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7539" r:id="rId1"/>
    <p:sldMasterId id="2147487777" r:id="rId2"/>
    <p:sldMasterId id="2147487797" r:id="rId3"/>
  </p:sldMasterIdLst>
  <p:notesMasterIdLst>
    <p:notesMasterId r:id="rId6"/>
  </p:notesMasterIdLst>
  <p:handoutMasterIdLst>
    <p:handoutMasterId r:id="rId7"/>
  </p:handoutMasterIdLst>
  <p:sldIdLst>
    <p:sldId id="1340" r:id="rId4"/>
    <p:sldId id="1339" r:id="rId5"/>
  </p:sldIdLst>
  <p:sldSz cx="9144000" cy="6858000" type="screen4x3"/>
  <p:notesSz cx="7099300" cy="102346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0ADC"/>
    <a:srgbClr val="003399"/>
    <a:srgbClr val="CC0000"/>
    <a:srgbClr val="99CCFF"/>
    <a:srgbClr val="6666FF"/>
    <a:srgbClr val="3333FF"/>
    <a:srgbClr val="FFFFCC"/>
    <a:srgbClr val="006600"/>
    <a:srgbClr val="CC3300"/>
    <a:srgbClr val="E0AD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5" autoAdjust="0"/>
    <p:restoredTop sz="93178" autoAdjust="0"/>
  </p:normalViewPr>
  <p:slideViewPr>
    <p:cSldViewPr>
      <p:cViewPr varScale="1">
        <p:scale>
          <a:sx n="103" d="100"/>
          <a:sy n="103" d="100"/>
        </p:scale>
        <p:origin x="129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520" y="-90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/>
            </a:lvl1pPr>
          </a:lstStyle>
          <a:p>
            <a:endParaRPr lang="en-US" altLang="en-US"/>
          </a:p>
        </p:txBody>
      </p:sp>
      <p:sp>
        <p:nvSpPr>
          <p:cNvPr id="119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B1820D64-6358-D846-B334-863B9F50CB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/>
            </a:lvl1pPr>
          </a:lstStyle>
          <a:p>
            <a:endParaRPr lang="en-US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endParaRPr lang="en-US" altLang="en-US"/>
          </a:p>
        </p:txBody>
      </p:sp>
      <p:sp>
        <p:nvSpPr>
          <p:cNvPr id="809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/>
            </a:lvl1pPr>
          </a:lstStyle>
          <a:p>
            <a:endParaRPr lang="en-US" alt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0FBF0812-1A57-FC49-97F9-FB6E4D6601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4413" y="660400"/>
            <a:ext cx="5092700" cy="3821113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4988" y="4857750"/>
            <a:ext cx="611822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45" tIns="48323" rIns="96645" bIns="48323"/>
          <a:lstStyle/>
          <a:p>
            <a:r>
              <a:rPr lang="en-US" altLang="zh-CN" dirty="0">
                <a:latin typeface="Arial" pitchFamily="34" charset="0"/>
              </a:rPr>
              <a:t>For lecture</a:t>
            </a:r>
          </a:p>
          <a:p>
            <a:endParaRPr lang="en-US" altLang="zh-CN" dirty="0">
              <a:latin typeface="Arial" pitchFamily="34" charset="0"/>
            </a:endParaRPr>
          </a:p>
          <a:p>
            <a:r>
              <a:rPr lang="en-US" altLang="zh-CN" dirty="0">
                <a:latin typeface="Arial" pitchFamily="34" charset="0"/>
              </a:rPr>
              <a:t>Good exam questions</a:t>
            </a:r>
          </a:p>
          <a:p>
            <a:endParaRPr lang="en-US" altLang="zh-CN" dirty="0">
              <a:latin typeface="Arial" pitchFamily="34" charset="0"/>
            </a:endParaRPr>
          </a:p>
          <a:p>
            <a:r>
              <a:rPr lang="en-US" altLang="zh-CN" dirty="0">
                <a:latin typeface="Arial" pitchFamily="34" charset="0"/>
              </a:rPr>
              <a:t>Add </a:t>
            </a:r>
            <a:r>
              <a:rPr lang="en-US" altLang="zh-CN" dirty="0" err="1">
                <a:latin typeface="Arial" pitchFamily="34" charset="0"/>
              </a:rPr>
              <a:t>jalr</a:t>
            </a:r>
            <a:r>
              <a:rPr lang="en-US" altLang="zh-CN" dirty="0">
                <a:latin typeface="Arial" pitchFamily="34" charset="0"/>
              </a:rPr>
              <a:t> </a:t>
            </a:r>
            <a:r>
              <a:rPr lang="en-US" altLang="zh-CN" dirty="0" err="1">
                <a:latin typeface="Arial" pitchFamily="34" charset="0"/>
              </a:rPr>
              <a:t>rs,rd</a:t>
            </a:r>
            <a:r>
              <a:rPr lang="en-US" altLang="zh-CN" dirty="0">
                <a:latin typeface="Arial" pitchFamily="34" charset="0"/>
              </a:rPr>
              <a:t>   0  </a:t>
            </a:r>
            <a:r>
              <a:rPr lang="en-US" altLang="zh-CN" dirty="0" err="1">
                <a:latin typeface="Arial" pitchFamily="34" charset="0"/>
              </a:rPr>
              <a:t>rs</a:t>
            </a:r>
            <a:r>
              <a:rPr lang="en-US" altLang="zh-CN" dirty="0">
                <a:latin typeface="Arial" pitchFamily="34" charset="0"/>
              </a:rPr>
              <a:t>  0 </a:t>
            </a:r>
            <a:r>
              <a:rPr lang="en-US" altLang="zh-CN" dirty="0" err="1">
                <a:latin typeface="Arial" pitchFamily="34" charset="0"/>
              </a:rPr>
              <a:t>rd</a:t>
            </a:r>
            <a:r>
              <a:rPr lang="en-US" altLang="zh-CN" dirty="0">
                <a:latin typeface="Arial" pitchFamily="34" charset="0"/>
              </a:rPr>
              <a:t>  0  9</a:t>
            </a:r>
          </a:p>
          <a:p>
            <a:r>
              <a:rPr lang="en-US" altLang="zh-CN" dirty="0">
                <a:latin typeface="Arial" pitchFamily="34" charset="0"/>
              </a:rPr>
              <a:t>	jump to </a:t>
            </a:r>
            <a:r>
              <a:rPr lang="en-US" altLang="zh-CN" dirty="0" err="1">
                <a:latin typeface="Arial" pitchFamily="34" charset="0"/>
              </a:rPr>
              <a:t>instr</a:t>
            </a:r>
            <a:r>
              <a:rPr lang="en-US" altLang="zh-CN" dirty="0">
                <a:latin typeface="Arial" pitchFamily="34" charset="0"/>
              </a:rPr>
              <a:t> whose </a:t>
            </a:r>
            <a:r>
              <a:rPr lang="en-US" altLang="zh-CN" dirty="0" err="1">
                <a:latin typeface="Arial" pitchFamily="34" charset="0"/>
              </a:rPr>
              <a:t>addr</a:t>
            </a:r>
            <a:r>
              <a:rPr lang="en-US" altLang="zh-CN" dirty="0">
                <a:latin typeface="Arial" pitchFamily="34" charset="0"/>
              </a:rPr>
              <a:t> is in </a:t>
            </a:r>
            <a:r>
              <a:rPr lang="en-US" altLang="zh-CN" dirty="0" err="1">
                <a:latin typeface="Arial" pitchFamily="34" charset="0"/>
              </a:rPr>
              <a:t>rs</a:t>
            </a:r>
            <a:r>
              <a:rPr lang="en-US" altLang="zh-CN" dirty="0">
                <a:latin typeface="Arial" pitchFamily="34" charset="0"/>
              </a:rPr>
              <a:t> and save </a:t>
            </a:r>
            <a:r>
              <a:rPr lang="en-US" altLang="zh-CN" dirty="0" err="1">
                <a:latin typeface="Arial" pitchFamily="34" charset="0"/>
              </a:rPr>
              <a:t>addr</a:t>
            </a:r>
            <a:r>
              <a:rPr lang="en-US" altLang="zh-CN" dirty="0">
                <a:latin typeface="Arial" pitchFamily="34" charset="0"/>
              </a:rPr>
              <a:t> of next </a:t>
            </a:r>
            <a:r>
              <a:rPr lang="en-US" altLang="zh-CN" dirty="0" err="1">
                <a:latin typeface="Arial" pitchFamily="34" charset="0"/>
              </a:rPr>
              <a:t>inst</a:t>
            </a:r>
            <a:r>
              <a:rPr lang="en-US" altLang="zh-CN" dirty="0">
                <a:latin typeface="Arial" pitchFamily="34" charset="0"/>
              </a:rPr>
              <a:t> (PC+4) in </a:t>
            </a:r>
            <a:r>
              <a:rPr lang="en-US" altLang="zh-CN" dirty="0" err="1">
                <a:latin typeface="Arial" pitchFamily="34" charset="0"/>
              </a:rPr>
              <a:t>rd</a:t>
            </a:r>
            <a:endParaRPr lang="en-US" altLang="zh-CN" dirty="0">
              <a:latin typeface="Arial" pitchFamily="34" charset="0"/>
            </a:endParaRPr>
          </a:p>
          <a:p>
            <a:endParaRPr lang="en-US" altLang="zh-CN" dirty="0">
              <a:latin typeface="Arial" pitchFamily="34" charset="0"/>
            </a:endParaRPr>
          </a:p>
          <a:p>
            <a:r>
              <a:rPr lang="en-US" altLang="zh-CN" dirty="0">
                <a:latin typeface="Arial" pitchFamily="34" charset="0"/>
              </a:rPr>
              <a:t>Add the PowerPC addressing modes of update addressing and indexed addressing (will have to expand the </a:t>
            </a:r>
            <a:r>
              <a:rPr lang="en-US" altLang="zh-CN" dirty="0" err="1">
                <a:latin typeface="Arial" pitchFamily="34" charset="0"/>
              </a:rPr>
              <a:t>RegFile</a:t>
            </a:r>
            <a:r>
              <a:rPr lang="en-US" altLang="zh-CN" dirty="0">
                <a:latin typeface="Arial" pitchFamily="34" charset="0"/>
              </a:rPr>
              <a:t> to be three read port and two write port)</a:t>
            </a:r>
          </a:p>
          <a:p>
            <a:endParaRPr lang="en-US" altLang="zh-CN" dirty="0">
              <a:latin typeface="Arial" pitchFamily="34" charset="0"/>
            </a:endParaRPr>
          </a:p>
          <a:p>
            <a:r>
              <a:rPr lang="en-US" altLang="zh-CN" dirty="0">
                <a:latin typeface="Arial" pitchFamily="34" charset="0"/>
              </a:rPr>
              <a:t>Add </a:t>
            </a:r>
            <a:r>
              <a:rPr lang="en-US" altLang="zh-CN" dirty="0" err="1">
                <a:latin typeface="Arial" pitchFamily="34" charset="0"/>
              </a:rPr>
              <a:t>andi</a:t>
            </a:r>
            <a:r>
              <a:rPr lang="en-US" altLang="zh-CN" dirty="0">
                <a:latin typeface="Arial" pitchFamily="34" charset="0"/>
              </a:rPr>
              <a:t>, ori, </a:t>
            </a:r>
            <a:r>
              <a:rPr lang="en-US" altLang="zh-CN" dirty="0" err="1">
                <a:latin typeface="Arial" pitchFamily="34" charset="0"/>
              </a:rPr>
              <a:t>addi</a:t>
            </a:r>
            <a:r>
              <a:rPr lang="en-US" altLang="zh-CN" dirty="0">
                <a:latin typeface="Arial" pitchFamily="34" charset="0"/>
              </a:rPr>
              <a:t> - have to have both a </a:t>
            </a:r>
            <a:r>
              <a:rPr lang="en-US" altLang="zh-CN" dirty="0" err="1">
                <a:latin typeface="Arial" pitchFamily="34" charset="0"/>
              </a:rPr>
              <a:t>signextend</a:t>
            </a:r>
            <a:r>
              <a:rPr lang="en-US" altLang="zh-CN" dirty="0">
                <a:latin typeface="Arial" pitchFamily="34" charset="0"/>
              </a:rPr>
              <a:t> and a </a:t>
            </a:r>
            <a:r>
              <a:rPr lang="en-US" altLang="zh-CN" dirty="0" err="1">
                <a:latin typeface="Arial" pitchFamily="34" charset="0"/>
              </a:rPr>
              <a:t>zeroextend</a:t>
            </a:r>
            <a:r>
              <a:rPr lang="en-US" altLang="zh-CN" dirty="0">
                <a:latin typeface="Arial" pitchFamily="34" charset="0"/>
              </a:rPr>
              <a:t> and choose between the two, will have to augment the </a:t>
            </a:r>
            <a:r>
              <a:rPr lang="en-US" altLang="zh-CN" dirty="0" err="1">
                <a:latin typeface="Arial" pitchFamily="34" charset="0"/>
              </a:rPr>
              <a:t>ALUop</a:t>
            </a:r>
            <a:r>
              <a:rPr lang="en-US" altLang="zh-CN" dirty="0">
                <a:latin typeface="Arial" pitchFamily="34" charset="0"/>
              </a:rPr>
              <a:t> encoding (since can’t get the op information out of the </a:t>
            </a:r>
            <a:r>
              <a:rPr lang="en-US" altLang="zh-CN" dirty="0" err="1">
                <a:latin typeface="Arial" pitchFamily="34" charset="0"/>
              </a:rPr>
              <a:t>funct</a:t>
            </a:r>
            <a:r>
              <a:rPr lang="en-US" altLang="zh-CN" dirty="0">
                <a:latin typeface="Arial" pitchFamily="34" charset="0"/>
              </a:rPr>
              <a:t> bits as with R-type)</a:t>
            </a:r>
          </a:p>
          <a:p>
            <a:endParaRPr lang="en-US" altLang="zh-CN" dirty="0">
              <a:latin typeface="Arial" pitchFamily="34" charset="0"/>
            </a:endParaRPr>
          </a:p>
          <a:p>
            <a:r>
              <a:rPr lang="en-US" altLang="zh-CN" dirty="0">
                <a:latin typeface="Arial" pitchFamily="34" charset="0"/>
              </a:rPr>
              <a:t>Add </a:t>
            </a:r>
            <a:r>
              <a:rPr lang="en-US" altLang="zh-CN" dirty="0" err="1">
                <a:latin typeface="Arial" pitchFamily="34" charset="0"/>
              </a:rPr>
              <a:t>mult</a:t>
            </a:r>
            <a:r>
              <a:rPr lang="en-US" altLang="zh-CN" dirty="0">
                <a:latin typeface="Arial" pitchFamily="34" charset="0"/>
              </a:rPr>
              <a:t> </a:t>
            </a:r>
            <a:r>
              <a:rPr lang="en-US" altLang="zh-CN" dirty="0" err="1">
                <a:latin typeface="Arial" pitchFamily="34" charset="0"/>
              </a:rPr>
              <a:t>rs</a:t>
            </a:r>
            <a:r>
              <a:rPr lang="en-US" altLang="zh-CN" dirty="0">
                <a:latin typeface="Arial" pitchFamily="34" charset="0"/>
              </a:rPr>
              <a:t>, </a:t>
            </a:r>
            <a:r>
              <a:rPr lang="en-US" altLang="zh-CN" dirty="0" err="1">
                <a:latin typeface="Arial" pitchFamily="34" charset="0"/>
              </a:rPr>
              <a:t>rt</a:t>
            </a:r>
            <a:r>
              <a:rPr lang="en-US" altLang="zh-CN" dirty="0">
                <a:latin typeface="Arial" pitchFamily="34" charset="0"/>
              </a:rPr>
              <a:t> with the result being left in </a:t>
            </a:r>
            <a:r>
              <a:rPr lang="en-US" altLang="zh-CN" dirty="0" err="1">
                <a:latin typeface="Arial" pitchFamily="34" charset="0"/>
              </a:rPr>
              <a:t>hi|lo</a:t>
            </a:r>
            <a:r>
              <a:rPr lang="en-US" altLang="zh-CN" dirty="0">
                <a:latin typeface="Arial" pitchFamily="34" charset="0"/>
              </a:rPr>
              <a:t> - so also include the </a:t>
            </a:r>
            <a:r>
              <a:rPr lang="en-US" altLang="zh-CN" dirty="0" err="1">
                <a:latin typeface="Arial" pitchFamily="34" charset="0"/>
              </a:rPr>
              <a:t>mfhi</a:t>
            </a:r>
            <a:r>
              <a:rPr lang="en-US" altLang="zh-CN" dirty="0">
                <a:latin typeface="Arial" pitchFamily="34" charset="0"/>
              </a:rPr>
              <a:t> and </a:t>
            </a:r>
            <a:r>
              <a:rPr lang="en-US" altLang="zh-CN" dirty="0" err="1">
                <a:latin typeface="Arial" pitchFamily="34" charset="0"/>
              </a:rPr>
              <a:t>mflo</a:t>
            </a:r>
            <a:r>
              <a:rPr lang="en-US" altLang="zh-CN" dirty="0">
                <a:latin typeface="Arial" pitchFamily="34" charset="0"/>
              </a:rPr>
              <a:t> instructions (will have to add a multiplier, the hi and lo registers and then a couple of </a:t>
            </a:r>
            <a:r>
              <a:rPr lang="en-US" altLang="zh-CN" dirty="0" err="1">
                <a:latin typeface="Arial" pitchFamily="34" charset="0"/>
              </a:rPr>
              <a:t>muxes</a:t>
            </a:r>
            <a:r>
              <a:rPr lang="en-US" altLang="zh-CN" dirty="0">
                <a:latin typeface="Arial" pitchFamily="34" charset="0"/>
              </a:rPr>
              <a:t> and their control).</a:t>
            </a:r>
          </a:p>
          <a:p>
            <a:endParaRPr lang="en-US" altLang="zh-CN" dirty="0">
              <a:latin typeface="Arial" pitchFamily="34" charset="0"/>
            </a:endParaRPr>
          </a:p>
          <a:p>
            <a:r>
              <a:rPr lang="en-US" altLang="zh-CN" dirty="0">
                <a:latin typeface="Arial" pitchFamily="34" charset="0"/>
              </a:rPr>
              <a:t>Add barrel shifter</a:t>
            </a:r>
          </a:p>
        </p:txBody>
      </p:sp>
    </p:spTree>
    <p:extLst>
      <p:ext uri="{BB962C8B-B14F-4D97-AF65-F5344CB8AC3E}">
        <p14:creationId xmlns:p14="http://schemas.microsoft.com/office/powerpoint/2010/main" val="910026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4413" y="660400"/>
            <a:ext cx="5092700" cy="3821113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4988" y="4857750"/>
            <a:ext cx="611822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45" tIns="48323" rIns="96645" bIns="48323"/>
          <a:lstStyle/>
          <a:p>
            <a:r>
              <a:rPr lang="en-US" altLang="zh-CN">
                <a:latin typeface="Arial" pitchFamily="34" charset="0"/>
              </a:rPr>
              <a:t>For class handout</a:t>
            </a:r>
          </a:p>
        </p:txBody>
      </p:sp>
    </p:spTree>
    <p:extLst>
      <p:ext uri="{BB962C8B-B14F-4D97-AF65-F5344CB8AC3E}">
        <p14:creationId xmlns:p14="http://schemas.microsoft.com/office/powerpoint/2010/main" val="2170288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3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>
                <a:latin typeface="Arial Black" panose="020B0A04020102020204" pitchFamily="34" charset="0"/>
                <a:cs typeface="+mn-cs"/>
              </a:defRPr>
            </a:lvl1pPr>
          </a:lstStyle>
          <a:p>
            <a:pPr>
              <a:defRPr/>
            </a:pPr>
            <a:fld id="{FF1FEDB1-5646-4161-86EF-71C701A6B4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7440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3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>
                <a:latin typeface="Arial Black" panose="020B0A04020102020204" pitchFamily="34" charset="0"/>
                <a:cs typeface="+mn-cs"/>
              </a:defRPr>
            </a:lvl1pPr>
          </a:lstStyle>
          <a:p>
            <a:pPr>
              <a:defRPr/>
            </a:pPr>
            <a:fld id="{F3E115A1-813D-491D-80D2-1D9467D41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9505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44463"/>
            <a:ext cx="2133600" cy="2908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44463"/>
            <a:ext cx="6248400" cy="2908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3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>
                <a:latin typeface="Arial Black" panose="020B0A04020102020204" pitchFamily="34" charset="0"/>
                <a:cs typeface="+mn-cs"/>
              </a:defRPr>
            </a:lvl1pPr>
          </a:lstStyle>
          <a:p>
            <a:pPr>
              <a:defRPr/>
            </a:pPr>
            <a:fld id="{11316ED5-CB51-4ABA-B31F-84A98CB39C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7949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17653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5301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4194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14400"/>
            <a:ext cx="3848100" cy="2439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14400"/>
            <a:ext cx="3848100" cy="2439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6472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7886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75505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96803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4124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3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>
                <a:latin typeface="Arial Black" panose="020B0A04020102020204" pitchFamily="34" charset="0"/>
                <a:cs typeface="+mn-cs"/>
              </a:defRPr>
            </a:lvl1pPr>
          </a:lstStyle>
          <a:p>
            <a:pPr>
              <a:defRPr/>
            </a:pPr>
            <a:fld id="{359B7E5F-7C24-4EB1-8FA9-A6AC422E61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4736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04662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54733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304800"/>
            <a:ext cx="1962150" cy="3049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734050" cy="3049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38185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848600" cy="4222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914400"/>
            <a:ext cx="7848600" cy="2439988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796439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848600" cy="4222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914400"/>
            <a:ext cx="3848100" cy="2439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14400"/>
            <a:ext cx="3848100" cy="2439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71501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304800"/>
            <a:ext cx="7848600" cy="4222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914400"/>
            <a:ext cx="3848100" cy="114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914400"/>
            <a:ext cx="3848100" cy="114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2209800"/>
            <a:ext cx="3848100" cy="114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6300" y="2209800"/>
            <a:ext cx="3848100" cy="114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18917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856916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95891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33357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14400"/>
            <a:ext cx="3848100" cy="2439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14400"/>
            <a:ext cx="3848100" cy="2439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4458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3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>
                <a:latin typeface="Arial Black" panose="020B0A04020102020204" pitchFamily="34" charset="0"/>
                <a:cs typeface="+mn-cs"/>
              </a:defRPr>
            </a:lvl1pPr>
          </a:lstStyle>
          <a:p>
            <a:pPr>
              <a:defRPr/>
            </a:pPr>
            <a:fld id="{4DCDC670-D32F-467E-80A0-7F88DD9F97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22101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28868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48426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6747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94513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25160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55515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304800"/>
            <a:ext cx="1962150" cy="3049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734050" cy="3049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77956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848600" cy="4222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914400"/>
            <a:ext cx="7848600" cy="2439988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998716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848600" cy="4222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914400"/>
            <a:ext cx="3848100" cy="2439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14400"/>
            <a:ext cx="3848100" cy="2439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46057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304800"/>
            <a:ext cx="7848600" cy="4222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914400"/>
            <a:ext cx="3848100" cy="114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914400"/>
            <a:ext cx="3848100" cy="114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2209800"/>
            <a:ext cx="3848100" cy="114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6300" y="2209800"/>
            <a:ext cx="3848100" cy="114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4448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91000" cy="190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91000" cy="190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3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>
                <a:latin typeface="Arial Black" panose="020B0A04020102020204" pitchFamily="34" charset="0"/>
                <a:cs typeface="+mn-cs"/>
              </a:defRPr>
            </a:lvl1pPr>
          </a:lstStyle>
          <a:p>
            <a:pPr>
              <a:defRPr/>
            </a:pPr>
            <a:fld id="{F19243A5-6F28-4092-BCDD-E4E8C4A588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6869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3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>
                <a:latin typeface="Arial Black" panose="020B0A04020102020204" pitchFamily="34" charset="0"/>
                <a:cs typeface="+mn-cs"/>
              </a:defRPr>
            </a:lvl1pPr>
          </a:lstStyle>
          <a:p>
            <a:pPr>
              <a:defRPr/>
            </a:pPr>
            <a:fld id="{7E1F2F6F-D7E9-4783-88EF-1AE2DAD9D5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9460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3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>
                <a:latin typeface="Arial Black" panose="020B0A04020102020204" pitchFamily="34" charset="0"/>
                <a:cs typeface="+mn-cs"/>
              </a:defRPr>
            </a:lvl1pPr>
          </a:lstStyle>
          <a:p>
            <a:pPr>
              <a:defRPr/>
            </a:pPr>
            <a:fld id="{279EC389-0B15-44BF-9381-2CD03A7524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8386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3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>
                <a:latin typeface="Arial Black" panose="020B0A04020102020204" pitchFamily="34" charset="0"/>
                <a:cs typeface="+mn-cs"/>
              </a:defRPr>
            </a:lvl1pPr>
          </a:lstStyle>
          <a:p>
            <a:pPr>
              <a:defRPr/>
            </a:pPr>
            <a:fld id="{2973018E-F043-48B6-8CFE-9496D4DF1F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4058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3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>
                <a:latin typeface="Arial Black" panose="020B0A04020102020204" pitchFamily="34" charset="0"/>
                <a:cs typeface="+mn-cs"/>
              </a:defRPr>
            </a:lvl1pPr>
          </a:lstStyle>
          <a:p>
            <a:pPr>
              <a:defRPr/>
            </a:pPr>
            <a:fld id="{2BB43D04-A847-4752-8B09-9C88DE0CFA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6775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3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>
                <a:latin typeface="Arial Black" panose="020B0A04020102020204" pitchFamily="34" charset="0"/>
                <a:cs typeface="+mn-cs"/>
              </a:defRPr>
            </a:lvl1pPr>
          </a:lstStyle>
          <a:p>
            <a:pPr>
              <a:defRPr/>
            </a:pPr>
            <a:fld id="{5FF8A7A5-855E-4E98-AAA6-510864292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7750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 userDrawn="1"/>
        </p:nvSpPr>
        <p:spPr bwMode="auto">
          <a:xfrm>
            <a:off x="0" y="1676400"/>
            <a:ext cx="9144000" cy="2209800"/>
          </a:xfrm>
          <a:prstGeom prst="rect">
            <a:avLst/>
          </a:prstGeom>
          <a:solidFill>
            <a:srgbClr val="0059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defRPr/>
            </a:pPr>
            <a:endParaRPr lang="en-US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051" name="Line 11"/>
          <p:cNvSpPr>
            <a:spLocks noChangeShapeType="1"/>
          </p:cNvSpPr>
          <p:nvPr userDrawn="1"/>
        </p:nvSpPr>
        <p:spPr bwMode="auto">
          <a:xfrm>
            <a:off x="1219200" y="3962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en-US" sz="3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2052" name="Line 12"/>
          <p:cNvSpPr>
            <a:spLocks noChangeShapeType="1"/>
          </p:cNvSpPr>
          <p:nvPr userDrawn="1"/>
        </p:nvSpPr>
        <p:spPr bwMode="auto">
          <a:xfrm>
            <a:off x="1219200" y="3962400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en-US" sz="3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053" name="Group 13"/>
          <p:cNvGrpSpPr>
            <a:grpSpLocks/>
          </p:cNvGrpSpPr>
          <p:nvPr userDrawn="1"/>
        </p:nvGrpSpPr>
        <p:grpSpPr bwMode="auto">
          <a:xfrm>
            <a:off x="1219200" y="3962400"/>
            <a:ext cx="6629400" cy="1600200"/>
            <a:chOff x="1200" y="2496"/>
            <a:chExt cx="4176" cy="576"/>
          </a:xfrm>
        </p:grpSpPr>
        <p:sp>
          <p:nvSpPr>
            <p:cNvPr id="2059" name="Line 14"/>
            <p:cNvSpPr>
              <a:spLocks noChangeShapeType="1"/>
            </p:cNvSpPr>
            <p:nvPr userDrawn="1"/>
          </p:nvSpPr>
          <p:spPr bwMode="auto">
            <a:xfrm>
              <a:off x="1200" y="2496"/>
              <a:ext cx="0" cy="576"/>
            </a:xfrm>
            <a:prstGeom prst="line">
              <a:avLst/>
            </a:prstGeom>
            <a:noFill/>
            <a:ln w="57150" cmpd="thinThick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060" name="Line 15"/>
            <p:cNvSpPr>
              <a:spLocks noChangeShapeType="1"/>
            </p:cNvSpPr>
            <p:nvPr userDrawn="1"/>
          </p:nvSpPr>
          <p:spPr bwMode="auto">
            <a:xfrm>
              <a:off x="1200" y="2496"/>
              <a:ext cx="4176" cy="0"/>
            </a:xfrm>
            <a:prstGeom prst="line">
              <a:avLst/>
            </a:prstGeom>
            <a:noFill/>
            <a:ln w="57150" cmpd="thinThick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054" name="Rectangle 10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534400" cy="196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5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44463"/>
            <a:ext cx="8534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</a:lstStyle>
          <a:p>
            <a:pPr algn="l">
              <a:defRPr/>
            </a:pPr>
            <a:endParaRPr lang="en-US"/>
          </a:p>
        </p:txBody>
      </p:sp>
      <p:sp>
        <p:nvSpPr>
          <p:cNvPr id="21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Garamond" pitchFamily="18" charset="0"/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</a:lstStyle>
          <a:p>
            <a:pPr algn="l">
              <a:defRPr/>
            </a:pPr>
            <a:fld id="{5A5B99B3-79BF-439E-A68B-1497F042AD28}" type="slidenum">
              <a:rPr lang="en-US"/>
              <a:pPr algn="l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7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540" r:id="rId1"/>
    <p:sldLayoutId id="2147487541" r:id="rId2"/>
    <p:sldLayoutId id="2147487542" r:id="rId3"/>
    <p:sldLayoutId id="2147487543" r:id="rId4"/>
    <p:sldLayoutId id="2147487544" r:id="rId5"/>
    <p:sldLayoutId id="2147487545" r:id="rId6"/>
    <p:sldLayoutId id="2147487546" r:id="rId7"/>
    <p:sldLayoutId id="2147487547" r:id="rId8"/>
    <p:sldLayoutId id="2147487548" r:id="rId9"/>
    <p:sldLayoutId id="2147487549" r:id="rId10"/>
    <p:sldLayoutId id="2147487550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u"/>
        <a:defRPr sz="2400" b="1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0000"/>
        </a:spcBef>
        <a:spcAft>
          <a:spcPct val="10000"/>
        </a:spcAft>
        <a:buClr>
          <a:schemeClr val="hlink"/>
        </a:buClr>
        <a:buSzPct val="110000"/>
        <a:buFont typeface="Wingdings" panose="05000000000000000000" pitchFamily="2" charset="2"/>
        <a:buChar char="§"/>
        <a:defRPr sz="2400" b="1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u"/>
        <a:defRPr sz="2000" b="1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spcBef>
          <a:spcPct val="15000"/>
        </a:spcBef>
        <a:spcAft>
          <a:spcPct val="0"/>
        </a:spcAft>
        <a:buClr>
          <a:srgbClr val="009900"/>
        </a:buClr>
        <a:buSzPct val="110000"/>
        <a:buChar char="»"/>
        <a:defRPr sz="2000">
          <a:solidFill>
            <a:srgbClr val="000000"/>
          </a:solidFill>
          <a:latin typeface="+mn-lt"/>
        </a:defRPr>
      </a:lvl4pPr>
      <a:lvl5pPr marL="2114550" indent="-285750" algn="l" rtl="0" eaLnBrk="0" fontAlgn="base" hangingPunct="0">
        <a:spcBef>
          <a:spcPct val="10000"/>
        </a:spcBef>
        <a:spcAft>
          <a:spcPct val="0"/>
        </a:spcAft>
        <a:buClr>
          <a:srgbClr val="660066"/>
        </a:buClr>
        <a:buSzPct val="75000"/>
        <a:buFont typeface="Wingdings" panose="05000000000000000000" pitchFamily="2" charset="2"/>
        <a:buChar char="u"/>
        <a:defRPr sz="2000">
          <a:solidFill>
            <a:srgbClr val="000000"/>
          </a:solidFill>
          <a:latin typeface="+mn-lt"/>
        </a:defRPr>
      </a:lvl5pPr>
      <a:lvl6pPr marL="2571750" indent="-285750" algn="l" rtl="0" fontAlgn="base">
        <a:spcBef>
          <a:spcPct val="10000"/>
        </a:spcBef>
        <a:spcAft>
          <a:spcPct val="0"/>
        </a:spcAft>
        <a:buClr>
          <a:srgbClr val="660066"/>
        </a:buClr>
        <a:buSzPct val="75000"/>
        <a:buFont typeface="Wingdings" pitchFamily="2" charset="2"/>
        <a:buChar char="u"/>
        <a:defRPr sz="2000">
          <a:solidFill>
            <a:srgbClr val="000000"/>
          </a:solidFill>
          <a:latin typeface="+mn-lt"/>
        </a:defRPr>
      </a:lvl6pPr>
      <a:lvl7pPr marL="3028950" indent="-285750" algn="l" rtl="0" fontAlgn="base">
        <a:spcBef>
          <a:spcPct val="10000"/>
        </a:spcBef>
        <a:spcAft>
          <a:spcPct val="0"/>
        </a:spcAft>
        <a:buClr>
          <a:srgbClr val="660066"/>
        </a:buClr>
        <a:buSzPct val="75000"/>
        <a:buFont typeface="Wingdings" pitchFamily="2" charset="2"/>
        <a:buChar char="u"/>
        <a:defRPr sz="2000">
          <a:solidFill>
            <a:srgbClr val="000000"/>
          </a:solidFill>
          <a:latin typeface="+mn-lt"/>
        </a:defRPr>
      </a:lvl7pPr>
      <a:lvl8pPr marL="3486150" indent="-285750" algn="l" rtl="0" fontAlgn="base">
        <a:spcBef>
          <a:spcPct val="10000"/>
        </a:spcBef>
        <a:spcAft>
          <a:spcPct val="0"/>
        </a:spcAft>
        <a:buClr>
          <a:srgbClr val="660066"/>
        </a:buClr>
        <a:buSzPct val="75000"/>
        <a:buFont typeface="Wingdings" pitchFamily="2" charset="2"/>
        <a:buChar char="u"/>
        <a:defRPr sz="2000">
          <a:solidFill>
            <a:srgbClr val="000000"/>
          </a:solidFill>
          <a:latin typeface="+mn-lt"/>
        </a:defRPr>
      </a:lvl8pPr>
      <a:lvl9pPr marL="3943350" indent="-285750" algn="l" rtl="0" fontAlgn="base">
        <a:spcBef>
          <a:spcPct val="10000"/>
        </a:spcBef>
        <a:spcAft>
          <a:spcPct val="0"/>
        </a:spcAft>
        <a:buClr>
          <a:srgbClr val="660066"/>
        </a:buClr>
        <a:buSzPct val="75000"/>
        <a:buFont typeface="Wingdings" pitchFamily="2" charset="2"/>
        <a:buChar char="u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84860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Title goes here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14400"/>
            <a:ext cx="7848600" cy="243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This is our 1st Level Bullet</a:t>
            </a:r>
          </a:p>
          <a:p>
            <a:pPr lvl="1"/>
            <a:r>
              <a:rPr lang="en-US"/>
              <a:t>this is our 2nd level bullet</a:t>
            </a:r>
          </a:p>
          <a:p>
            <a:pPr lvl="2"/>
            <a:r>
              <a:rPr lang="en-US"/>
              <a:t>this is our 3rd level bullet</a:t>
            </a:r>
          </a:p>
          <a:p>
            <a:pPr lvl="0"/>
            <a:r>
              <a:rPr lang="en-US"/>
              <a:t>This is our next 1st Level Bullet</a:t>
            </a:r>
          </a:p>
          <a:p>
            <a:pPr lvl="1"/>
            <a:r>
              <a:rPr lang="en-US"/>
              <a:t>this is our 2nd level bullet</a:t>
            </a:r>
          </a:p>
          <a:p>
            <a:pPr lvl="2"/>
            <a:r>
              <a:rPr lang="en-US"/>
              <a:t>this is our 3rd level bullet</a:t>
            </a:r>
          </a:p>
        </p:txBody>
      </p:sp>
      <p:sp>
        <p:nvSpPr>
          <p:cNvPr id="4100" name="Line 6"/>
          <p:cNvSpPr>
            <a:spLocks noChangeShapeType="1"/>
          </p:cNvSpPr>
          <p:nvPr/>
        </p:nvSpPr>
        <p:spPr bwMode="auto">
          <a:xfrm>
            <a:off x="638175" y="685800"/>
            <a:ext cx="7943850" cy="0"/>
          </a:xfrm>
          <a:prstGeom prst="line">
            <a:avLst/>
          </a:prstGeom>
          <a:noFill/>
          <a:ln w="57150" cmpd="thickThin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 userDrawn="1"/>
        </p:nvSpPr>
        <p:spPr bwMode="auto">
          <a:xfrm>
            <a:off x="4267200" y="6629400"/>
            <a:ext cx="45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910B0F0B-EF8A-438A-A053-716EE183061D}" type="slidenum">
              <a:rPr lang="en-US" sz="1000" b="1" smtClean="0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7543800" y="6629400"/>
            <a:ext cx="16049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AU" sz="1000" b="1" dirty="0">
                <a:solidFill>
                  <a:srgbClr val="000000"/>
                </a:solidFill>
              </a:rPr>
              <a:t>MIPS</a:t>
            </a:r>
            <a:r>
              <a:rPr lang="en-AU" sz="1000" b="1" baseline="0" dirty="0">
                <a:solidFill>
                  <a:srgbClr val="000000"/>
                </a:solidFill>
              </a:rPr>
              <a:t> Microarchitecture</a:t>
            </a:r>
            <a:endParaRPr lang="en-US" sz="1000" b="1" dirty="0">
              <a:solidFill>
                <a:srgbClr val="000000"/>
              </a:solidFill>
            </a:endParaRPr>
          </a:p>
        </p:txBody>
      </p:sp>
      <p:pic>
        <p:nvPicPr>
          <p:cNvPr id="8" name="Picture 2" descr="KU_Jayhawk_logo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15875" y="6467475"/>
            <a:ext cx="434975" cy="382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9378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778" r:id="rId1"/>
    <p:sldLayoutId id="2147487779" r:id="rId2"/>
    <p:sldLayoutId id="2147487780" r:id="rId3"/>
    <p:sldLayoutId id="2147487781" r:id="rId4"/>
    <p:sldLayoutId id="2147487782" r:id="rId5"/>
    <p:sldLayoutId id="2147487783" r:id="rId6"/>
    <p:sldLayoutId id="2147487784" r:id="rId7"/>
    <p:sldLayoutId id="2147487785" r:id="rId8"/>
    <p:sldLayoutId id="2147487786" r:id="rId9"/>
    <p:sldLayoutId id="2147487787" r:id="rId10"/>
    <p:sldLayoutId id="2147487788" r:id="rId11"/>
    <p:sldLayoutId id="2147487789" r:id="rId12"/>
    <p:sldLayoutId id="2147487790" r:id="rId13"/>
    <p:sldLayoutId id="2147487791" r:id="rId14"/>
  </p:sldLayoutIdLst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5pPr>
      <a:lvl6pPr marL="4572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6pPr>
      <a:lvl7pPr marL="9144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7pPr>
      <a:lvl8pPr marL="13716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8pPr>
      <a:lvl9pPr marL="18288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9pPr>
    </p:titleStyle>
    <p:bodyStyle>
      <a:lvl1pPr marL="287338" indent="-287338" algn="l" rtl="0" eaLnBrk="0" fontAlgn="base" hangingPunct="0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46063" algn="l" rtl="0" eaLnBrk="0" fontAlgn="base" hangingPunct="0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SzPct val="75000"/>
        <a:buFont typeface="Monotype Sorts"/>
        <a:buChar char="l"/>
        <a:defRPr sz="2200">
          <a:solidFill>
            <a:schemeClr val="tx1"/>
          </a:solidFill>
          <a:latin typeface="+mn-lt"/>
        </a:defRPr>
      </a:lvl2pPr>
      <a:lvl3pPr marL="1146175" indent="-176213" algn="l" rtl="0" eaLnBrk="0" fontAlgn="base" hangingPunct="0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SzPct val="100000"/>
        <a:buChar char="-"/>
        <a:defRPr sz="2000">
          <a:solidFill>
            <a:schemeClr val="tx1"/>
          </a:solidFill>
          <a:latin typeface="+mn-lt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charset="0"/>
        </a:defRPr>
      </a:lvl4pPr>
      <a:lvl5pPr marL="21717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5pPr>
      <a:lvl6pPr marL="26289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6pPr>
      <a:lvl7pPr marL="30861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7pPr>
      <a:lvl8pPr marL="35433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8pPr>
      <a:lvl9pPr marL="40005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84860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Title goes here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14400"/>
            <a:ext cx="7848600" cy="243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This is our 1st Level Bullet</a:t>
            </a:r>
          </a:p>
          <a:p>
            <a:pPr lvl="1"/>
            <a:r>
              <a:rPr lang="en-US"/>
              <a:t>this is our 2nd level bullet</a:t>
            </a:r>
          </a:p>
          <a:p>
            <a:pPr lvl="2"/>
            <a:r>
              <a:rPr lang="en-US"/>
              <a:t>this is our 3rd level bullet</a:t>
            </a:r>
          </a:p>
          <a:p>
            <a:pPr lvl="0"/>
            <a:r>
              <a:rPr lang="en-US"/>
              <a:t>This is our next 1st Level Bullet</a:t>
            </a:r>
          </a:p>
          <a:p>
            <a:pPr lvl="1"/>
            <a:r>
              <a:rPr lang="en-US"/>
              <a:t>this is our 2nd level bullet</a:t>
            </a:r>
          </a:p>
          <a:p>
            <a:pPr lvl="2"/>
            <a:r>
              <a:rPr lang="en-US"/>
              <a:t>this is our 3rd level bullet</a:t>
            </a:r>
          </a:p>
        </p:txBody>
      </p:sp>
      <p:sp>
        <p:nvSpPr>
          <p:cNvPr id="3076" name="Line 6"/>
          <p:cNvSpPr>
            <a:spLocks noChangeShapeType="1"/>
          </p:cNvSpPr>
          <p:nvPr/>
        </p:nvSpPr>
        <p:spPr bwMode="auto">
          <a:xfrm>
            <a:off x="638175" y="685800"/>
            <a:ext cx="7943850" cy="0"/>
          </a:xfrm>
          <a:prstGeom prst="line">
            <a:avLst/>
          </a:prstGeom>
          <a:noFill/>
          <a:ln w="57150" cmpd="thickThin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 userDrawn="1"/>
        </p:nvSpPr>
        <p:spPr bwMode="auto">
          <a:xfrm>
            <a:off x="4267200" y="6629400"/>
            <a:ext cx="45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910B0F0B-EF8A-438A-A053-716EE183061D}" type="slidenum">
              <a:rPr lang="en-US" sz="1000" b="1" smtClean="0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7543800" y="6629400"/>
            <a:ext cx="16049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AU" sz="1000" b="1" dirty="0">
                <a:solidFill>
                  <a:srgbClr val="000000"/>
                </a:solidFill>
              </a:rPr>
              <a:t>MIPS</a:t>
            </a:r>
            <a:r>
              <a:rPr lang="en-AU" sz="1000" b="1" baseline="0" dirty="0">
                <a:solidFill>
                  <a:srgbClr val="000000"/>
                </a:solidFill>
              </a:rPr>
              <a:t> Microarchitecture</a:t>
            </a:r>
            <a:endParaRPr lang="en-US" sz="1000" b="1" dirty="0">
              <a:solidFill>
                <a:srgbClr val="000000"/>
              </a:solidFill>
            </a:endParaRPr>
          </a:p>
        </p:txBody>
      </p:sp>
      <p:pic>
        <p:nvPicPr>
          <p:cNvPr id="8" name="Picture 2" descr="KU_Jayhawk_logo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15875" y="6467475"/>
            <a:ext cx="434975" cy="382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3666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798" r:id="rId1"/>
    <p:sldLayoutId id="2147487799" r:id="rId2"/>
    <p:sldLayoutId id="2147487800" r:id="rId3"/>
    <p:sldLayoutId id="2147487801" r:id="rId4"/>
    <p:sldLayoutId id="2147487802" r:id="rId5"/>
    <p:sldLayoutId id="2147487803" r:id="rId6"/>
    <p:sldLayoutId id="2147487804" r:id="rId7"/>
    <p:sldLayoutId id="2147487805" r:id="rId8"/>
    <p:sldLayoutId id="2147487806" r:id="rId9"/>
    <p:sldLayoutId id="2147487807" r:id="rId10"/>
    <p:sldLayoutId id="2147487808" r:id="rId11"/>
    <p:sldLayoutId id="2147487809" r:id="rId12"/>
    <p:sldLayoutId id="2147487810" r:id="rId13"/>
    <p:sldLayoutId id="2147487811" r:id="rId14"/>
  </p:sldLayoutIdLst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5pPr>
      <a:lvl6pPr marL="4572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6pPr>
      <a:lvl7pPr marL="9144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7pPr>
      <a:lvl8pPr marL="13716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8pPr>
      <a:lvl9pPr marL="18288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9pPr>
    </p:titleStyle>
    <p:bodyStyle>
      <a:lvl1pPr marL="287338" indent="-287338" algn="l" rtl="0" eaLnBrk="0" fontAlgn="base" hangingPunct="0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46063" algn="l" rtl="0" eaLnBrk="0" fontAlgn="base" hangingPunct="0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SzPct val="75000"/>
        <a:buFont typeface="Monotype Sorts"/>
        <a:buChar char="l"/>
        <a:defRPr sz="2200">
          <a:solidFill>
            <a:schemeClr val="tx1"/>
          </a:solidFill>
          <a:latin typeface="+mn-lt"/>
        </a:defRPr>
      </a:lvl2pPr>
      <a:lvl3pPr marL="1146175" indent="-176213" algn="l" rtl="0" eaLnBrk="0" fontAlgn="base" hangingPunct="0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SzPct val="100000"/>
        <a:buChar char="-"/>
        <a:defRPr sz="2000">
          <a:solidFill>
            <a:schemeClr val="tx1"/>
          </a:solidFill>
          <a:latin typeface="+mn-lt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charset="0"/>
        </a:defRPr>
      </a:lvl4pPr>
      <a:lvl5pPr marL="21717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5pPr>
      <a:lvl6pPr marL="26289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6pPr>
      <a:lvl7pPr marL="30861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7pPr>
      <a:lvl8pPr marL="35433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8pPr>
      <a:lvl9pPr marL="40005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077200" cy="372603"/>
          </a:xfrm>
        </p:spPr>
        <p:txBody>
          <a:bodyPr/>
          <a:lstStyle/>
          <a:p>
            <a:r>
              <a:rPr lang="en-US" altLang="zh-CN" sz="2400" dirty="0">
                <a:ea typeface="SimSun" pitchFamily="2" charset="-122"/>
              </a:rPr>
              <a:t>Single-Cycle/Non-Pipelined </a:t>
            </a:r>
            <a:r>
              <a:rPr lang="en-US" altLang="zh-CN" sz="2400" dirty="0" err="1">
                <a:ea typeface="SimSun" pitchFamily="2" charset="-122"/>
              </a:rPr>
              <a:t>Datapath</a:t>
            </a:r>
            <a:r>
              <a:rPr lang="en-US" altLang="zh-CN" sz="2400" dirty="0">
                <a:ea typeface="SimSun" pitchFamily="2" charset="-122"/>
              </a:rPr>
              <a:t> (11 Instructions)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2ABA4E-5BE7-43D2-8A3D-3CAB36FC7EB1}"/>
              </a:ext>
            </a:extLst>
          </p:cNvPr>
          <p:cNvGrpSpPr/>
          <p:nvPr/>
        </p:nvGrpSpPr>
        <p:grpSpPr>
          <a:xfrm>
            <a:off x="0" y="792163"/>
            <a:ext cx="8991600" cy="5989637"/>
            <a:chOff x="0" y="792163"/>
            <a:chExt cx="8991600" cy="5989637"/>
          </a:xfrm>
        </p:grpSpPr>
        <p:grpSp>
          <p:nvGrpSpPr>
            <p:cNvPr id="3" name="Group 2"/>
            <p:cNvGrpSpPr/>
            <p:nvPr/>
          </p:nvGrpSpPr>
          <p:grpSpPr>
            <a:xfrm>
              <a:off x="0" y="792163"/>
              <a:ext cx="8991600" cy="5989637"/>
              <a:chOff x="0" y="792163"/>
              <a:chExt cx="8991600" cy="5989637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5724939"/>
                <a:ext cx="2549326" cy="387829"/>
              </a:xfrm>
              <a:prstGeom prst="rect">
                <a:avLst/>
              </a:prstGeom>
            </p:spPr>
          </p:pic>
          <p:grpSp>
            <p:nvGrpSpPr>
              <p:cNvPr id="10243" name="Group 1"/>
              <p:cNvGrpSpPr>
                <a:grpSpLocks/>
              </p:cNvGrpSpPr>
              <p:nvPr/>
            </p:nvGrpSpPr>
            <p:grpSpPr bwMode="auto">
              <a:xfrm>
                <a:off x="214313" y="792163"/>
                <a:ext cx="8777287" cy="5989637"/>
                <a:chOff x="214313" y="792822"/>
                <a:chExt cx="8777287" cy="5988978"/>
              </a:xfrm>
            </p:grpSpPr>
            <p:sp>
              <p:nvSpPr>
                <p:cNvPr id="10244" name="Rectangle 184"/>
                <p:cNvSpPr>
                  <a:spLocks noChangeArrowheads="1"/>
                </p:cNvSpPr>
                <p:nvPr/>
              </p:nvSpPr>
              <p:spPr bwMode="auto">
                <a:xfrm>
                  <a:off x="2362200" y="914400"/>
                  <a:ext cx="838200" cy="3270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tIns="26988" rIns="19050" bIns="26988"/>
                <a:lstStyle/>
                <a:p>
                  <a:pPr marL="0" marR="0" lvl="0" indent="0" algn="l" defTabSz="904875" rtl="0" eaLnBrk="0" fontAlgn="base" latinLnBrk="0" hangingPunct="0">
                    <a:lnSpc>
                      <a:spcPts val="18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>
                      <a:tab pos="452438" algn="l"/>
                      <a:tab pos="904875" algn="l"/>
                      <a:tab pos="1357313" algn="l"/>
                    </a:tabLst>
                    <a:defRPr/>
                  </a:pPr>
                  <a:r>
                    <a:rPr kumimoji="0" lang="en-US" altLang="zh-CN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Instr[25-0]</a:t>
                  </a:r>
                </a:p>
              </p:txBody>
            </p:sp>
            <p:sp>
              <p:nvSpPr>
                <p:cNvPr id="10245" name="Text Box 185"/>
                <p:cNvSpPr txBox="1">
                  <a:spLocks noChangeArrowheads="1"/>
                </p:cNvSpPr>
                <p:nvPr/>
              </p:nvSpPr>
              <p:spPr bwMode="auto">
                <a:xfrm>
                  <a:off x="2819400" y="1219200"/>
                  <a:ext cx="352425" cy="2746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26</a:t>
                  </a:r>
                </a:p>
              </p:txBody>
            </p:sp>
            <p:sp>
              <p:nvSpPr>
                <p:cNvPr id="10246" name="Rectangle 170"/>
                <p:cNvSpPr>
                  <a:spLocks noChangeArrowheads="1"/>
                </p:cNvSpPr>
                <p:nvPr/>
              </p:nvSpPr>
              <p:spPr bwMode="auto">
                <a:xfrm>
                  <a:off x="3200400" y="1066800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tIns="26988" rIns="19050" bIns="26988"/>
                <a:lstStyle/>
                <a:p>
                  <a:pPr marL="0" marR="0" lvl="0" indent="0" algn="ctr" defTabSz="904875" rtl="0" eaLnBrk="0" fontAlgn="base" latinLnBrk="0" hangingPunct="0">
                    <a:lnSpc>
                      <a:spcPts val="16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>
                      <a:tab pos="452438" algn="l"/>
                      <a:tab pos="904875" algn="l"/>
                      <a:tab pos="1357313" algn="l"/>
                    </a:tabLst>
                    <a:defRPr/>
                  </a:pPr>
                  <a:r>
                    <a:rPr kumimoji="0" lang="en-US" altLang="zh-CN" sz="12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Shift</a:t>
                  </a:r>
                </a:p>
                <a:p>
                  <a:pPr marL="0" marR="0" lvl="0" indent="0" algn="ctr" defTabSz="904875" rtl="0" eaLnBrk="0" fontAlgn="base" latinLnBrk="0" hangingPunct="0">
                    <a:lnSpc>
                      <a:spcPts val="16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>
                      <a:tab pos="452438" algn="l"/>
                      <a:tab pos="904875" algn="l"/>
                      <a:tab pos="1357313" algn="l"/>
                    </a:tabLst>
                    <a:defRPr/>
                  </a:pPr>
                  <a:r>
                    <a:rPr kumimoji="0" lang="en-US" altLang="zh-CN" sz="12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left 2</a:t>
                  </a:r>
                </a:p>
              </p:txBody>
            </p:sp>
            <p:grpSp>
              <p:nvGrpSpPr>
                <p:cNvPr id="10247" name="Group 3"/>
                <p:cNvGrpSpPr>
                  <a:grpSpLocks/>
                </p:cNvGrpSpPr>
                <p:nvPr/>
              </p:nvGrpSpPr>
              <p:grpSpPr bwMode="auto">
                <a:xfrm>
                  <a:off x="1752600" y="1219200"/>
                  <a:ext cx="381000" cy="990600"/>
                  <a:chOff x="1392" y="2880"/>
                  <a:chExt cx="288" cy="480"/>
                </a:xfrm>
              </p:grpSpPr>
              <p:sp>
                <p:nvSpPr>
                  <p:cNvPr id="10423" name="Line 4"/>
                  <p:cNvSpPr>
                    <a:spLocks noChangeShapeType="1"/>
                  </p:cNvSpPr>
                  <p:nvPr/>
                </p:nvSpPr>
                <p:spPr bwMode="auto">
                  <a:xfrm>
                    <a:off x="1392" y="3072"/>
                    <a:ext cx="48" cy="4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424" name="Line 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392" y="3120"/>
                    <a:ext cx="48" cy="4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425" name="Line 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92" y="2880"/>
                    <a:ext cx="0" cy="19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426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92" y="3168"/>
                    <a:ext cx="0" cy="19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427" name="Line 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92" y="3216"/>
                    <a:ext cx="288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428" name="Line 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80" y="3024"/>
                    <a:ext cx="0" cy="19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429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1392" y="2880"/>
                    <a:ext cx="288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0248" name="Rectangle 11"/>
                <p:cNvSpPr>
                  <a:spLocks noChangeArrowheads="1"/>
                </p:cNvSpPr>
                <p:nvPr/>
              </p:nvSpPr>
              <p:spPr bwMode="auto">
                <a:xfrm>
                  <a:off x="1052513" y="3886200"/>
                  <a:ext cx="1447800" cy="14478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249" name="Rectangle 12"/>
                <p:cNvSpPr>
                  <a:spLocks noChangeArrowheads="1"/>
                </p:cNvSpPr>
                <p:nvPr/>
              </p:nvSpPr>
              <p:spPr bwMode="auto">
                <a:xfrm>
                  <a:off x="519113" y="4267200"/>
                  <a:ext cx="228600" cy="8382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250" name="Line 13"/>
                <p:cNvSpPr>
                  <a:spLocks noChangeShapeType="1"/>
                </p:cNvSpPr>
                <p:nvPr/>
              </p:nvSpPr>
              <p:spPr bwMode="auto">
                <a:xfrm>
                  <a:off x="747713" y="4648200"/>
                  <a:ext cx="3048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251" name="Line 14"/>
                <p:cNvSpPr>
                  <a:spLocks noChangeShapeType="1"/>
                </p:cNvSpPr>
                <p:nvPr/>
              </p:nvSpPr>
              <p:spPr bwMode="auto">
                <a:xfrm>
                  <a:off x="838200" y="1371600"/>
                  <a:ext cx="9144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252" name="Line 15"/>
                <p:cNvSpPr>
                  <a:spLocks noChangeShapeType="1"/>
                </p:cNvSpPr>
                <p:nvPr/>
              </p:nvSpPr>
              <p:spPr bwMode="auto">
                <a:xfrm>
                  <a:off x="1371600" y="2057400"/>
                  <a:ext cx="3810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253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976313" y="4419600"/>
                  <a:ext cx="741362" cy="457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Read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Address</a:t>
                  </a:r>
                </a:p>
              </p:txBody>
            </p:sp>
            <p:sp>
              <p:nvSpPr>
                <p:cNvPr id="10254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738313" y="4495800"/>
                  <a:ext cx="869950" cy="2746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Instr[31-0]</a:t>
                  </a:r>
                </a:p>
              </p:txBody>
            </p:sp>
            <p:sp>
              <p:nvSpPr>
                <p:cNvPr id="10255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281113" y="3962400"/>
                  <a:ext cx="973137" cy="457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Instruction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Memory</a:t>
                  </a:r>
                </a:p>
              </p:txBody>
            </p:sp>
            <p:sp>
              <p:nvSpPr>
                <p:cNvPr id="1025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752600" y="1600200"/>
                  <a:ext cx="481013" cy="2746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Add</a:t>
                  </a:r>
                </a:p>
              </p:txBody>
            </p:sp>
            <p:sp>
              <p:nvSpPr>
                <p:cNvPr id="10257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442913" y="4495800"/>
                  <a:ext cx="395287" cy="2746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PC</a:t>
                  </a:r>
                </a:p>
              </p:txBody>
            </p:sp>
            <p:sp>
              <p:nvSpPr>
                <p:cNvPr id="10258" name="Line 21"/>
                <p:cNvSpPr>
                  <a:spLocks noChangeShapeType="1"/>
                </p:cNvSpPr>
                <p:nvPr/>
              </p:nvSpPr>
              <p:spPr bwMode="auto">
                <a:xfrm>
                  <a:off x="228600" y="914400"/>
                  <a:ext cx="76200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259" name="Line 22"/>
                <p:cNvSpPr>
                  <a:spLocks noChangeShapeType="1"/>
                </p:cNvSpPr>
                <p:nvPr/>
              </p:nvSpPr>
              <p:spPr bwMode="auto">
                <a:xfrm>
                  <a:off x="214313" y="4648200"/>
                  <a:ext cx="3048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260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143000" y="1905000"/>
                  <a:ext cx="268288" cy="2746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10261" name="Rectangle 24"/>
                <p:cNvSpPr>
                  <a:spLocks noChangeArrowheads="1"/>
                </p:cNvSpPr>
                <p:nvPr/>
              </p:nvSpPr>
              <p:spPr bwMode="auto">
                <a:xfrm>
                  <a:off x="3505200" y="3886200"/>
                  <a:ext cx="1447800" cy="14478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262" name="Line 25"/>
                <p:cNvSpPr>
                  <a:spLocks noChangeShapeType="1"/>
                </p:cNvSpPr>
                <p:nvPr/>
              </p:nvSpPr>
              <p:spPr bwMode="auto">
                <a:xfrm>
                  <a:off x="2500313" y="4648200"/>
                  <a:ext cx="1524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263" name="Line 26"/>
                <p:cNvSpPr>
                  <a:spLocks noChangeShapeType="1"/>
                </p:cNvSpPr>
                <p:nvPr/>
              </p:nvSpPr>
              <p:spPr bwMode="auto">
                <a:xfrm>
                  <a:off x="2652713" y="4419600"/>
                  <a:ext cx="85248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264" name="Line 27"/>
                <p:cNvSpPr>
                  <a:spLocks noChangeShapeType="1"/>
                </p:cNvSpPr>
                <p:nvPr/>
              </p:nvSpPr>
              <p:spPr bwMode="auto">
                <a:xfrm>
                  <a:off x="2652713" y="4953000"/>
                  <a:ext cx="47148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265" name="Line 28"/>
                <p:cNvSpPr>
                  <a:spLocks noChangeShapeType="1"/>
                </p:cNvSpPr>
                <p:nvPr/>
              </p:nvSpPr>
              <p:spPr bwMode="auto">
                <a:xfrm>
                  <a:off x="8382000" y="5029200"/>
                  <a:ext cx="2286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266" name="Line 29"/>
                <p:cNvSpPr>
                  <a:spLocks noChangeShapeType="1"/>
                </p:cNvSpPr>
                <p:nvPr/>
              </p:nvSpPr>
              <p:spPr bwMode="auto">
                <a:xfrm>
                  <a:off x="2652713" y="4038600"/>
                  <a:ext cx="85248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267" name="Line 30"/>
                <p:cNvSpPr>
                  <a:spLocks noChangeShapeType="1"/>
                </p:cNvSpPr>
                <p:nvPr/>
              </p:nvSpPr>
              <p:spPr bwMode="auto">
                <a:xfrm>
                  <a:off x="4953000" y="4267200"/>
                  <a:ext cx="8636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268" name="Line 31"/>
                <p:cNvSpPr>
                  <a:spLocks noChangeShapeType="1"/>
                </p:cNvSpPr>
                <p:nvPr/>
              </p:nvSpPr>
              <p:spPr bwMode="auto">
                <a:xfrm>
                  <a:off x="5105400" y="4876800"/>
                  <a:ext cx="2794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269" name="Line 32"/>
                <p:cNvSpPr>
                  <a:spLocks noChangeShapeType="1"/>
                </p:cNvSpPr>
                <p:nvPr/>
              </p:nvSpPr>
              <p:spPr bwMode="auto">
                <a:xfrm>
                  <a:off x="6477000" y="6019800"/>
                  <a:ext cx="19304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270" name="Line 33"/>
                <p:cNvSpPr>
                  <a:spLocks noChangeShapeType="1"/>
                </p:cNvSpPr>
                <p:nvPr/>
              </p:nvSpPr>
              <p:spPr bwMode="auto">
                <a:xfrm>
                  <a:off x="6324600" y="4648200"/>
                  <a:ext cx="1778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271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3429000" y="5029200"/>
                  <a:ext cx="903288" cy="2746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Write Data</a:t>
                  </a:r>
                </a:p>
              </p:txBody>
            </p:sp>
            <p:sp>
              <p:nvSpPr>
                <p:cNvPr id="10272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429000" y="3886200"/>
                  <a:ext cx="1036638" cy="2746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Read Addr 1</a:t>
                  </a:r>
                </a:p>
              </p:txBody>
            </p:sp>
            <p:sp>
              <p:nvSpPr>
                <p:cNvPr id="10273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429000" y="4267200"/>
                  <a:ext cx="1036638" cy="2746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Read Addr 2</a:t>
                  </a:r>
                </a:p>
              </p:txBody>
            </p:sp>
            <p:sp>
              <p:nvSpPr>
                <p:cNvPr id="10274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3429000" y="4648200"/>
                  <a:ext cx="903288" cy="2746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Write Addr</a:t>
                  </a:r>
                </a:p>
              </p:txBody>
            </p:sp>
            <p:sp>
              <p:nvSpPr>
                <p:cNvPr id="10275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3752850" y="4114800"/>
                  <a:ext cx="792163" cy="6397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Register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zh-CN" sz="1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SimSun" pitchFamily="2" charset="-122"/>
                    <a:cs typeface="+mn-cs"/>
                  </a:endParaRP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File</a:t>
                  </a:r>
                </a:p>
              </p:txBody>
            </p:sp>
            <p:sp>
              <p:nvSpPr>
                <p:cNvPr id="10276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343400" y="4038600"/>
                  <a:ext cx="674688" cy="457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marL="0" marR="0" lvl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Read</a:t>
                  </a:r>
                </a:p>
                <a:p>
                  <a:pPr marL="0" marR="0" lvl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 Data 1</a:t>
                  </a:r>
                </a:p>
              </p:txBody>
            </p:sp>
            <p:sp>
              <p:nvSpPr>
                <p:cNvPr id="10277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4368800" y="4724400"/>
                  <a:ext cx="674688" cy="457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marL="0" marR="0" lvl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Read</a:t>
                  </a:r>
                </a:p>
                <a:p>
                  <a:pPr marL="0" marR="0" lvl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 Data 2</a:t>
                  </a:r>
                </a:p>
              </p:txBody>
            </p:sp>
            <p:sp>
              <p:nvSpPr>
                <p:cNvPr id="10278" name="Freeform 41"/>
                <p:cNvSpPr>
                  <a:spLocks/>
                </p:cNvSpPr>
                <p:nvPr/>
              </p:nvSpPr>
              <p:spPr bwMode="auto">
                <a:xfrm>
                  <a:off x="5791200" y="3962400"/>
                  <a:ext cx="533400" cy="1295400"/>
                </a:xfrm>
                <a:custGeom>
                  <a:avLst/>
                  <a:gdLst>
                    <a:gd name="T0" fmla="*/ 0 w 388"/>
                    <a:gd name="T1" fmla="*/ 0 h 1099"/>
                    <a:gd name="T2" fmla="*/ 0 w 388"/>
                    <a:gd name="T3" fmla="*/ 2147483647 h 1099"/>
                    <a:gd name="T4" fmla="*/ 2147483647 w 388"/>
                    <a:gd name="T5" fmla="*/ 2147483647 h 1099"/>
                    <a:gd name="T6" fmla="*/ 0 w 388"/>
                    <a:gd name="T7" fmla="*/ 2147483647 h 1099"/>
                    <a:gd name="T8" fmla="*/ 0 w 388"/>
                    <a:gd name="T9" fmla="*/ 2147483647 h 1099"/>
                    <a:gd name="T10" fmla="*/ 2147483647 w 388"/>
                    <a:gd name="T11" fmla="*/ 2147483647 h 1099"/>
                    <a:gd name="T12" fmla="*/ 2147483647 w 388"/>
                    <a:gd name="T13" fmla="*/ 2147483647 h 1099"/>
                    <a:gd name="T14" fmla="*/ 0 w 388"/>
                    <a:gd name="T15" fmla="*/ 0 h 109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88" h="1099">
                      <a:moveTo>
                        <a:pt x="0" y="0"/>
                      </a:moveTo>
                      <a:lnTo>
                        <a:pt x="0" y="427"/>
                      </a:lnTo>
                      <a:lnTo>
                        <a:pt x="111" y="553"/>
                      </a:lnTo>
                      <a:lnTo>
                        <a:pt x="0" y="671"/>
                      </a:lnTo>
                      <a:lnTo>
                        <a:pt x="0" y="1098"/>
                      </a:lnTo>
                      <a:lnTo>
                        <a:pt x="387" y="790"/>
                      </a:lnTo>
                      <a:lnTo>
                        <a:pt x="387" y="30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279" name="Rectangle 42"/>
                <p:cNvSpPr>
                  <a:spLocks noChangeArrowheads="1"/>
                </p:cNvSpPr>
                <p:nvPr/>
              </p:nvSpPr>
              <p:spPr bwMode="auto">
                <a:xfrm>
                  <a:off x="5892800" y="4572000"/>
                  <a:ext cx="504825" cy="3333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tIns="26988" rIns="19050" bIns="26988"/>
                <a:lstStyle/>
                <a:p>
                  <a:pPr marL="0" marR="0" lvl="0" indent="0" algn="l" defTabSz="904875" rtl="0" eaLnBrk="0" fontAlgn="base" latinLnBrk="0" hangingPunct="0">
                    <a:lnSpc>
                      <a:spcPts val="16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>
                      <a:tab pos="452438" algn="l"/>
                      <a:tab pos="904875" algn="l"/>
                      <a:tab pos="1357313" algn="l"/>
                    </a:tabLst>
                    <a:defRPr/>
                  </a:pPr>
                  <a:r>
                    <a:rPr kumimoji="0" lang="en-US" altLang="zh-CN" sz="12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ALU</a:t>
                  </a:r>
                </a:p>
              </p:txBody>
            </p:sp>
            <p:sp>
              <p:nvSpPr>
                <p:cNvPr id="10280" name="Rectangle 43"/>
                <p:cNvSpPr>
                  <a:spLocks noChangeArrowheads="1"/>
                </p:cNvSpPr>
                <p:nvPr/>
              </p:nvSpPr>
              <p:spPr bwMode="auto">
                <a:xfrm>
                  <a:off x="5791200" y="3581400"/>
                  <a:ext cx="7620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tIns="26988" rIns="19050" bIns="26988"/>
                <a:lstStyle/>
                <a:p>
                  <a:pPr marL="0" marR="0" lvl="0" indent="0" algn="l" defTabSz="904875" rtl="0" eaLnBrk="0" fontAlgn="base" latinLnBrk="0" hangingPunct="0">
                    <a:lnSpc>
                      <a:spcPts val="18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>
                      <a:tab pos="452438" algn="l"/>
                      <a:tab pos="904875" algn="l"/>
                      <a:tab pos="1357313" algn="l"/>
                    </a:tabLst>
                    <a:defRPr/>
                  </a:pPr>
                  <a:r>
                    <a:rPr kumimoji="0" lang="en-US" altLang="zh-CN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ovf</a:t>
                  </a:r>
                </a:p>
              </p:txBody>
            </p:sp>
            <p:sp>
              <p:nvSpPr>
                <p:cNvPr id="10281" name="Rectangle 44"/>
                <p:cNvSpPr>
                  <a:spLocks noChangeArrowheads="1"/>
                </p:cNvSpPr>
                <p:nvPr/>
              </p:nvSpPr>
              <p:spPr bwMode="auto">
                <a:xfrm>
                  <a:off x="5943600" y="4191000"/>
                  <a:ext cx="5334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tIns="26988" rIns="19050" bIns="26988"/>
                <a:lstStyle/>
                <a:p>
                  <a:pPr marL="0" marR="0" lvl="0" indent="0" algn="l" defTabSz="904875" rtl="0" eaLnBrk="0" fontAlgn="base" latinLnBrk="0" hangingPunct="0">
                    <a:lnSpc>
                      <a:spcPts val="18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>
                      <a:tab pos="452438" algn="l"/>
                      <a:tab pos="904875" algn="l"/>
                      <a:tab pos="1357313" algn="l"/>
                    </a:tabLst>
                    <a:defRPr/>
                  </a:pPr>
                  <a:r>
                    <a:rPr kumimoji="0" lang="en-US" altLang="zh-CN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zero</a:t>
                  </a:r>
                </a:p>
              </p:txBody>
            </p:sp>
            <p:sp>
              <p:nvSpPr>
                <p:cNvPr id="10283" name="Line 46"/>
                <p:cNvSpPr>
                  <a:spLocks noChangeShapeType="1"/>
                </p:cNvSpPr>
                <p:nvPr/>
              </p:nvSpPr>
              <p:spPr bwMode="auto">
                <a:xfrm>
                  <a:off x="4191000" y="3276600"/>
                  <a:ext cx="0" cy="609600"/>
                </a:xfrm>
                <a:prstGeom prst="line">
                  <a:avLst/>
                </a:prstGeom>
                <a:noFill/>
                <a:ln w="12700">
                  <a:solidFill>
                    <a:schemeClr val="accent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284" name="Rectangle 47"/>
                <p:cNvSpPr>
                  <a:spLocks noChangeArrowheads="1"/>
                </p:cNvSpPr>
                <p:nvPr/>
              </p:nvSpPr>
              <p:spPr bwMode="auto">
                <a:xfrm>
                  <a:off x="4191000" y="3276600"/>
                  <a:ext cx="925513" cy="3270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tIns="26988" rIns="19050" bIns="26988"/>
                <a:lstStyle/>
                <a:p>
                  <a:pPr marL="0" marR="0" lvl="0" indent="0" algn="l" defTabSz="904875" rtl="0" eaLnBrk="0" fontAlgn="base" latinLnBrk="0" hangingPunct="0">
                    <a:lnSpc>
                      <a:spcPts val="18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>
                      <a:tab pos="452438" algn="l"/>
                      <a:tab pos="904875" algn="l"/>
                      <a:tab pos="1357313" algn="l"/>
                    </a:tabLst>
                    <a:defRPr/>
                  </a:pPr>
                  <a:r>
                    <a:rPr kumimoji="0" lang="en-US" altLang="zh-CN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C0128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RegWrite</a:t>
                  </a:r>
                </a:p>
              </p:txBody>
            </p:sp>
            <p:sp>
              <p:nvSpPr>
                <p:cNvPr id="10285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5943600" y="3810000"/>
                  <a:ext cx="0" cy="2286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286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6248400" y="2514600"/>
                  <a:ext cx="0" cy="1752600"/>
                </a:xfrm>
                <a:prstGeom prst="line">
                  <a:avLst/>
                </a:prstGeom>
                <a:noFill/>
                <a:ln w="1270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287" name="Line 50"/>
                <p:cNvSpPr>
                  <a:spLocks noChangeShapeType="1"/>
                </p:cNvSpPr>
                <p:nvPr/>
              </p:nvSpPr>
              <p:spPr bwMode="auto">
                <a:xfrm>
                  <a:off x="8991600" y="4800600"/>
                  <a:ext cx="0" cy="19812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288" name="Rectangle 51"/>
                <p:cNvSpPr>
                  <a:spLocks noChangeArrowheads="1"/>
                </p:cNvSpPr>
                <p:nvPr/>
              </p:nvSpPr>
              <p:spPr bwMode="auto">
                <a:xfrm>
                  <a:off x="6858000" y="3886200"/>
                  <a:ext cx="1447800" cy="14478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289" name="Line 52"/>
                <p:cNvSpPr>
                  <a:spLocks noChangeShapeType="1"/>
                </p:cNvSpPr>
                <p:nvPr/>
              </p:nvSpPr>
              <p:spPr bwMode="auto">
                <a:xfrm>
                  <a:off x="8305800" y="4648200"/>
                  <a:ext cx="3048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290" name="Line 53"/>
                <p:cNvSpPr>
                  <a:spLocks noChangeShapeType="1"/>
                </p:cNvSpPr>
                <p:nvPr/>
              </p:nvSpPr>
              <p:spPr bwMode="auto">
                <a:xfrm>
                  <a:off x="6477000" y="4191000"/>
                  <a:ext cx="4064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291" name="Line 54"/>
                <p:cNvSpPr>
                  <a:spLocks noChangeShapeType="1"/>
                </p:cNvSpPr>
                <p:nvPr/>
              </p:nvSpPr>
              <p:spPr bwMode="auto">
                <a:xfrm>
                  <a:off x="6629400" y="5029200"/>
                  <a:ext cx="0" cy="4572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292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6781800" y="4343400"/>
                  <a:ext cx="766763" cy="457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Data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Memory</a:t>
                  </a:r>
                </a:p>
              </p:txBody>
            </p:sp>
            <p:sp>
              <p:nvSpPr>
                <p:cNvPr id="10293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6781800" y="4038600"/>
                  <a:ext cx="741363" cy="2746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Address</a:t>
                  </a:r>
                </a:p>
              </p:txBody>
            </p:sp>
            <p:sp>
              <p:nvSpPr>
                <p:cNvPr id="10294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6781800" y="4876800"/>
                  <a:ext cx="903288" cy="2746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Write Data</a:t>
                  </a:r>
                </a:p>
              </p:txBody>
            </p:sp>
            <p:sp>
              <p:nvSpPr>
                <p:cNvPr id="10295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7467600" y="4495800"/>
                  <a:ext cx="909638" cy="2746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Read Data</a:t>
                  </a:r>
                </a:p>
              </p:txBody>
            </p:sp>
            <p:sp>
              <p:nvSpPr>
                <p:cNvPr id="10296" name="Line 59"/>
                <p:cNvSpPr>
                  <a:spLocks noChangeShapeType="1"/>
                </p:cNvSpPr>
                <p:nvPr/>
              </p:nvSpPr>
              <p:spPr bwMode="auto">
                <a:xfrm>
                  <a:off x="7543800" y="2971800"/>
                  <a:ext cx="0" cy="914400"/>
                </a:xfrm>
                <a:prstGeom prst="line">
                  <a:avLst/>
                </a:prstGeom>
                <a:noFill/>
                <a:ln w="12700">
                  <a:solidFill>
                    <a:schemeClr val="accent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297" name="Rectangle 60"/>
                <p:cNvSpPr>
                  <a:spLocks noChangeArrowheads="1"/>
                </p:cNvSpPr>
                <p:nvPr/>
              </p:nvSpPr>
              <p:spPr bwMode="auto">
                <a:xfrm>
                  <a:off x="6553200" y="2743200"/>
                  <a:ext cx="925513" cy="3270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tIns="26988" rIns="19050" bIns="26988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C0128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MemWrite</a:t>
                  </a:r>
                </a:p>
              </p:txBody>
            </p:sp>
            <p:sp>
              <p:nvSpPr>
                <p:cNvPr id="10300" name="Line 63"/>
                <p:cNvSpPr>
                  <a:spLocks noChangeShapeType="1"/>
                </p:cNvSpPr>
                <p:nvPr/>
              </p:nvSpPr>
              <p:spPr bwMode="auto">
                <a:xfrm>
                  <a:off x="3276600" y="6781800"/>
                  <a:ext cx="57150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01" name="Line 64"/>
                <p:cNvSpPr>
                  <a:spLocks noChangeShapeType="1"/>
                </p:cNvSpPr>
                <p:nvPr/>
              </p:nvSpPr>
              <p:spPr bwMode="auto">
                <a:xfrm>
                  <a:off x="5054600" y="5486400"/>
                  <a:ext cx="16002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02" name="Line 65"/>
                <p:cNvSpPr>
                  <a:spLocks noChangeShapeType="1"/>
                </p:cNvSpPr>
                <p:nvPr/>
              </p:nvSpPr>
              <p:spPr bwMode="auto">
                <a:xfrm>
                  <a:off x="4811713" y="5867400"/>
                  <a:ext cx="3810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03" name="Oval 66"/>
                <p:cNvSpPr>
                  <a:spLocks noChangeArrowheads="1"/>
                </p:cNvSpPr>
                <p:nvPr/>
              </p:nvSpPr>
              <p:spPr bwMode="auto">
                <a:xfrm>
                  <a:off x="4202113" y="5486400"/>
                  <a:ext cx="609600" cy="8382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04" name="Rectangle 67"/>
                <p:cNvSpPr>
                  <a:spLocks noChangeArrowheads="1"/>
                </p:cNvSpPr>
                <p:nvPr/>
              </p:nvSpPr>
              <p:spPr bwMode="auto">
                <a:xfrm>
                  <a:off x="4252913" y="5638800"/>
                  <a:ext cx="533400" cy="457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tIns="26988" rIns="19050" bIns="26988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Sign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Extend</a:t>
                  </a:r>
                </a:p>
              </p:txBody>
            </p:sp>
            <p:sp>
              <p:nvSpPr>
                <p:cNvPr id="10305" name="Line 68"/>
                <p:cNvSpPr>
                  <a:spLocks noChangeShapeType="1"/>
                </p:cNvSpPr>
                <p:nvPr/>
              </p:nvSpPr>
              <p:spPr bwMode="auto">
                <a:xfrm>
                  <a:off x="2638425" y="5867400"/>
                  <a:ext cx="15636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06" name="Line 69"/>
                <p:cNvSpPr>
                  <a:spLocks noChangeShapeType="1"/>
                </p:cNvSpPr>
                <p:nvPr/>
              </p:nvSpPr>
              <p:spPr bwMode="auto">
                <a:xfrm>
                  <a:off x="3871913" y="5791200"/>
                  <a:ext cx="76200" cy="1524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07" name="Line 70"/>
                <p:cNvSpPr>
                  <a:spLocks noChangeShapeType="1"/>
                </p:cNvSpPr>
                <p:nvPr/>
              </p:nvSpPr>
              <p:spPr bwMode="auto">
                <a:xfrm>
                  <a:off x="4887913" y="5791200"/>
                  <a:ext cx="76200" cy="1524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08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3871913" y="5867400"/>
                  <a:ext cx="352425" cy="2746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16</a:t>
                  </a:r>
                </a:p>
              </p:txBody>
            </p:sp>
            <p:sp>
              <p:nvSpPr>
                <p:cNvPr id="10309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4876800" y="5867400"/>
                  <a:ext cx="352425" cy="2746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32</a:t>
                  </a:r>
                </a:p>
              </p:txBody>
            </p:sp>
            <p:sp>
              <p:nvSpPr>
                <p:cNvPr id="10310" name="Line 73"/>
                <p:cNvSpPr>
                  <a:spLocks noChangeShapeType="1"/>
                </p:cNvSpPr>
                <p:nvPr/>
              </p:nvSpPr>
              <p:spPr bwMode="auto">
                <a:xfrm>
                  <a:off x="5054600" y="4876800"/>
                  <a:ext cx="0" cy="6096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11" name="Line 74"/>
                <p:cNvSpPr>
                  <a:spLocks noChangeShapeType="1"/>
                </p:cNvSpPr>
                <p:nvPr/>
              </p:nvSpPr>
              <p:spPr bwMode="auto">
                <a:xfrm>
                  <a:off x="8382000" y="5029200"/>
                  <a:ext cx="0" cy="9906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12" name="Line 75"/>
                <p:cNvSpPr>
                  <a:spLocks noChangeShapeType="1"/>
                </p:cNvSpPr>
                <p:nvPr/>
              </p:nvSpPr>
              <p:spPr bwMode="auto">
                <a:xfrm>
                  <a:off x="5181600" y="5257800"/>
                  <a:ext cx="1778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13" name="Line 76"/>
                <p:cNvSpPr>
                  <a:spLocks noChangeShapeType="1"/>
                </p:cNvSpPr>
                <p:nvPr/>
              </p:nvSpPr>
              <p:spPr bwMode="auto">
                <a:xfrm>
                  <a:off x="3276600" y="5181600"/>
                  <a:ext cx="2540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14" name="AutoShape 77"/>
                <p:cNvSpPr>
                  <a:spLocks noChangeArrowheads="1"/>
                </p:cNvSpPr>
                <p:nvPr/>
              </p:nvSpPr>
              <p:spPr bwMode="auto">
                <a:xfrm rot="-5400000">
                  <a:off x="8382000" y="4724400"/>
                  <a:ext cx="685800" cy="228600"/>
                </a:xfrm>
                <a:custGeom>
                  <a:avLst/>
                  <a:gdLst>
                    <a:gd name="T0" fmla="*/ 2147483647 w 21600"/>
                    <a:gd name="T1" fmla="*/ 2147483647 h 21600"/>
                    <a:gd name="T2" fmla="*/ 2147483647 w 21600"/>
                    <a:gd name="T3" fmla="*/ 2147483647 h 21600"/>
                    <a:gd name="T4" fmla="*/ 2147483647 w 21600"/>
                    <a:gd name="T5" fmla="*/ 2147483647 h 21600"/>
                    <a:gd name="T6" fmla="*/ 2147483647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500 h 21600"/>
                    <a:gd name="T14" fmla="*/ 17100 w 21600"/>
                    <a:gd name="T15" fmla="*/ 171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15" name="Line 78"/>
                <p:cNvSpPr>
                  <a:spLocks noChangeShapeType="1"/>
                </p:cNvSpPr>
                <p:nvPr/>
              </p:nvSpPr>
              <p:spPr bwMode="auto">
                <a:xfrm>
                  <a:off x="8839200" y="4800600"/>
                  <a:ext cx="1524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16" name="AutoShape 79"/>
                <p:cNvSpPr>
                  <a:spLocks noChangeArrowheads="1"/>
                </p:cNvSpPr>
                <p:nvPr/>
              </p:nvSpPr>
              <p:spPr bwMode="auto">
                <a:xfrm rot="-5400000">
                  <a:off x="5092700" y="4914900"/>
                  <a:ext cx="762000" cy="228600"/>
                </a:xfrm>
                <a:custGeom>
                  <a:avLst/>
                  <a:gdLst>
                    <a:gd name="T0" fmla="*/ 2147483647 w 21600"/>
                    <a:gd name="T1" fmla="*/ 2147483647 h 21600"/>
                    <a:gd name="T2" fmla="*/ 2147483647 w 21600"/>
                    <a:gd name="T3" fmla="*/ 2147483647 h 21600"/>
                    <a:gd name="T4" fmla="*/ 2147483647 w 21600"/>
                    <a:gd name="T5" fmla="*/ 2147483647 h 21600"/>
                    <a:gd name="T6" fmla="*/ 2147483647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500 h 21600"/>
                    <a:gd name="T14" fmla="*/ 17100 w 21600"/>
                    <a:gd name="T15" fmla="*/ 171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17" name="Line 80"/>
                <p:cNvSpPr>
                  <a:spLocks noChangeShapeType="1"/>
                </p:cNvSpPr>
                <p:nvPr/>
              </p:nvSpPr>
              <p:spPr bwMode="auto">
                <a:xfrm>
                  <a:off x="5588000" y="5029200"/>
                  <a:ext cx="2286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18" name="Line 81"/>
                <p:cNvSpPr>
                  <a:spLocks noChangeShapeType="1"/>
                </p:cNvSpPr>
                <p:nvPr/>
              </p:nvSpPr>
              <p:spPr bwMode="auto">
                <a:xfrm>
                  <a:off x="3276600" y="5181600"/>
                  <a:ext cx="0" cy="16002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19" name="Line 82"/>
                <p:cNvSpPr>
                  <a:spLocks noChangeShapeType="1"/>
                </p:cNvSpPr>
                <p:nvPr/>
              </p:nvSpPr>
              <p:spPr bwMode="auto">
                <a:xfrm>
                  <a:off x="8686800" y="2819400"/>
                  <a:ext cx="0" cy="1752600"/>
                </a:xfrm>
                <a:prstGeom prst="line">
                  <a:avLst/>
                </a:prstGeom>
                <a:noFill/>
                <a:ln w="12700">
                  <a:solidFill>
                    <a:schemeClr val="accent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20" name="Rectangle 83"/>
                <p:cNvSpPr>
                  <a:spLocks noChangeArrowheads="1"/>
                </p:cNvSpPr>
                <p:nvPr/>
              </p:nvSpPr>
              <p:spPr bwMode="auto">
                <a:xfrm>
                  <a:off x="7162800" y="2590800"/>
                  <a:ext cx="925513" cy="3270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tIns="26988" rIns="19050" bIns="26988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C0128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MemtoReg</a:t>
                  </a:r>
                </a:p>
              </p:txBody>
            </p:sp>
            <p:sp>
              <p:nvSpPr>
                <p:cNvPr id="10321" name="Rectangle 84"/>
                <p:cNvSpPr>
                  <a:spLocks noChangeArrowheads="1"/>
                </p:cNvSpPr>
                <p:nvPr/>
              </p:nvSpPr>
              <p:spPr bwMode="auto">
                <a:xfrm>
                  <a:off x="4343400" y="2895600"/>
                  <a:ext cx="685800" cy="3270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tIns="26988" rIns="19050" bIns="26988"/>
                <a:lstStyle/>
                <a:p>
                  <a:pPr marL="0" marR="0" lvl="0" indent="0" algn="l" defTabSz="904875" rtl="0" eaLnBrk="0" fontAlgn="base" latinLnBrk="0" hangingPunct="0">
                    <a:lnSpc>
                      <a:spcPts val="18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>
                      <a:tab pos="452438" algn="l"/>
                      <a:tab pos="904875" algn="l"/>
                      <a:tab pos="1357313" algn="l"/>
                    </a:tabLst>
                    <a:defRPr/>
                  </a:pPr>
                  <a:r>
                    <a:rPr kumimoji="0" lang="en-US" altLang="zh-CN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C0128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ALUSrc</a:t>
                  </a:r>
                </a:p>
              </p:txBody>
            </p:sp>
            <p:sp>
              <p:nvSpPr>
                <p:cNvPr id="10322" name="Oval 85"/>
                <p:cNvSpPr>
                  <a:spLocks noChangeArrowheads="1"/>
                </p:cNvSpPr>
                <p:nvPr/>
              </p:nvSpPr>
              <p:spPr bwMode="auto">
                <a:xfrm>
                  <a:off x="5410200" y="1905000"/>
                  <a:ext cx="457200" cy="5334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23" name="Rectangle 86"/>
                <p:cNvSpPr>
                  <a:spLocks noChangeArrowheads="1"/>
                </p:cNvSpPr>
                <p:nvPr/>
              </p:nvSpPr>
              <p:spPr bwMode="auto">
                <a:xfrm>
                  <a:off x="5410200" y="1905000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tIns="26988" rIns="19050" bIns="26988"/>
                <a:lstStyle/>
                <a:p>
                  <a:pPr marL="0" marR="0" lvl="0" indent="0" algn="ctr" defTabSz="904875" rtl="0" eaLnBrk="0" fontAlgn="base" latinLnBrk="0" hangingPunct="0">
                    <a:lnSpc>
                      <a:spcPts val="16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>
                      <a:tab pos="452438" algn="l"/>
                      <a:tab pos="904875" algn="l"/>
                      <a:tab pos="1357313" algn="l"/>
                    </a:tabLst>
                    <a:defRPr/>
                  </a:pPr>
                  <a:r>
                    <a:rPr kumimoji="0" lang="en-US" altLang="zh-CN" sz="12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Shift</a:t>
                  </a:r>
                </a:p>
                <a:p>
                  <a:pPr marL="0" marR="0" lvl="0" indent="0" algn="ctr" defTabSz="904875" rtl="0" eaLnBrk="0" fontAlgn="base" latinLnBrk="0" hangingPunct="0">
                    <a:lnSpc>
                      <a:spcPts val="16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>
                      <a:tab pos="452438" algn="l"/>
                      <a:tab pos="904875" algn="l"/>
                      <a:tab pos="1357313" algn="l"/>
                    </a:tabLst>
                    <a:defRPr/>
                  </a:pPr>
                  <a:r>
                    <a:rPr kumimoji="0" lang="en-US" altLang="zh-CN" sz="12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left 2</a:t>
                  </a:r>
                </a:p>
              </p:txBody>
            </p:sp>
            <p:sp>
              <p:nvSpPr>
                <p:cNvPr id="10324" name="Line 87"/>
                <p:cNvSpPr>
                  <a:spLocks noChangeShapeType="1"/>
                </p:cNvSpPr>
                <p:nvPr/>
              </p:nvSpPr>
              <p:spPr bwMode="auto">
                <a:xfrm>
                  <a:off x="5181600" y="2209800"/>
                  <a:ext cx="2286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25" name="Line 88"/>
                <p:cNvSpPr>
                  <a:spLocks noChangeShapeType="1"/>
                </p:cNvSpPr>
                <p:nvPr/>
              </p:nvSpPr>
              <p:spPr bwMode="auto">
                <a:xfrm>
                  <a:off x="4419600" y="1752600"/>
                  <a:ext cx="16906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grpSp>
              <p:nvGrpSpPr>
                <p:cNvPr id="10326" name="Group 89"/>
                <p:cNvGrpSpPr>
                  <a:grpSpLocks/>
                </p:cNvGrpSpPr>
                <p:nvPr/>
              </p:nvGrpSpPr>
              <p:grpSpPr bwMode="auto">
                <a:xfrm>
                  <a:off x="6096000" y="1447800"/>
                  <a:ext cx="381000" cy="914400"/>
                  <a:chOff x="1392" y="2880"/>
                  <a:chExt cx="288" cy="480"/>
                </a:xfrm>
              </p:grpSpPr>
              <p:sp>
                <p:nvSpPr>
                  <p:cNvPr id="10416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1392" y="3072"/>
                    <a:ext cx="48" cy="4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417" name="Line 9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392" y="3120"/>
                    <a:ext cx="48" cy="4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418" name="Line 9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92" y="2880"/>
                    <a:ext cx="0" cy="19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419" name="Line 9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92" y="3168"/>
                    <a:ext cx="0" cy="19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420" name="Line 9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92" y="3216"/>
                    <a:ext cx="288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421" name="Line 9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80" y="3024"/>
                    <a:ext cx="0" cy="19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422" name="Line 96"/>
                  <p:cNvSpPr>
                    <a:spLocks noChangeShapeType="1"/>
                  </p:cNvSpPr>
                  <p:nvPr/>
                </p:nvSpPr>
                <p:spPr bwMode="auto">
                  <a:xfrm>
                    <a:off x="1392" y="2880"/>
                    <a:ext cx="288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0327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6096000" y="1752600"/>
                  <a:ext cx="481013" cy="2746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Add</a:t>
                  </a:r>
                </a:p>
              </p:txBody>
            </p:sp>
            <p:sp>
              <p:nvSpPr>
                <p:cNvPr id="10328" name="Line 98"/>
                <p:cNvSpPr>
                  <a:spLocks noChangeShapeType="1"/>
                </p:cNvSpPr>
                <p:nvPr/>
              </p:nvSpPr>
              <p:spPr bwMode="auto">
                <a:xfrm>
                  <a:off x="5853113" y="2209800"/>
                  <a:ext cx="2286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29" name="Line 99"/>
                <p:cNvSpPr>
                  <a:spLocks noChangeShapeType="1"/>
                </p:cNvSpPr>
                <p:nvPr/>
              </p:nvSpPr>
              <p:spPr bwMode="auto">
                <a:xfrm>
                  <a:off x="6477000" y="1905000"/>
                  <a:ext cx="2286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30" name="Line 100"/>
                <p:cNvSpPr>
                  <a:spLocks noChangeShapeType="1"/>
                </p:cNvSpPr>
                <p:nvPr/>
              </p:nvSpPr>
              <p:spPr bwMode="auto">
                <a:xfrm>
                  <a:off x="838200" y="1371600"/>
                  <a:ext cx="0" cy="32766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31" name="AutoShape 101"/>
                <p:cNvSpPr>
                  <a:spLocks noChangeArrowheads="1"/>
                </p:cNvSpPr>
                <p:nvPr/>
              </p:nvSpPr>
              <p:spPr bwMode="auto">
                <a:xfrm rot="-5400000">
                  <a:off x="6400800" y="1524000"/>
                  <a:ext cx="838200" cy="228600"/>
                </a:xfrm>
                <a:custGeom>
                  <a:avLst/>
                  <a:gdLst>
                    <a:gd name="T0" fmla="*/ 2147483647 w 21600"/>
                    <a:gd name="T1" fmla="*/ 2147483647 h 21600"/>
                    <a:gd name="T2" fmla="*/ 2147483647 w 21600"/>
                    <a:gd name="T3" fmla="*/ 2147483647 h 21600"/>
                    <a:gd name="T4" fmla="*/ 2147483647 w 21600"/>
                    <a:gd name="T5" fmla="*/ 2147483647 h 21600"/>
                    <a:gd name="T6" fmla="*/ 2147483647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500 h 21600"/>
                    <a:gd name="T14" fmla="*/ 17100 w 21600"/>
                    <a:gd name="T15" fmla="*/ 171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32" name="Line 102"/>
                <p:cNvSpPr>
                  <a:spLocks noChangeShapeType="1"/>
                </p:cNvSpPr>
                <p:nvPr/>
              </p:nvSpPr>
              <p:spPr bwMode="auto">
                <a:xfrm>
                  <a:off x="5181600" y="1371600"/>
                  <a:ext cx="15240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33" name="Line 103"/>
                <p:cNvSpPr>
                  <a:spLocks noChangeShapeType="1"/>
                </p:cNvSpPr>
                <p:nvPr/>
              </p:nvSpPr>
              <p:spPr bwMode="auto">
                <a:xfrm>
                  <a:off x="5181600" y="1371600"/>
                  <a:ext cx="0" cy="381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34" name="Line 104"/>
                <p:cNvSpPr>
                  <a:spLocks noChangeShapeType="1"/>
                </p:cNvSpPr>
                <p:nvPr/>
              </p:nvSpPr>
              <p:spPr bwMode="auto">
                <a:xfrm>
                  <a:off x="6934200" y="1676400"/>
                  <a:ext cx="3810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35" name="Line 105"/>
                <p:cNvSpPr>
                  <a:spLocks noChangeShapeType="1"/>
                </p:cNvSpPr>
                <p:nvPr/>
              </p:nvSpPr>
              <p:spPr bwMode="auto">
                <a:xfrm>
                  <a:off x="6858000" y="1905000"/>
                  <a:ext cx="0" cy="533400"/>
                </a:xfrm>
                <a:prstGeom prst="line">
                  <a:avLst/>
                </a:prstGeom>
                <a:noFill/>
                <a:ln w="12700">
                  <a:solidFill>
                    <a:schemeClr val="accent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36" name="Rectangle 106"/>
                <p:cNvSpPr>
                  <a:spLocks noChangeArrowheads="1"/>
                </p:cNvSpPr>
                <p:nvPr/>
              </p:nvSpPr>
              <p:spPr bwMode="auto">
                <a:xfrm>
                  <a:off x="6858000" y="2057400"/>
                  <a:ext cx="685800" cy="3270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tIns="26988" rIns="19050" bIns="26988"/>
                <a:lstStyle/>
                <a:p>
                  <a:pPr marL="0" marR="0" lvl="0" indent="0" algn="l" defTabSz="904875" rtl="0" eaLnBrk="0" fontAlgn="base" latinLnBrk="0" hangingPunct="0">
                    <a:lnSpc>
                      <a:spcPts val="18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>
                      <a:tab pos="452438" algn="l"/>
                      <a:tab pos="904875" algn="l"/>
                      <a:tab pos="1357313" algn="l"/>
                    </a:tabLst>
                    <a:defRPr/>
                  </a:pPr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C0128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BT</a:t>
                  </a:r>
                </a:p>
              </p:txBody>
            </p:sp>
            <p:sp>
              <p:nvSpPr>
                <p:cNvPr id="10337" name="Line 107"/>
                <p:cNvSpPr>
                  <a:spLocks noChangeShapeType="1"/>
                </p:cNvSpPr>
                <p:nvPr/>
              </p:nvSpPr>
              <p:spPr bwMode="auto">
                <a:xfrm>
                  <a:off x="6629400" y="5029200"/>
                  <a:ext cx="2286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38" name="AutoShape 108"/>
                <p:cNvSpPr>
                  <a:spLocks noChangeArrowheads="1"/>
                </p:cNvSpPr>
                <p:nvPr/>
              </p:nvSpPr>
              <p:spPr bwMode="auto">
                <a:xfrm rot="-5400000">
                  <a:off x="2933700" y="4686300"/>
                  <a:ext cx="609600" cy="228600"/>
                </a:xfrm>
                <a:custGeom>
                  <a:avLst/>
                  <a:gdLst>
                    <a:gd name="T0" fmla="*/ 2147483647 w 21600"/>
                    <a:gd name="T1" fmla="*/ 2147483647 h 21600"/>
                    <a:gd name="T2" fmla="*/ 2147483647 w 21600"/>
                    <a:gd name="T3" fmla="*/ 2147483647 h 21600"/>
                    <a:gd name="T4" fmla="*/ 2147483647 w 21600"/>
                    <a:gd name="T5" fmla="*/ 2147483647 h 21600"/>
                    <a:gd name="T6" fmla="*/ 2147483647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500 h 21600"/>
                    <a:gd name="T14" fmla="*/ 17100 w 21600"/>
                    <a:gd name="T15" fmla="*/ 171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39" name="Line 109"/>
                <p:cNvSpPr>
                  <a:spLocks noChangeShapeType="1"/>
                </p:cNvSpPr>
                <p:nvPr/>
              </p:nvSpPr>
              <p:spPr bwMode="auto">
                <a:xfrm>
                  <a:off x="3352800" y="4800600"/>
                  <a:ext cx="15240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40" name="Line 110"/>
                <p:cNvSpPr>
                  <a:spLocks noChangeShapeType="1"/>
                </p:cNvSpPr>
                <p:nvPr/>
              </p:nvSpPr>
              <p:spPr bwMode="auto">
                <a:xfrm>
                  <a:off x="2957513" y="4419600"/>
                  <a:ext cx="0" cy="22860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41" name="Line 111"/>
                <p:cNvSpPr>
                  <a:spLocks noChangeShapeType="1"/>
                </p:cNvSpPr>
                <p:nvPr/>
              </p:nvSpPr>
              <p:spPr bwMode="auto">
                <a:xfrm>
                  <a:off x="2957513" y="4648200"/>
                  <a:ext cx="16668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42" name="Line 112"/>
                <p:cNvSpPr>
                  <a:spLocks noChangeShapeType="1"/>
                </p:cNvSpPr>
                <p:nvPr/>
              </p:nvSpPr>
              <p:spPr bwMode="auto">
                <a:xfrm>
                  <a:off x="3200400" y="3276600"/>
                  <a:ext cx="0" cy="1295400"/>
                </a:xfrm>
                <a:prstGeom prst="line">
                  <a:avLst/>
                </a:prstGeom>
                <a:noFill/>
                <a:ln w="12700">
                  <a:solidFill>
                    <a:schemeClr val="accent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48" name="Rectangle 118"/>
                <p:cNvSpPr>
                  <a:spLocks noChangeArrowheads="1"/>
                </p:cNvSpPr>
                <p:nvPr/>
              </p:nvSpPr>
              <p:spPr bwMode="auto">
                <a:xfrm>
                  <a:off x="8610600" y="4495800"/>
                  <a:ext cx="152400" cy="3270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tIns="26988" rIns="19050" bIns="26988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C0128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10349" name="Rectangle 119"/>
                <p:cNvSpPr>
                  <a:spLocks noChangeArrowheads="1"/>
                </p:cNvSpPr>
                <p:nvPr/>
              </p:nvSpPr>
              <p:spPr bwMode="auto">
                <a:xfrm>
                  <a:off x="5410200" y="5105400"/>
                  <a:ext cx="152400" cy="3270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tIns="26988" rIns="19050" bIns="26988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C0128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10350" name="Rectangle 120"/>
                <p:cNvSpPr>
                  <a:spLocks noChangeArrowheads="1"/>
                </p:cNvSpPr>
                <p:nvPr/>
              </p:nvSpPr>
              <p:spPr bwMode="auto">
                <a:xfrm>
                  <a:off x="3124200" y="4800600"/>
                  <a:ext cx="152400" cy="3270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tIns="26988" rIns="19050" bIns="26988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C0128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10351" name="Rectangle 121"/>
                <p:cNvSpPr>
                  <a:spLocks noChangeArrowheads="1"/>
                </p:cNvSpPr>
                <p:nvPr/>
              </p:nvSpPr>
              <p:spPr bwMode="auto">
                <a:xfrm>
                  <a:off x="3124200" y="4495800"/>
                  <a:ext cx="152400" cy="3270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tIns="26988" rIns="19050" bIns="26988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C0128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10352" name="Rectangle 122"/>
                <p:cNvSpPr>
                  <a:spLocks noChangeArrowheads="1"/>
                </p:cNvSpPr>
                <p:nvPr/>
              </p:nvSpPr>
              <p:spPr bwMode="auto">
                <a:xfrm>
                  <a:off x="5410200" y="4724400"/>
                  <a:ext cx="152400" cy="3270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tIns="26988" rIns="19050" bIns="26988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C0128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10353" name="Rectangle 123"/>
                <p:cNvSpPr>
                  <a:spLocks noChangeArrowheads="1"/>
                </p:cNvSpPr>
                <p:nvPr/>
              </p:nvSpPr>
              <p:spPr bwMode="auto">
                <a:xfrm>
                  <a:off x="8610600" y="4876800"/>
                  <a:ext cx="152400" cy="3270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tIns="26988" rIns="19050" bIns="26988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C0128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10354" name="Rectangle 124"/>
                <p:cNvSpPr>
                  <a:spLocks noChangeArrowheads="1"/>
                </p:cNvSpPr>
                <p:nvPr/>
              </p:nvSpPr>
              <p:spPr bwMode="auto">
                <a:xfrm>
                  <a:off x="6705600" y="1295400"/>
                  <a:ext cx="152400" cy="3270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tIns="26988" rIns="19050" bIns="26988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C0128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10355" name="Rectangle 125"/>
                <p:cNvSpPr>
                  <a:spLocks noChangeArrowheads="1"/>
                </p:cNvSpPr>
                <p:nvPr/>
              </p:nvSpPr>
              <p:spPr bwMode="auto">
                <a:xfrm>
                  <a:off x="6705600" y="1752600"/>
                  <a:ext cx="152400" cy="3270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tIns="26988" rIns="19050" bIns="26988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C0128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10359" name="Rectangle 129"/>
                <p:cNvSpPr>
                  <a:spLocks noChangeArrowheads="1"/>
                </p:cNvSpPr>
                <p:nvPr/>
              </p:nvSpPr>
              <p:spPr bwMode="auto">
                <a:xfrm>
                  <a:off x="2667000" y="5638800"/>
                  <a:ext cx="838200" cy="3270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tIns="26988" rIns="19050" bIns="26988"/>
                <a:lstStyle/>
                <a:p>
                  <a:pPr marL="0" marR="0" lvl="0" indent="0" algn="l" defTabSz="904875" rtl="0" eaLnBrk="0" fontAlgn="base" latinLnBrk="0" hangingPunct="0">
                    <a:lnSpc>
                      <a:spcPts val="18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>
                      <a:tab pos="452438" algn="l"/>
                      <a:tab pos="904875" algn="l"/>
                      <a:tab pos="1357313" algn="l"/>
                    </a:tabLst>
                    <a:defRPr/>
                  </a:pPr>
                  <a:r>
                    <a:rPr kumimoji="0" lang="en-US" altLang="zh-CN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Instr[15-0]</a:t>
                  </a:r>
                </a:p>
              </p:txBody>
            </p:sp>
            <p:sp>
              <p:nvSpPr>
                <p:cNvPr id="10360" name="Rectangle 130"/>
                <p:cNvSpPr>
                  <a:spLocks noChangeArrowheads="1"/>
                </p:cNvSpPr>
                <p:nvPr/>
              </p:nvSpPr>
              <p:spPr bwMode="auto">
                <a:xfrm>
                  <a:off x="2652713" y="3810000"/>
                  <a:ext cx="838200" cy="3270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tIns="26988" rIns="19050" bIns="26988"/>
                <a:lstStyle/>
                <a:p>
                  <a:pPr marL="0" marR="0" lvl="0" indent="0" algn="l" defTabSz="904875" rtl="0" eaLnBrk="0" fontAlgn="base" latinLnBrk="0" hangingPunct="0">
                    <a:lnSpc>
                      <a:spcPts val="18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>
                      <a:tab pos="452438" algn="l"/>
                      <a:tab pos="904875" algn="l"/>
                      <a:tab pos="1357313" algn="l"/>
                    </a:tabLst>
                    <a:defRPr/>
                  </a:pPr>
                  <a:r>
                    <a:rPr kumimoji="0" lang="en-US" altLang="zh-CN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Instr[25-21]</a:t>
                  </a:r>
                </a:p>
              </p:txBody>
            </p:sp>
            <p:sp>
              <p:nvSpPr>
                <p:cNvPr id="10361" name="Rectangle 131"/>
                <p:cNvSpPr>
                  <a:spLocks noChangeArrowheads="1"/>
                </p:cNvSpPr>
                <p:nvPr/>
              </p:nvSpPr>
              <p:spPr bwMode="auto">
                <a:xfrm>
                  <a:off x="2652713" y="4191000"/>
                  <a:ext cx="838200" cy="3270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tIns="26988" rIns="19050" bIns="26988"/>
                <a:lstStyle/>
                <a:p>
                  <a:pPr marL="0" marR="0" lvl="0" indent="0" algn="l" defTabSz="904875" rtl="0" eaLnBrk="0" fontAlgn="base" latinLnBrk="0" hangingPunct="0">
                    <a:lnSpc>
                      <a:spcPts val="18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>
                      <a:tab pos="452438" algn="l"/>
                      <a:tab pos="904875" algn="l"/>
                      <a:tab pos="1357313" algn="l"/>
                    </a:tabLst>
                    <a:defRPr/>
                  </a:pPr>
                  <a:r>
                    <a:rPr kumimoji="0" lang="en-US" altLang="zh-CN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Instr[20-16]</a:t>
                  </a:r>
                </a:p>
              </p:txBody>
            </p:sp>
            <p:sp>
              <p:nvSpPr>
                <p:cNvPr id="10362" name="Text Box 132"/>
                <p:cNvSpPr txBox="1">
                  <a:spLocks noChangeArrowheads="1"/>
                </p:cNvSpPr>
                <p:nvPr/>
              </p:nvSpPr>
              <p:spPr bwMode="auto">
                <a:xfrm>
                  <a:off x="2576513" y="4953000"/>
                  <a:ext cx="701675" cy="457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marL="0" marR="0" lvl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Instr[15  -11]</a:t>
                  </a:r>
                </a:p>
              </p:txBody>
            </p:sp>
            <p:sp>
              <p:nvSpPr>
                <p:cNvPr id="10363" name="Line 133"/>
                <p:cNvSpPr>
                  <a:spLocks noChangeShapeType="1"/>
                </p:cNvSpPr>
                <p:nvPr/>
              </p:nvSpPr>
              <p:spPr bwMode="auto">
                <a:xfrm>
                  <a:off x="228600" y="914400"/>
                  <a:ext cx="0" cy="37338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64" name="Line 134"/>
                <p:cNvSpPr>
                  <a:spLocks noChangeShapeType="1"/>
                </p:cNvSpPr>
                <p:nvPr/>
              </p:nvSpPr>
              <p:spPr bwMode="auto">
                <a:xfrm>
                  <a:off x="7848600" y="914400"/>
                  <a:ext cx="0" cy="5334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65" name="Line 135"/>
                <p:cNvSpPr>
                  <a:spLocks noChangeShapeType="1"/>
                </p:cNvSpPr>
                <p:nvPr/>
              </p:nvSpPr>
              <p:spPr bwMode="auto">
                <a:xfrm>
                  <a:off x="5181600" y="5257800"/>
                  <a:ext cx="0" cy="6096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66" name="Oval 136"/>
                <p:cNvSpPr>
                  <a:spLocks noChangeArrowheads="1"/>
                </p:cNvSpPr>
                <p:nvPr/>
              </p:nvSpPr>
              <p:spPr bwMode="auto">
                <a:xfrm>
                  <a:off x="2971800" y="2133600"/>
                  <a:ext cx="762000" cy="1219200"/>
                </a:xfrm>
                <a:prstGeom prst="ellipse">
                  <a:avLst/>
                </a:prstGeom>
                <a:noFill/>
                <a:ln w="1270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67" name="Rectangle 137"/>
                <p:cNvSpPr>
                  <a:spLocks noChangeArrowheads="1"/>
                </p:cNvSpPr>
                <p:nvPr/>
              </p:nvSpPr>
              <p:spPr bwMode="auto">
                <a:xfrm>
                  <a:off x="3124200" y="2590800"/>
                  <a:ext cx="533400" cy="457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tIns="26988" rIns="19050" bIns="26988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C0128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Control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C0128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Unit</a:t>
                  </a:r>
                </a:p>
              </p:txBody>
            </p:sp>
            <p:sp>
              <p:nvSpPr>
                <p:cNvPr id="10368" name="Line 138"/>
                <p:cNvSpPr>
                  <a:spLocks noChangeShapeType="1"/>
                </p:cNvSpPr>
                <p:nvPr/>
              </p:nvSpPr>
              <p:spPr bwMode="auto">
                <a:xfrm>
                  <a:off x="2667000" y="1219200"/>
                  <a:ext cx="0" cy="3429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69" name="Line 139"/>
                <p:cNvSpPr>
                  <a:spLocks noChangeShapeType="1"/>
                </p:cNvSpPr>
                <p:nvPr/>
              </p:nvSpPr>
              <p:spPr bwMode="auto">
                <a:xfrm>
                  <a:off x="2667000" y="2819400"/>
                  <a:ext cx="3048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70" name="Rectangle 140"/>
                <p:cNvSpPr>
                  <a:spLocks noChangeArrowheads="1"/>
                </p:cNvSpPr>
                <p:nvPr/>
              </p:nvSpPr>
              <p:spPr bwMode="auto">
                <a:xfrm>
                  <a:off x="2209800" y="2590800"/>
                  <a:ext cx="838200" cy="3270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tIns="26988" rIns="19050" bIns="26988"/>
                <a:lstStyle/>
                <a:p>
                  <a:pPr marL="0" marR="0" lvl="0" indent="0" algn="l" defTabSz="904875" rtl="0" eaLnBrk="0" fontAlgn="base" latinLnBrk="0" hangingPunct="0">
                    <a:lnSpc>
                      <a:spcPts val="18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>
                      <a:tab pos="452438" algn="l"/>
                      <a:tab pos="904875" algn="l"/>
                      <a:tab pos="1357313" algn="l"/>
                    </a:tabLst>
                    <a:defRPr/>
                  </a:pPr>
                  <a:r>
                    <a:rPr kumimoji="0" lang="en-US" altLang="zh-CN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Instr[31-26]</a:t>
                  </a:r>
                </a:p>
              </p:txBody>
            </p:sp>
            <p:sp>
              <p:nvSpPr>
                <p:cNvPr id="10371" name="AutoShape 141"/>
                <p:cNvSpPr>
                  <a:spLocks noChangeArrowheads="1"/>
                </p:cNvSpPr>
                <p:nvPr/>
              </p:nvSpPr>
              <p:spPr bwMode="auto">
                <a:xfrm>
                  <a:off x="6400800" y="2286000"/>
                  <a:ext cx="304800" cy="304800"/>
                </a:xfrm>
                <a:prstGeom prst="flowChartDelay">
                  <a:avLst/>
                </a:prstGeom>
                <a:noFill/>
                <a:ln w="12700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72" name="Line 142"/>
                <p:cNvSpPr>
                  <a:spLocks noChangeShapeType="1"/>
                </p:cNvSpPr>
                <p:nvPr/>
              </p:nvSpPr>
              <p:spPr bwMode="auto">
                <a:xfrm>
                  <a:off x="6705600" y="2438400"/>
                  <a:ext cx="152400" cy="0"/>
                </a:xfrm>
                <a:prstGeom prst="line">
                  <a:avLst/>
                </a:prstGeom>
                <a:noFill/>
                <a:ln w="1270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73" name="Line 143"/>
                <p:cNvSpPr>
                  <a:spLocks noChangeShapeType="1"/>
                </p:cNvSpPr>
                <p:nvPr/>
              </p:nvSpPr>
              <p:spPr bwMode="auto">
                <a:xfrm>
                  <a:off x="6248400" y="2514600"/>
                  <a:ext cx="152400" cy="0"/>
                </a:xfrm>
                <a:prstGeom prst="line">
                  <a:avLst/>
                </a:prstGeom>
                <a:noFill/>
                <a:ln w="1270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74" name="Line 144"/>
                <p:cNvSpPr>
                  <a:spLocks noChangeShapeType="1"/>
                </p:cNvSpPr>
                <p:nvPr/>
              </p:nvSpPr>
              <p:spPr bwMode="auto">
                <a:xfrm>
                  <a:off x="3733800" y="2514600"/>
                  <a:ext cx="2438400" cy="0"/>
                </a:xfrm>
                <a:prstGeom prst="line">
                  <a:avLst/>
                </a:prstGeom>
                <a:noFill/>
                <a:ln w="1270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79" name="Line 149"/>
                <p:cNvSpPr>
                  <a:spLocks noChangeShapeType="1"/>
                </p:cNvSpPr>
                <p:nvPr/>
              </p:nvSpPr>
              <p:spPr bwMode="auto">
                <a:xfrm>
                  <a:off x="3733800" y="2819400"/>
                  <a:ext cx="4953000" cy="0"/>
                </a:xfrm>
                <a:prstGeom prst="line">
                  <a:avLst/>
                </a:prstGeom>
                <a:noFill/>
                <a:ln w="1270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80" name="Line 150"/>
                <p:cNvSpPr>
                  <a:spLocks noChangeShapeType="1"/>
                </p:cNvSpPr>
                <p:nvPr/>
              </p:nvSpPr>
              <p:spPr bwMode="auto">
                <a:xfrm>
                  <a:off x="3733800" y="2971800"/>
                  <a:ext cx="3810000" cy="0"/>
                </a:xfrm>
                <a:prstGeom prst="line">
                  <a:avLst/>
                </a:prstGeom>
                <a:noFill/>
                <a:ln w="1270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81" name="Line 151"/>
                <p:cNvSpPr>
                  <a:spLocks noChangeShapeType="1"/>
                </p:cNvSpPr>
                <p:nvPr/>
              </p:nvSpPr>
              <p:spPr bwMode="auto">
                <a:xfrm>
                  <a:off x="3581400" y="3276600"/>
                  <a:ext cx="609600" cy="0"/>
                </a:xfrm>
                <a:prstGeom prst="line">
                  <a:avLst/>
                </a:prstGeom>
                <a:noFill/>
                <a:ln w="1270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82" name="Line 152"/>
                <p:cNvSpPr>
                  <a:spLocks noChangeShapeType="1"/>
                </p:cNvSpPr>
                <p:nvPr/>
              </p:nvSpPr>
              <p:spPr bwMode="auto">
                <a:xfrm>
                  <a:off x="3657600" y="3124200"/>
                  <a:ext cx="1828800" cy="0"/>
                </a:xfrm>
                <a:prstGeom prst="line">
                  <a:avLst/>
                </a:prstGeom>
                <a:noFill/>
                <a:ln w="1270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83" name="Line 153"/>
                <p:cNvSpPr>
                  <a:spLocks noChangeShapeType="1"/>
                </p:cNvSpPr>
                <p:nvPr/>
              </p:nvSpPr>
              <p:spPr bwMode="auto">
                <a:xfrm>
                  <a:off x="5486400" y="3124200"/>
                  <a:ext cx="0" cy="1676400"/>
                </a:xfrm>
                <a:prstGeom prst="line">
                  <a:avLst/>
                </a:prstGeom>
                <a:noFill/>
                <a:ln w="12700">
                  <a:solidFill>
                    <a:schemeClr val="accent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84" name="Line 154"/>
                <p:cNvSpPr>
                  <a:spLocks noChangeShapeType="1"/>
                </p:cNvSpPr>
                <p:nvPr/>
              </p:nvSpPr>
              <p:spPr bwMode="auto">
                <a:xfrm>
                  <a:off x="2590800" y="6629400"/>
                  <a:ext cx="3505200" cy="0"/>
                </a:xfrm>
                <a:prstGeom prst="line">
                  <a:avLst/>
                </a:prstGeom>
                <a:noFill/>
                <a:ln w="1905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85" name="Line 155"/>
                <p:cNvSpPr>
                  <a:spLocks noChangeShapeType="1"/>
                </p:cNvSpPr>
                <p:nvPr/>
              </p:nvSpPr>
              <p:spPr bwMode="auto">
                <a:xfrm>
                  <a:off x="2590800" y="2438400"/>
                  <a:ext cx="0" cy="4191000"/>
                </a:xfrm>
                <a:prstGeom prst="line">
                  <a:avLst/>
                </a:prstGeom>
                <a:noFill/>
                <a:ln w="1905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86" name="Line 156"/>
                <p:cNvSpPr>
                  <a:spLocks noChangeShapeType="1"/>
                </p:cNvSpPr>
                <p:nvPr/>
              </p:nvSpPr>
              <p:spPr bwMode="auto">
                <a:xfrm>
                  <a:off x="2590800" y="2438400"/>
                  <a:ext cx="457200" cy="0"/>
                </a:xfrm>
                <a:prstGeom prst="line">
                  <a:avLst/>
                </a:prstGeom>
                <a:noFill/>
                <a:ln w="1905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89" name="Line 159"/>
                <p:cNvSpPr>
                  <a:spLocks noChangeShapeType="1"/>
                </p:cNvSpPr>
                <p:nvPr/>
              </p:nvSpPr>
              <p:spPr bwMode="auto">
                <a:xfrm>
                  <a:off x="6172200" y="2362200"/>
                  <a:ext cx="228600" cy="0"/>
                </a:xfrm>
                <a:prstGeom prst="line">
                  <a:avLst/>
                </a:prstGeom>
                <a:noFill/>
                <a:ln w="1270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90" name="Line 160"/>
                <p:cNvSpPr>
                  <a:spLocks noChangeShapeType="1"/>
                </p:cNvSpPr>
                <p:nvPr/>
              </p:nvSpPr>
              <p:spPr bwMode="auto">
                <a:xfrm flipV="1">
                  <a:off x="6172200" y="2362200"/>
                  <a:ext cx="0" cy="152400"/>
                </a:xfrm>
                <a:prstGeom prst="line">
                  <a:avLst/>
                </a:prstGeom>
                <a:noFill/>
                <a:ln w="1270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91" name="Line 161"/>
                <p:cNvSpPr>
                  <a:spLocks noChangeShapeType="1"/>
                </p:cNvSpPr>
                <p:nvPr/>
              </p:nvSpPr>
              <p:spPr bwMode="auto">
                <a:xfrm>
                  <a:off x="2133600" y="1752600"/>
                  <a:ext cx="22860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92" name="Line 162"/>
                <p:cNvSpPr>
                  <a:spLocks noChangeShapeType="1"/>
                </p:cNvSpPr>
                <p:nvPr/>
              </p:nvSpPr>
              <p:spPr bwMode="auto">
                <a:xfrm>
                  <a:off x="4953000" y="4876800"/>
                  <a:ext cx="1524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93" name="Line 163"/>
                <p:cNvSpPr>
                  <a:spLocks noChangeShapeType="1"/>
                </p:cNvSpPr>
                <p:nvPr/>
              </p:nvSpPr>
              <p:spPr bwMode="auto">
                <a:xfrm>
                  <a:off x="6477000" y="4191000"/>
                  <a:ext cx="0" cy="4572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94" name="Line 164"/>
                <p:cNvSpPr>
                  <a:spLocks noChangeShapeType="1"/>
                </p:cNvSpPr>
                <p:nvPr/>
              </p:nvSpPr>
              <p:spPr bwMode="auto">
                <a:xfrm>
                  <a:off x="6477000" y="4648200"/>
                  <a:ext cx="0" cy="13716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95" name="Line 165"/>
                <p:cNvSpPr>
                  <a:spLocks noChangeShapeType="1"/>
                </p:cNvSpPr>
                <p:nvPr/>
              </p:nvSpPr>
              <p:spPr bwMode="auto">
                <a:xfrm>
                  <a:off x="5181600" y="2209800"/>
                  <a:ext cx="0" cy="3048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96" name="Line 166"/>
                <p:cNvSpPr>
                  <a:spLocks noChangeShapeType="1"/>
                </p:cNvSpPr>
                <p:nvPr/>
              </p:nvSpPr>
              <p:spPr bwMode="auto">
                <a:xfrm>
                  <a:off x="2667000" y="4648200"/>
                  <a:ext cx="0" cy="12192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97" name="AutoShape 167"/>
                <p:cNvSpPr>
                  <a:spLocks noChangeArrowheads="1"/>
                </p:cNvSpPr>
                <p:nvPr/>
              </p:nvSpPr>
              <p:spPr bwMode="auto">
                <a:xfrm rot="-5400000">
                  <a:off x="7010400" y="1295400"/>
                  <a:ext cx="838200" cy="228600"/>
                </a:xfrm>
                <a:custGeom>
                  <a:avLst/>
                  <a:gdLst>
                    <a:gd name="T0" fmla="*/ 2147483647 w 21600"/>
                    <a:gd name="T1" fmla="*/ 2147483647 h 21600"/>
                    <a:gd name="T2" fmla="*/ 2147483647 w 21600"/>
                    <a:gd name="T3" fmla="*/ 2147483647 h 21600"/>
                    <a:gd name="T4" fmla="*/ 2147483647 w 21600"/>
                    <a:gd name="T5" fmla="*/ 2147483647 h 21600"/>
                    <a:gd name="T6" fmla="*/ 2147483647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500 h 21600"/>
                    <a:gd name="T14" fmla="*/ 17100 w 21600"/>
                    <a:gd name="T15" fmla="*/ 171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98" name="Line 168"/>
                <p:cNvSpPr>
                  <a:spLocks noChangeShapeType="1"/>
                </p:cNvSpPr>
                <p:nvPr/>
              </p:nvSpPr>
              <p:spPr bwMode="auto">
                <a:xfrm>
                  <a:off x="7543800" y="1447800"/>
                  <a:ext cx="3048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99" name="Oval 169"/>
                <p:cNvSpPr>
                  <a:spLocks noChangeArrowheads="1"/>
                </p:cNvSpPr>
                <p:nvPr/>
              </p:nvSpPr>
              <p:spPr bwMode="auto">
                <a:xfrm>
                  <a:off x="3200400" y="990600"/>
                  <a:ext cx="457200" cy="5334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C0128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400" name="Line 171"/>
                <p:cNvSpPr>
                  <a:spLocks noChangeShapeType="1"/>
                </p:cNvSpPr>
                <p:nvPr/>
              </p:nvSpPr>
              <p:spPr bwMode="auto">
                <a:xfrm>
                  <a:off x="3581400" y="1143000"/>
                  <a:ext cx="37338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401" name="Rectangle 172"/>
                <p:cNvSpPr>
                  <a:spLocks noChangeArrowheads="1"/>
                </p:cNvSpPr>
                <p:nvPr/>
              </p:nvSpPr>
              <p:spPr bwMode="auto">
                <a:xfrm>
                  <a:off x="7315200" y="1524000"/>
                  <a:ext cx="152400" cy="3270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tIns="26988" rIns="19050" bIns="26988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C0128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10402" name="Rectangle 173"/>
                <p:cNvSpPr>
                  <a:spLocks noChangeArrowheads="1"/>
                </p:cNvSpPr>
                <p:nvPr/>
              </p:nvSpPr>
              <p:spPr bwMode="auto">
                <a:xfrm>
                  <a:off x="7315200" y="990600"/>
                  <a:ext cx="152400" cy="3270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tIns="26988" rIns="19050" bIns="26988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C0128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10403" name="Line 174"/>
                <p:cNvSpPr>
                  <a:spLocks noChangeShapeType="1"/>
                </p:cNvSpPr>
                <p:nvPr/>
              </p:nvSpPr>
              <p:spPr bwMode="auto">
                <a:xfrm>
                  <a:off x="4953000" y="792822"/>
                  <a:ext cx="2438400" cy="0"/>
                </a:xfrm>
                <a:prstGeom prst="line">
                  <a:avLst/>
                </a:prstGeom>
                <a:noFill/>
                <a:ln w="1270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404" name="Line 175"/>
                <p:cNvSpPr>
                  <a:spLocks noChangeShapeType="1"/>
                </p:cNvSpPr>
                <p:nvPr/>
              </p:nvSpPr>
              <p:spPr bwMode="auto">
                <a:xfrm>
                  <a:off x="7391400" y="800100"/>
                  <a:ext cx="0" cy="266700"/>
                </a:xfrm>
                <a:prstGeom prst="line">
                  <a:avLst/>
                </a:prstGeom>
                <a:noFill/>
                <a:ln w="12700">
                  <a:solidFill>
                    <a:schemeClr val="accent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405" name="Line 176"/>
                <p:cNvSpPr>
                  <a:spLocks noChangeShapeType="1"/>
                </p:cNvSpPr>
                <p:nvPr/>
              </p:nvSpPr>
              <p:spPr bwMode="auto">
                <a:xfrm>
                  <a:off x="3657600" y="2362200"/>
                  <a:ext cx="1295400" cy="0"/>
                </a:xfrm>
                <a:prstGeom prst="line">
                  <a:avLst/>
                </a:prstGeom>
                <a:noFill/>
                <a:ln w="1270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406" name="Line 177"/>
                <p:cNvSpPr>
                  <a:spLocks noChangeShapeType="1"/>
                </p:cNvSpPr>
                <p:nvPr/>
              </p:nvSpPr>
              <p:spPr bwMode="auto">
                <a:xfrm>
                  <a:off x="4953000" y="792822"/>
                  <a:ext cx="0" cy="1569378"/>
                </a:xfrm>
                <a:prstGeom prst="line">
                  <a:avLst/>
                </a:prstGeom>
                <a:noFill/>
                <a:ln w="1270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408" name="Line 179"/>
                <p:cNvSpPr>
                  <a:spLocks noChangeShapeType="1"/>
                </p:cNvSpPr>
                <p:nvPr/>
              </p:nvSpPr>
              <p:spPr bwMode="auto">
                <a:xfrm flipV="1">
                  <a:off x="4419600" y="1143000"/>
                  <a:ext cx="0" cy="60960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409" name="Line 180"/>
                <p:cNvSpPr>
                  <a:spLocks noChangeShapeType="1"/>
                </p:cNvSpPr>
                <p:nvPr/>
              </p:nvSpPr>
              <p:spPr bwMode="auto">
                <a:xfrm>
                  <a:off x="2667000" y="1219200"/>
                  <a:ext cx="5334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410" name="Text Box 181"/>
                <p:cNvSpPr txBox="1">
                  <a:spLocks noChangeArrowheads="1"/>
                </p:cNvSpPr>
                <p:nvPr/>
              </p:nvSpPr>
              <p:spPr bwMode="auto">
                <a:xfrm>
                  <a:off x="4648200" y="1143000"/>
                  <a:ext cx="352425" cy="2746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32</a:t>
                  </a:r>
                </a:p>
              </p:txBody>
            </p:sp>
            <p:sp>
              <p:nvSpPr>
                <p:cNvPr id="10411" name="Line 182"/>
                <p:cNvSpPr>
                  <a:spLocks noChangeShapeType="1"/>
                </p:cNvSpPr>
                <p:nvPr/>
              </p:nvSpPr>
              <p:spPr bwMode="auto">
                <a:xfrm>
                  <a:off x="2895600" y="1143000"/>
                  <a:ext cx="76200" cy="1524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412" name="Line 183"/>
                <p:cNvSpPr>
                  <a:spLocks noChangeShapeType="1"/>
                </p:cNvSpPr>
                <p:nvPr/>
              </p:nvSpPr>
              <p:spPr bwMode="auto">
                <a:xfrm>
                  <a:off x="4648200" y="1066800"/>
                  <a:ext cx="76200" cy="1524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413" name="Rectangle 186"/>
                <p:cNvSpPr>
                  <a:spLocks noChangeArrowheads="1"/>
                </p:cNvSpPr>
                <p:nvPr/>
              </p:nvSpPr>
              <p:spPr bwMode="auto">
                <a:xfrm>
                  <a:off x="4038600" y="1371600"/>
                  <a:ext cx="838200" cy="3270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tIns="26988" rIns="19050" bIns="26988"/>
                <a:lstStyle/>
                <a:p>
                  <a:pPr marL="0" marR="0" lvl="0" indent="0" algn="l" defTabSz="904875" rtl="0" eaLnBrk="0" fontAlgn="base" latinLnBrk="0" hangingPunct="0">
                    <a:lnSpc>
                      <a:spcPts val="18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>
                      <a:tab pos="452438" algn="l"/>
                      <a:tab pos="904875" algn="l"/>
                      <a:tab pos="1357313" algn="l"/>
                    </a:tabLst>
                    <a:defRPr/>
                  </a:pPr>
                  <a:r>
                    <a:rPr kumimoji="0" lang="en-US" altLang="zh-CN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PC+4[31-28]</a:t>
                  </a:r>
                </a:p>
              </p:txBody>
            </p:sp>
            <p:sp>
              <p:nvSpPr>
                <p:cNvPr id="10414" name="Line 188"/>
                <p:cNvSpPr>
                  <a:spLocks noChangeShapeType="1"/>
                </p:cNvSpPr>
                <p:nvPr/>
              </p:nvSpPr>
              <p:spPr bwMode="auto">
                <a:xfrm>
                  <a:off x="3810000" y="1066800"/>
                  <a:ext cx="76200" cy="1524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415" name="Text Box 189"/>
                <p:cNvSpPr txBox="1">
                  <a:spLocks noChangeArrowheads="1"/>
                </p:cNvSpPr>
                <p:nvPr/>
              </p:nvSpPr>
              <p:spPr bwMode="auto">
                <a:xfrm>
                  <a:off x="3733800" y="1143000"/>
                  <a:ext cx="352425" cy="2746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28</a:t>
                  </a:r>
                </a:p>
              </p:txBody>
            </p:sp>
          </p:grpSp>
          <p:pic>
            <p:nvPicPr>
              <p:cNvPr id="191" name="Picture 19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5334000"/>
                <a:ext cx="2533814" cy="405927"/>
              </a:xfrm>
              <a:prstGeom prst="rect">
                <a:avLst/>
              </a:prstGeom>
            </p:spPr>
          </p:pic>
          <p:pic>
            <p:nvPicPr>
              <p:cNvPr id="192" name="Picture 19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6114098"/>
                <a:ext cx="2549326" cy="387829"/>
              </a:xfrm>
              <a:prstGeom prst="rect">
                <a:avLst/>
              </a:prstGeom>
            </p:spPr>
          </p:pic>
          <p:grpSp>
            <p:nvGrpSpPr>
              <p:cNvPr id="193" name="Group 192"/>
              <p:cNvGrpSpPr/>
              <p:nvPr/>
            </p:nvGrpSpPr>
            <p:grpSpPr>
              <a:xfrm>
                <a:off x="2209800" y="2133600"/>
                <a:ext cx="3886200" cy="4495800"/>
                <a:chOff x="2209800" y="2133600"/>
                <a:chExt cx="3886200" cy="4495800"/>
              </a:xfrm>
            </p:grpSpPr>
            <p:sp>
              <p:nvSpPr>
                <p:cNvPr id="194" name="Rectangle 178"/>
                <p:cNvSpPr>
                  <a:spLocks noChangeArrowheads="1"/>
                </p:cNvSpPr>
                <p:nvPr/>
              </p:nvSpPr>
              <p:spPr bwMode="auto">
                <a:xfrm>
                  <a:off x="4419600" y="2133600"/>
                  <a:ext cx="685800" cy="3270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tIns="26988" rIns="19050" bIns="26988"/>
                <a:lstStyle/>
                <a:p>
                  <a:pPr marL="0" marR="0" lvl="0" indent="0" algn="l" defTabSz="904875" rtl="0" eaLnBrk="0" fontAlgn="base" latinLnBrk="0" hangingPunct="0">
                    <a:lnSpc>
                      <a:spcPts val="18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>
                      <a:tab pos="452438" algn="l"/>
                      <a:tab pos="904875" algn="l"/>
                      <a:tab pos="1357313" algn="l"/>
                    </a:tabLst>
                    <a:defRPr/>
                  </a:pPr>
                  <a:r>
                    <a:rPr kumimoji="0" lang="en-US" altLang="zh-CN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C0128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rPr>
                    <a:t>J</a:t>
                  </a:r>
                </a:p>
              </p:txBody>
            </p:sp>
            <p:grpSp>
              <p:nvGrpSpPr>
                <p:cNvPr id="195" name="Group 194"/>
                <p:cNvGrpSpPr/>
                <p:nvPr/>
              </p:nvGrpSpPr>
              <p:grpSpPr>
                <a:xfrm>
                  <a:off x="2209800" y="2224514"/>
                  <a:ext cx="3886200" cy="4404886"/>
                  <a:chOff x="2209800" y="1905000"/>
                  <a:chExt cx="3886200" cy="4404886"/>
                </a:xfrm>
              </p:grpSpPr>
              <p:sp>
                <p:nvSpPr>
                  <p:cNvPr id="196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2209800" y="1905000"/>
                    <a:ext cx="685800" cy="32702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19050" tIns="26988" rIns="19050" bIns="26988"/>
                  <a:lstStyle/>
                  <a:p>
                    <a:pPr marL="0" marR="0" lvl="0" indent="0" algn="l" defTabSz="904875" rtl="0" eaLnBrk="0" fontAlgn="base" latinLnBrk="0" hangingPunct="0">
                      <a:lnSpc>
                        <a:spcPts val="18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  <a:buClrTx/>
                      <a:buSzTx/>
                      <a:buFontTx/>
                      <a:buNone/>
                      <a:tabLst>
                        <a:tab pos="452438" algn="l"/>
                        <a:tab pos="904875" algn="l"/>
                        <a:tab pos="1357313" algn="l"/>
                      </a:tabLst>
                      <a:defRPr/>
                    </a:pPr>
                    <a:r>
                      <a:rPr kumimoji="0" lang="en-US" altLang="zh-CN" sz="1200" b="0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FC0128"/>
                        </a:solidFill>
                        <a:effectLst/>
                        <a:uLnTx/>
                        <a:uFillTx/>
                        <a:latin typeface="Arial" pitchFamily="34" charset="0"/>
                        <a:ea typeface="SimSun" pitchFamily="2" charset="-122"/>
                        <a:cs typeface="+mn-cs"/>
                      </a:rPr>
                      <a:t>ALUControl</a:t>
                    </a:r>
                    <a:endPara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C0128"/>
                      </a:solidFill>
                      <a:effectLst/>
                      <a:uLnTx/>
                      <a:uFillTx/>
                      <a:latin typeface="Arial" pitchFamily="34" charset="0"/>
                      <a:ea typeface="SimSun" pitchFamily="2" charset="-122"/>
                      <a:cs typeface="+mn-cs"/>
                    </a:endParaRPr>
                  </a:p>
                </p:txBody>
              </p:sp>
              <p:sp>
                <p:nvSpPr>
                  <p:cNvPr id="197" name="Line 127"/>
                  <p:cNvSpPr>
                    <a:spLocks noChangeShapeType="1"/>
                  </p:cNvSpPr>
                  <p:nvPr/>
                </p:nvSpPr>
                <p:spPr bwMode="auto">
                  <a:xfrm rot="10800000">
                    <a:off x="6096000" y="4755406"/>
                    <a:ext cx="0" cy="1554480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1"/>
                    </a:solidFill>
                    <a:round/>
                    <a:headEnd type="none" w="med" len="med"/>
                    <a:tailEnd type="triangle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8" name="Rectangle 128"/>
                  <p:cNvSpPr>
                    <a:spLocks noChangeArrowheads="1"/>
                  </p:cNvSpPr>
                  <p:nvPr/>
                </p:nvSpPr>
                <p:spPr bwMode="auto">
                  <a:xfrm>
                    <a:off x="2336801" y="2728704"/>
                    <a:ext cx="762000" cy="32702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19050" tIns="26988" rIns="19050" bIns="26988"/>
                  <a:lstStyle/>
                  <a:p>
                    <a:pPr marL="0" marR="0" lvl="0" indent="0" algn="l" defTabSz="904875" rtl="0" eaLnBrk="0" fontAlgn="base" latinLnBrk="0" hangingPunct="0">
                      <a:lnSpc>
                        <a:spcPts val="18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  <a:buClrTx/>
                      <a:buSzTx/>
                      <a:buFontTx/>
                      <a:buNone/>
                      <a:tabLst>
                        <a:tab pos="452438" algn="l"/>
                        <a:tab pos="904875" algn="l"/>
                        <a:tab pos="1357313" algn="l"/>
                      </a:tabLst>
                      <a:defRPr/>
                    </a:pPr>
                    <a:r>
                      <a:rPr kumimoji="0" lang="en-US" altLang="zh-CN" sz="1200" b="0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SimSun" pitchFamily="2" charset="-122"/>
                        <a:cs typeface="+mn-cs"/>
                      </a:rPr>
                      <a:t>Instr</a:t>
                    </a:r>
                    <a:r>
                      <a: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SimSun" pitchFamily="2" charset="-122"/>
                        <a:cs typeface="+mn-cs"/>
                      </a:rPr>
                      <a:t>[5-0]</a:t>
                    </a:r>
                  </a:p>
                </p:txBody>
              </p:sp>
              <p:sp>
                <p:nvSpPr>
                  <p:cNvPr id="199" name="Rectangle 145"/>
                  <p:cNvSpPr>
                    <a:spLocks noChangeArrowheads="1"/>
                  </p:cNvSpPr>
                  <p:nvPr/>
                </p:nvSpPr>
                <p:spPr bwMode="auto">
                  <a:xfrm>
                    <a:off x="3810000" y="1981200"/>
                    <a:ext cx="685800" cy="32702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19050" tIns="26988" rIns="19050" bIns="26988"/>
                  <a:lstStyle/>
                  <a:p>
                    <a:pPr marL="0" marR="0" lvl="0" indent="0" algn="l" defTabSz="904875" rtl="0" eaLnBrk="0" fontAlgn="base" latinLnBrk="0" hangingPunct="0">
                      <a:lnSpc>
                        <a:spcPts val="18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  <a:buClrTx/>
                      <a:buSzTx/>
                      <a:buFontTx/>
                      <a:buNone/>
                      <a:tabLst>
                        <a:tab pos="452438" algn="l"/>
                        <a:tab pos="904875" algn="l"/>
                        <a:tab pos="1357313" algn="l"/>
                      </a:tabLst>
                      <a:defRPr/>
                    </a:pPr>
                    <a:r>
                      <a: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C0128"/>
                        </a:solidFill>
                        <a:effectLst/>
                        <a:uLnTx/>
                        <a:uFillTx/>
                        <a:latin typeface="Arial" pitchFamily="34" charset="0"/>
                        <a:ea typeface="SimSun" pitchFamily="2" charset="-122"/>
                        <a:cs typeface="+mn-cs"/>
                      </a:rPr>
                      <a:t>BEQ</a:t>
                    </a:r>
                  </a:p>
                </p:txBody>
              </p:sp>
              <p:sp>
                <p:nvSpPr>
                  <p:cNvPr id="200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2667000" y="2743200"/>
                    <a:ext cx="36576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185" name="Rectangle 113">
              <a:extLst>
                <a:ext uri="{FF2B5EF4-FFF2-40B4-BE49-F238E27FC236}">
                  <a16:creationId xmlns:a16="http://schemas.microsoft.com/office/drawing/2014/main" id="{4235115C-49AC-455B-ABC2-FE34E3461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3428631"/>
              <a:ext cx="685800" cy="3270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marL="0" marR="0" lvl="0" indent="0" algn="l" defTabSz="904875" rtl="0" eaLnBrk="0" fontAlgn="base" latinLnBrk="0" hangingPunct="0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>
                  <a:tab pos="452438" algn="l"/>
                  <a:tab pos="904875" algn="l"/>
                  <a:tab pos="1357313" algn="l"/>
                </a:tabLst>
                <a:defRPr/>
              </a:pPr>
              <a:r>
                <a:rPr kumimoji="0" lang="en-US" altLang="zh-CN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pitchFamily="34" charset="0"/>
                  <a:ea typeface="SimSun" pitchFamily="2" charset="-122"/>
                  <a:cs typeface="+mn-cs"/>
                </a:rPr>
                <a:t>RegDst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683908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itchFamily="2" charset="-122"/>
              </a:rPr>
              <a:t>Control Unit Functionality (11 Instructions)</a:t>
            </a:r>
          </a:p>
        </p:txBody>
      </p:sp>
      <p:graphicFrame>
        <p:nvGraphicFramePr>
          <p:cNvPr id="786435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7665269"/>
              </p:ext>
            </p:extLst>
          </p:nvPr>
        </p:nvGraphicFramePr>
        <p:xfrm>
          <a:off x="76200" y="918390"/>
          <a:ext cx="8925869" cy="5177610"/>
        </p:xfrm>
        <a:graphic>
          <a:graphicData uri="http://schemas.openxmlformats.org/drawingml/2006/table">
            <a:tbl>
              <a:tblPr/>
              <a:tblGrid>
                <a:gridCol w="1519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6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4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1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39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67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4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93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658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16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85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opcode</a:t>
                      </a:r>
                    </a:p>
                  </a:txBody>
                  <a:tcPr marL="45723" marR="45723" marT="45670" marB="4567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funct</a:t>
                      </a: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45723" marR="45723" marT="45670" marB="4567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ALUControl</a:t>
                      </a:r>
                      <a:endParaRPr kumimoji="0" lang="en-US" altLang="zh-CN" sz="15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45723" marR="45723" marT="45670" marB="4567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RegDst</a:t>
                      </a: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45723" marR="45723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ALUSrc</a:t>
                      </a: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45723" marR="45723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MemToReg</a:t>
                      </a: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45723" marR="45723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RegWr</a:t>
                      </a: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45723" marR="45723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MemWr</a:t>
                      </a: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45723" marR="45723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BEQ</a:t>
                      </a:r>
                    </a:p>
                  </a:txBody>
                  <a:tcPr marL="45723" marR="45723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J</a:t>
                      </a:r>
                      <a:endParaRPr kumimoji="0" lang="en-US" altLang="zh-CN" sz="15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45723" marR="45723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510">
                <a:tc rowSpan="6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R-type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≡ </a:t>
                      </a:r>
                      <a:r>
                        <a:rPr kumimoji="0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000000</a:t>
                      </a:r>
                    </a:p>
                  </a:txBody>
                  <a:tcPr marL="91445" marR="91445"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AND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100100</a:t>
                      </a:r>
                      <a:endParaRPr kumimoji="0" lang="en-AU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</a:t>
                      </a:r>
                      <a:endParaRPr kumimoji="0" lang="en-AU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100101</a:t>
                      </a:r>
                      <a:endParaRPr kumimoji="0" lang="en-AU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0001</a:t>
                      </a:r>
                      <a:endParaRPr kumimoji="0" lang="en-AU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100000</a:t>
                      </a:r>
                      <a:endParaRPr kumimoji="0" lang="en-AU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  <a:endParaRPr kumimoji="0" lang="en-AU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0590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100010</a:t>
                      </a:r>
                      <a:endParaRPr kumimoji="0" lang="en-AU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0110</a:t>
                      </a:r>
                      <a:endParaRPr kumimoji="0" lang="en-AU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350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slt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101010</a:t>
                      </a:r>
                      <a:endParaRPr kumimoji="0" lang="en-AU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0111</a:t>
                      </a:r>
                      <a:endParaRPr kumimoji="0" lang="en-AU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NOR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100111</a:t>
                      </a:r>
                      <a:endParaRPr kumimoji="0" lang="en-AU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1100</a:t>
                      </a:r>
                      <a:endParaRPr kumimoji="0" lang="en-AU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34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lw</a:t>
                      </a: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≡ </a:t>
                      </a:r>
                      <a:r>
                        <a:rPr kumimoji="0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100011</a:t>
                      </a:r>
                    </a:p>
                  </a:txBody>
                  <a:tcPr marL="91445" marR="91445" marT="45670" marB="4567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xxxxxx</a:t>
                      </a:r>
                      <a:endParaRPr kumimoji="0" lang="en-US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  <a:endParaRPr kumimoji="0" lang="en-AU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14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sw</a:t>
                      </a: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≡ </a:t>
                      </a:r>
                      <a:r>
                        <a:rPr kumimoji="0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101011</a:t>
                      </a:r>
                    </a:p>
                  </a:txBody>
                  <a:tcPr marL="91445" marR="91445" marT="45670" marB="4567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xxxxxx</a:t>
                      </a:r>
                      <a:endParaRPr kumimoji="0" lang="en-US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  <a:endParaRPr kumimoji="0" lang="en-AU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603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beq</a:t>
                      </a: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≡ </a:t>
                      </a:r>
                      <a:r>
                        <a:rPr kumimoji="0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000100</a:t>
                      </a:r>
                    </a:p>
                  </a:txBody>
                  <a:tcPr marL="91445" marR="91445" marT="45670" marB="4567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xxxxxx</a:t>
                      </a:r>
                      <a:endParaRPr kumimoji="0" lang="en-US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0110</a:t>
                      </a:r>
                      <a:endParaRPr kumimoji="0" lang="en-AU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52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j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≡ </a:t>
                      </a:r>
                      <a:r>
                        <a:rPr kumimoji="0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000010</a:t>
                      </a:r>
                    </a:p>
                  </a:txBody>
                  <a:tcPr marL="91445" marR="91445" marT="45670" marB="4567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xxxxxx</a:t>
                      </a:r>
                      <a:endParaRPr kumimoji="0" lang="en-US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0000</a:t>
                      </a:r>
                    </a:p>
                  </a:txBody>
                  <a:tcPr marL="91445" marR="91445" marT="45670" marB="4567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1861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addi</a:t>
                      </a: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≡ </a:t>
                      </a:r>
                      <a:r>
                        <a:rPr kumimoji="0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001000</a:t>
                      </a:r>
                    </a:p>
                  </a:txBody>
                  <a:tcPr marL="91446" marR="91446"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xxxxxx</a:t>
                      </a:r>
                      <a:endParaRPr kumimoji="0" lang="en-US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6" marR="91446" marT="45730" marB="4573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0010</a:t>
                      </a:r>
                    </a:p>
                  </a:txBody>
                  <a:tcPr marL="91446" marR="91446" marT="45730" marB="4573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6" marR="91446" marT="45730" marB="4573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6" marR="91446" marT="45730" marB="4573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6" marR="91446" marT="45730" marB="4573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6" marR="91446" marT="45730" marB="4573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6" marR="91446" marT="45730" marB="4573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6" marR="91446" marT="45730" marB="4573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63495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5_Blank Presentation">
  <a:themeElements>
    <a:clrScheme name="5_Blank Presentation 8">
      <a:dk1>
        <a:srgbClr val="000000"/>
      </a:dk1>
      <a:lt1>
        <a:srgbClr val="FFFFFF"/>
      </a:lt1>
      <a:dk2>
        <a:srgbClr val="003399"/>
      </a:dk2>
      <a:lt2>
        <a:srgbClr val="969696"/>
      </a:lt2>
      <a:accent1>
        <a:srgbClr val="FFFFFF"/>
      </a:accent1>
      <a:accent2>
        <a:srgbClr val="C700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40000"/>
      </a:accent6>
      <a:hlink>
        <a:srgbClr val="0000CC"/>
      </a:hlink>
      <a:folHlink>
        <a:srgbClr val="FF9900"/>
      </a:folHlink>
    </a:clrScheme>
    <a:fontScheme name="5_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ank Presentation 8">
        <a:dk1>
          <a:srgbClr val="000000"/>
        </a:dk1>
        <a:lt1>
          <a:srgbClr val="FFFFFF"/>
        </a:lt1>
        <a:dk2>
          <a:srgbClr val="003399"/>
        </a:dk2>
        <a:lt2>
          <a:srgbClr val="969696"/>
        </a:lt2>
        <a:accent1>
          <a:srgbClr val="FFFFFF"/>
        </a:accent1>
        <a:accent2>
          <a:srgbClr val="C7000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40000"/>
        </a:accent6>
        <a:hlink>
          <a:srgbClr val="0000CC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mjicse431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mjicse43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jicse43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jicse43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mjicse431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mjicse43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jicse43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jicse43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6242</TotalTime>
  <Words>242</Words>
  <Application>Microsoft Office PowerPoint</Application>
  <PresentationFormat>On-screen Show (4:3)</PresentationFormat>
  <Paragraphs>165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14" baseType="lpstr">
      <vt:lpstr>ＭＳ Ｐゴシック</vt:lpstr>
      <vt:lpstr>SimSun</vt:lpstr>
      <vt:lpstr>SimSun</vt:lpstr>
      <vt:lpstr>Arial</vt:lpstr>
      <vt:lpstr>Arial Black</vt:lpstr>
      <vt:lpstr>Garamond</vt:lpstr>
      <vt:lpstr>Monotype Sorts</vt:lpstr>
      <vt:lpstr>Times New Roman</vt:lpstr>
      <vt:lpstr>Wingdings</vt:lpstr>
      <vt:lpstr>5_Blank Presentation</vt:lpstr>
      <vt:lpstr>1_mjicse431</vt:lpstr>
      <vt:lpstr>2_mjicse431</vt:lpstr>
      <vt:lpstr>Single-Cycle/Non-Pipelined Datapath (11 Instructions)</vt:lpstr>
      <vt:lpstr>Control Unit Functionality (11 Instructions)</vt:lpstr>
    </vt:vector>
  </TitlesOfParts>
  <Company>The George Washington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Systems</dc:title>
  <dc:creator>harald</dc:creator>
  <cp:lastModifiedBy>Aly, Esam Eldin Mohamed</cp:lastModifiedBy>
  <cp:revision>671</cp:revision>
  <cp:lastPrinted>2011-01-11T23:09:50Z</cp:lastPrinted>
  <dcterms:created xsi:type="dcterms:W3CDTF">2008-08-29T14:31:04Z</dcterms:created>
  <dcterms:modified xsi:type="dcterms:W3CDTF">2019-11-15T19:07:12Z</dcterms:modified>
</cp:coreProperties>
</file>