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6EF1-CD72-4CAE-B113-0906EC44BC5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DCD8-2313-4F64-A46F-185C614C4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behavior-gregarious species increase in risk as multiple individuals gather near lines(Frazier)</a:t>
            </a:r>
          </a:p>
          <a:p>
            <a:r>
              <a:rPr lang="en-US" dirty="0"/>
              <a:t>Body size-connecting</a:t>
            </a:r>
          </a:p>
          <a:p>
            <a:r>
              <a:rPr lang="en-US" dirty="0" err="1"/>
              <a:t>Wingloading</a:t>
            </a:r>
            <a:r>
              <a:rPr lang="en-US" dirty="0"/>
              <a:t>- high ratio of body mass/wing wingspan have less </a:t>
            </a:r>
            <a:r>
              <a:rPr lang="en-US" dirty="0" err="1"/>
              <a:t>manuvarability</a:t>
            </a:r>
            <a:r>
              <a:rPr lang="en-US" dirty="0"/>
              <a:t> in flight. More </a:t>
            </a:r>
            <a:r>
              <a:rPr lang="en-US" dirty="0" err="1"/>
              <a:t>suseptable</a:t>
            </a:r>
            <a:r>
              <a:rPr lang="en-US" dirty="0"/>
              <a:t> to collision (Damico)</a:t>
            </a:r>
          </a:p>
          <a:p>
            <a:r>
              <a:rPr lang="en-US" dirty="0"/>
              <a:t>Visual perception-</a:t>
            </a:r>
            <a:r>
              <a:rPr lang="en-US" dirty="0" err="1"/>
              <a:t>bonicular</a:t>
            </a:r>
            <a:r>
              <a:rPr lang="en-US" dirty="0"/>
              <a:t> vision is better at detecting </a:t>
            </a:r>
            <a:r>
              <a:rPr lang="en-US" dirty="0" err="1"/>
              <a:t>obsticals</a:t>
            </a:r>
            <a:r>
              <a:rPr lang="en-US" dirty="0"/>
              <a:t> than peripheral vision (Martin 2010)</a:t>
            </a:r>
          </a:p>
          <a:p>
            <a:r>
              <a:rPr lang="en-US" dirty="0" err="1"/>
              <a:t>Behvioral</a:t>
            </a:r>
            <a:r>
              <a:rPr lang="en-US" dirty="0"/>
              <a:t>- Damico et al 2019, Bernardino et al 2018</a:t>
            </a:r>
            <a:r>
              <a:rPr lang="en-US"/>
              <a:t>, Frazier, APLIC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DCD8-2313-4F64-A46F-185C614C4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9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behavior-gregarious species increase in risk as multiple individuals gather near lines(Frazier)</a:t>
            </a:r>
          </a:p>
          <a:p>
            <a:r>
              <a:rPr lang="en-US" dirty="0"/>
              <a:t>Body size-connecting</a:t>
            </a:r>
          </a:p>
          <a:p>
            <a:r>
              <a:rPr lang="en-US" dirty="0" err="1"/>
              <a:t>Wingloading</a:t>
            </a:r>
            <a:r>
              <a:rPr lang="en-US" dirty="0"/>
              <a:t>- high ratio of body mass/wing wingspan have less </a:t>
            </a:r>
            <a:r>
              <a:rPr lang="en-US" dirty="0" err="1"/>
              <a:t>manuvarability</a:t>
            </a:r>
            <a:r>
              <a:rPr lang="en-US" dirty="0"/>
              <a:t> in flight. More </a:t>
            </a:r>
            <a:r>
              <a:rPr lang="en-US" dirty="0" err="1"/>
              <a:t>suseptable</a:t>
            </a:r>
            <a:r>
              <a:rPr lang="en-US" dirty="0"/>
              <a:t> to collision (Damico)</a:t>
            </a:r>
          </a:p>
          <a:p>
            <a:r>
              <a:rPr lang="en-US" dirty="0"/>
              <a:t>Visual perception-</a:t>
            </a:r>
            <a:r>
              <a:rPr lang="en-US" dirty="0" err="1"/>
              <a:t>bonicular</a:t>
            </a:r>
            <a:r>
              <a:rPr lang="en-US" dirty="0"/>
              <a:t> vision is better at detecting </a:t>
            </a:r>
            <a:r>
              <a:rPr lang="en-US" dirty="0" err="1"/>
              <a:t>obsticals</a:t>
            </a:r>
            <a:r>
              <a:rPr lang="en-US" dirty="0"/>
              <a:t> than peripheral vision (Martin 2010)</a:t>
            </a:r>
          </a:p>
          <a:p>
            <a:r>
              <a:rPr lang="en-US" dirty="0" err="1"/>
              <a:t>Behvioral</a:t>
            </a:r>
            <a:r>
              <a:rPr lang="en-US" dirty="0"/>
              <a:t>- Damico et al 2019, Bernardino et al 2018</a:t>
            </a:r>
            <a:r>
              <a:rPr lang="en-US"/>
              <a:t>, Frazier, APLIC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DCD8-2313-4F64-A46F-185C614C4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behavior-gregarious species increase in risk as multiple individuals gather near lines(Frazier)</a:t>
            </a:r>
          </a:p>
          <a:p>
            <a:r>
              <a:rPr lang="en-US" dirty="0"/>
              <a:t>Body size-connecting</a:t>
            </a:r>
          </a:p>
          <a:p>
            <a:r>
              <a:rPr lang="en-US" dirty="0" err="1"/>
              <a:t>Wingloading</a:t>
            </a:r>
            <a:r>
              <a:rPr lang="en-US" dirty="0"/>
              <a:t>- high ratio of body mass/wing wingspan have less </a:t>
            </a:r>
            <a:r>
              <a:rPr lang="en-US" dirty="0" err="1"/>
              <a:t>manuvarability</a:t>
            </a:r>
            <a:r>
              <a:rPr lang="en-US" dirty="0"/>
              <a:t> in flight. More </a:t>
            </a:r>
            <a:r>
              <a:rPr lang="en-US" dirty="0" err="1"/>
              <a:t>suseptable</a:t>
            </a:r>
            <a:r>
              <a:rPr lang="en-US" dirty="0"/>
              <a:t> to collision (Damico)</a:t>
            </a:r>
          </a:p>
          <a:p>
            <a:r>
              <a:rPr lang="en-US" dirty="0"/>
              <a:t>Visual perception-</a:t>
            </a:r>
            <a:r>
              <a:rPr lang="en-US" dirty="0" err="1"/>
              <a:t>bonicular</a:t>
            </a:r>
            <a:r>
              <a:rPr lang="en-US" dirty="0"/>
              <a:t> vision is better at detecting </a:t>
            </a:r>
            <a:r>
              <a:rPr lang="en-US" dirty="0" err="1"/>
              <a:t>obsticals</a:t>
            </a:r>
            <a:r>
              <a:rPr lang="en-US" dirty="0"/>
              <a:t> than peripheral vision (Martin 2010)</a:t>
            </a:r>
          </a:p>
          <a:p>
            <a:r>
              <a:rPr lang="en-US" dirty="0" err="1"/>
              <a:t>Behvioral</a:t>
            </a:r>
            <a:r>
              <a:rPr lang="en-US" dirty="0"/>
              <a:t>- Damico et al 2019, Bernardino et al 2018</a:t>
            </a:r>
            <a:r>
              <a:rPr lang="en-US"/>
              <a:t>, Frazier, APLIC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DCD8-2313-4F64-A46F-185C614C4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behavior-gregarious species increase in risk as multiple individuals gather near lines(Frazier)</a:t>
            </a:r>
          </a:p>
          <a:p>
            <a:r>
              <a:rPr lang="en-US" dirty="0"/>
              <a:t>Body size-connecting</a:t>
            </a:r>
          </a:p>
          <a:p>
            <a:r>
              <a:rPr lang="en-US" dirty="0" err="1"/>
              <a:t>Wingloading</a:t>
            </a:r>
            <a:r>
              <a:rPr lang="en-US" dirty="0"/>
              <a:t>- high ratio of body mass/wing wingspan have less </a:t>
            </a:r>
            <a:r>
              <a:rPr lang="en-US" dirty="0" err="1"/>
              <a:t>manuvarability</a:t>
            </a:r>
            <a:r>
              <a:rPr lang="en-US" dirty="0"/>
              <a:t> in flight. More </a:t>
            </a:r>
            <a:r>
              <a:rPr lang="en-US" dirty="0" err="1"/>
              <a:t>suseptable</a:t>
            </a:r>
            <a:r>
              <a:rPr lang="en-US" dirty="0"/>
              <a:t> to collision (Damico)</a:t>
            </a:r>
          </a:p>
          <a:p>
            <a:r>
              <a:rPr lang="en-US" dirty="0"/>
              <a:t>Visual perception-</a:t>
            </a:r>
            <a:r>
              <a:rPr lang="en-US" dirty="0" err="1"/>
              <a:t>bonicular</a:t>
            </a:r>
            <a:r>
              <a:rPr lang="en-US" dirty="0"/>
              <a:t> vision is better at detecting </a:t>
            </a:r>
            <a:r>
              <a:rPr lang="en-US" dirty="0" err="1"/>
              <a:t>obsticals</a:t>
            </a:r>
            <a:r>
              <a:rPr lang="en-US" dirty="0"/>
              <a:t> than peripheral vision (Martin 2010)</a:t>
            </a:r>
          </a:p>
          <a:p>
            <a:r>
              <a:rPr lang="en-US" dirty="0" err="1"/>
              <a:t>Behvioral</a:t>
            </a:r>
            <a:r>
              <a:rPr lang="en-US" dirty="0"/>
              <a:t>- Damico et al 2019, Bernardino et al 2018</a:t>
            </a:r>
            <a:r>
              <a:rPr lang="en-US"/>
              <a:t>, Frazier, APLIC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DCD8-2313-4F64-A46F-185C614C4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behavior-gregarious species increase in risk as multiple individuals gather near lines(Frazier)</a:t>
            </a:r>
          </a:p>
          <a:p>
            <a:r>
              <a:rPr lang="en-US" dirty="0"/>
              <a:t>Body size-connecting</a:t>
            </a:r>
          </a:p>
          <a:p>
            <a:r>
              <a:rPr lang="en-US" dirty="0" err="1"/>
              <a:t>Wingloading</a:t>
            </a:r>
            <a:r>
              <a:rPr lang="en-US" dirty="0"/>
              <a:t>- high ratio of body mass/wing wingspan have less </a:t>
            </a:r>
            <a:r>
              <a:rPr lang="en-US" dirty="0" err="1"/>
              <a:t>manuvarability</a:t>
            </a:r>
            <a:r>
              <a:rPr lang="en-US" dirty="0"/>
              <a:t> in flight. More </a:t>
            </a:r>
            <a:r>
              <a:rPr lang="en-US" dirty="0" err="1"/>
              <a:t>suseptable</a:t>
            </a:r>
            <a:r>
              <a:rPr lang="en-US" dirty="0"/>
              <a:t> to collision (Damico)</a:t>
            </a:r>
          </a:p>
          <a:p>
            <a:r>
              <a:rPr lang="en-US" dirty="0"/>
              <a:t>Visual perception-</a:t>
            </a:r>
            <a:r>
              <a:rPr lang="en-US" dirty="0" err="1"/>
              <a:t>bonicular</a:t>
            </a:r>
            <a:r>
              <a:rPr lang="en-US" dirty="0"/>
              <a:t> vision is better at detecting </a:t>
            </a:r>
            <a:r>
              <a:rPr lang="en-US" dirty="0" err="1"/>
              <a:t>obsticals</a:t>
            </a:r>
            <a:r>
              <a:rPr lang="en-US" dirty="0"/>
              <a:t> than peripheral vision (Martin 2010)</a:t>
            </a:r>
          </a:p>
          <a:p>
            <a:r>
              <a:rPr lang="en-US" dirty="0" err="1"/>
              <a:t>Behvioral</a:t>
            </a:r>
            <a:r>
              <a:rPr lang="en-US" dirty="0"/>
              <a:t>- Damico et al 2019, Bernardino et al 2018</a:t>
            </a:r>
            <a:r>
              <a:rPr lang="en-US"/>
              <a:t>, Frazier, APLIC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1DCD8-2313-4F64-A46F-185C614C42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A8AB-E941-4F4F-9107-BE5CB3FBB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74D6-3957-458E-A7A1-D3A2E929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6B5F-1CD8-4538-A2A2-DB34C379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A847-B11B-494B-896E-6879D715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6069-6CBC-4130-B9D5-CF18CE2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A02-BFDC-4B86-9C59-1943D48C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865D-B8C1-4E49-B013-B2AF5D57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C96-CBA8-4222-8FFA-D82121BC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9813-45E4-4A3B-8573-2BD73968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E4A8-0370-4C75-89BE-6F0FCD78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EE572-5396-4E60-A224-36AB7DF03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50BD0-F899-4C85-9F6B-98A465DA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8396-6611-4A8E-8729-A8357F3B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4DCF-3A9A-44F0-B028-5B484BB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3C07-A26B-4A61-950D-7E4F96E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2CDA-E4C5-466F-9668-1195F774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54E-7D52-458A-9D41-786DA654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7F97-B45A-4914-8F59-E8E5FA5A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BD22-6EB1-4345-A6DF-626573D2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7EC7-FF5A-407A-A2C3-72FB573C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3E3C-E34E-4534-8EDE-CFFE689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8AD3-1C76-49E5-96EA-39AFE7C8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6D90-7029-4F28-9C29-A465ABC1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D34E-7572-431D-93AA-E1ECA42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C2F4-ABA3-4A2D-AC48-3E07A9A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4BFE-63D7-46B0-801F-11681FF0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32E9-1F28-4349-8732-1820FEAF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E147F-970D-44F5-90AB-24DDBCCC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2B2EA-242A-4F61-9E48-241770A3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FF0FE-BD9C-49A5-8434-4C2C77DD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C26D-5BDE-4E14-9959-8C1D21F4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8B9-D856-4251-A25C-00AA012B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B28C-099C-4101-B9FB-9DD7CCB5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2A0D-D8BD-4BDB-B062-32EB54F6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99A56-E343-445D-B41F-4DAA4483F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8AB62-F0C6-48BB-B06C-1E894630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4416E-009C-402B-B697-9BBB911C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28680-E130-40B0-BD7B-B3FE924B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F1D84-5894-4DCC-8BD2-EC61CFA0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044A-9760-4E95-9DB7-A76C4C56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9FEA7-6840-4E8B-A477-A35E3D89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16D3D-E020-48B5-8D90-F183E51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1B5BD-27A3-418C-9866-F7BDC771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E212F-3578-4D7D-A86A-AF1DFC57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A8D32-6F12-42A4-B7A9-DC467B90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69E60-7B9B-4F84-B891-7BDCED9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75E-ACE3-4F4A-B1E6-1AA788DB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C173-4A75-4FF0-9C73-2D4CC434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EA98-C8CE-4199-8FC7-3653FA18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47592-48A1-432C-8A0A-989554FF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52B4E-B872-4D1C-A0FC-E9E5D05B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5281F-A326-4DBF-83C7-6CB25954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33E-9839-4DE2-8587-1AA4082F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BEE97-0FB8-4EC3-994A-CB9D71D0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37060-397F-45CB-8B3C-0DE05AE0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F1D86-A570-41B1-A4BD-8EE20D9B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A678-2C16-48EA-8F12-DD8A2447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07DB-9F7A-4EA4-AE7B-EA3025A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B3265-A58A-45E9-B85C-2A22D2E1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D27A-737C-45A6-9EBB-9E6C97B8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4035-42F8-467D-925B-C1BCE5DCC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0126-BC1B-4EAE-A7E2-C5FEA925B93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293B-DD2D-4DA9-9FD4-9F8FDB20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0AC9-D984-4142-B7BD-7EEA2BC7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10A9-58FB-475E-B864-0D3FC8C2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4904E97-E076-4211-B69A-FB00C2EE6186}"/>
              </a:ext>
            </a:extLst>
          </p:cNvPr>
          <p:cNvSpPr txBox="1"/>
          <p:nvPr/>
        </p:nvSpPr>
        <p:spPr>
          <a:xfrm>
            <a:off x="8064336" y="5308669"/>
            <a:ext cx="190706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Exposure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D37E4-4529-4C06-9885-E7022D7159FA}"/>
              </a:ext>
            </a:extLst>
          </p:cNvPr>
          <p:cNvSpPr/>
          <p:nvPr/>
        </p:nvSpPr>
        <p:spPr>
          <a:xfrm>
            <a:off x="5167749" y="745602"/>
            <a:ext cx="2584576" cy="55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AB9E7-D3F5-4CF1-923C-4538C2222154}"/>
              </a:ext>
            </a:extLst>
          </p:cNvPr>
          <p:cNvSpPr/>
          <p:nvPr/>
        </p:nvSpPr>
        <p:spPr>
          <a:xfrm>
            <a:off x="5306258" y="1654730"/>
            <a:ext cx="2307557" cy="2372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AC8129-0EF9-49EC-879C-0195EBBB5C25}"/>
              </a:ext>
            </a:extLst>
          </p:cNvPr>
          <p:cNvSpPr/>
          <p:nvPr/>
        </p:nvSpPr>
        <p:spPr>
          <a:xfrm>
            <a:off x="482453" y="745575"/>
            <a:ext cx="2584576" cy="558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D81E9-9504-4709-896F-1758EF56A48D}"/>
              </a:ext>
            </a:extLst>
          </p:cNvPr>
          <p:cNvSpPr/>
          <p:nvPr/>
        </p:nvSpPr>
        <p:spPr>
          <a:xfrm>
            <a:off x="629661" y="1654730"/>
            <a:ext cx="2307557" cy="4583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3157-E37E-4D0E-BF21-E2718479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9" y="745575"/>
            <a:ext cx="3182909" cy="818987"/>
          </a:xfrm>
        </p:spPr>
        <p:txBody>
          <a:bodyPr>
            <a:normAutofit/>
          </a:bodyPr>
          <a:lstStyle/>
          <a:p>
            <a:r>
              <a:rPr lang="en-US" sz="2400" b="1" dirty="0"/>
              <a:t>Inherent</a:t>
            </a:r>
            <a:br>
              <a:rPr lang="en-US" sz="2400" b="1" dirty="0"/>
            </a:br>
            <a:r>
              <a:rPr lang="en-US" sz="2400" b="1" dirty="0"/>
              <a:t>Susceptibility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1118A-52AA-41AE-BA8F-17060D0FC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301"/>
            <a:ext cx="9144000" cy="583432"/>
          </a:xfrm>
        </p:spPr>
        <p:txBody>
          <a:bodyPr/>
          <a:lstStyle/>
          <a:p>
            <a:r>
              <a:rPr lang="en-US" dirty="0"/>
              <a:t>Bird Susceptibility to cause Power Outages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0F96E-D16B-4611-ADCC-600FD15581AA}"/>
              </a:ext>
            </a:extLst>
          </p:cNvPr>
          <p:cNvSpPr txBox="1">
            <a:spLocks/>
          </p:cNvSpPr>
          <p:nvPr/>
        </p:nvSpPr>
        <p:spPr>
          <a:xfrm>
            <a:off x="4454305" y="717013"/>
            <a:ext cx="4059836" cy="818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Conditional</a:t>
            </a:r>
          </a:p>
          <a:p>
            <a:r>
              <a:rPr lang="en-US" sz="2400" b="1" dirty="0"/>
              <a:t>Susceptibility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704E1-EF9A-440C-B199-349A8078FBAB}"/>
              </a:ext>
            </a:extLst>
          </p:cNvPr>
          <p:cNvSpPr txBox="1">
            <a:spLocks/>
          </p:cNvSpPr>
          <p:nvPr/>
        </p:nvSpPr>
        <p:spPr>
          <a:xfrm>
            <a:off x="456568" y="1654731"/>
            <a:ext cx="2480650" cy="445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Species Traits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CA9B00-14D8-4648-A9C7-0F5AB98733CC}"/>
              </a:ext>
            </a:extLst>
          </p:cNvPr>
          <p:cNvSpPr txBox="1">
            <a:spLocks/>
          </p:cNvSpPr>
          <p:nvPr/>
        </p:nvSpPr>
        <p:spPr>
          <a:xfrm>
            <a:off x="5330445" y="1683573"/>
            <a:ext cx="2307557" cy="432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Landscape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3721-72E5-4B26-B6D3-2568619DAFB2}"/>
              </a:ext>
            </a:extLst>
          </p:cNvPr>
          <p:cNvSpPr txBox="1"/>
          <p:nvPr/>
        </p:nvSpPr>
        <p:spPr>
          <a:xfrm>
            <a:off x="755730" y="4855297"/>
            <a:ext cx="249875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Morphological: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perception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4BD3E-BC64-4356-9FA4-A1AC08CEF620}"/>
              </a:ext>
            </a:extLst>
          </p:cNvPr>
          <p:cNvSpPr txBox="1"/>
          <p:nvPr/>
        </p:nvSpPr>
        <p:spPr>
          <a:xfrm>
            <a:off x="3335310" y="3307985"/>
            <a:ext cx="1773453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Vulnerability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Abundance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Activity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8194FD-053D-4A1F-A492-76839AAF8F42}"/>
              </a:ext>
            </a:extLst>
          </p:cNvPr>
          <p:cNvSpPr/>
          <p:nvPr/>
        </p:nvSpPr>
        <p:spPr>
          <a:xfrm>
            <a:off x="3322979" y="3922372"/>
            <a:ext cx="2107152" cy="9777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4D80-508F-4166-8257-26B3BF404584}"/>
              </a:ext>
            </a:extLst>
          </p:cNvPr>
          <p:cNvSpPr txBox="1"/>
          <p:nvPr/>
        </p:nvSpPr>
        <p:spPr>
          <a:xfrm>
            <a:off x="755731" y="2154000"/>
            <a:ext cx="249875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Behavioral: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habitat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Foraging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behavior (flocking)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Circadian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Migratory activity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2A9DE-2E24-4911-92D0-AA056AF9B606}"/>
              </a:ext>
            </a:extLst>
          </p:cNvPr>
          <p:cNvSpPr txBox="1"/>
          <p:nvPr/>
        </p:nvSpPr>
        <p:spPr>
          <a:xfrm>
            <a:off x="5427089" y="2154000"/>
            <a:ext cx="246374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Habitat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placement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B69B9-1213-4D01-A41D-4161D83488B3}"/>
              </a:ext>
            </a:extLst>
          </p:cNvPr>
          <p:cNvSpPr txBox="1"/>
          <p:nvPr/>
        </p:nvSpPr>
        <p:spPr>
          <a:xfrm>
            <a:off x="7945981" y="1809221"/>
            <a:ext cx="190706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Exposure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8EA10-EEC9-475B-8A40-A4D5E0E21051}"/>
              </a:ext>
            </a:extLst>
          </p:cNvPr>
          <p:cNvSpPr txBox="1"/>
          <p:nvPr/>
        </p:nvSpPr>
        <p:spPr>
          <a:xfrm>
            <a:off x="9982287" y="3734033"/>
            <a:ext cx="215098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Power outage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B87A1-71C0-4EA8-901B-33861268D9E8}"/>
              </a:ext>
            </a:extLst>
          </p:cNvPr>
          <p:cNvSpPr/>
          <p:nvPr/>
        </p:nvSpPr>
        <p:spPr>
          <a:xfrm>
            <a:off x="5539731" y="4407595"/>
            <a:ext cx="2307557" cy="237232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5A069027-8AED-41C8-8BC9-A84168A79552}"/>
              </a:ext>
            </a:extLst>
          </p:cNvPr>
          <p:cNvSpPr/>
          <p:nvPr/>
        </p:nvSpPr>
        <p:spPr>
          <a:xfrm>
            <a:off x="7969373" y="4302534"/>
            <a:ext cx="3382118" cy="1769952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268D2B5-3C6A-4AAA-8A76-CF0E543FCBDC}"/>
              </a:ext>
            </a:extLst>
          </p:cNvPr>
          <p:cNvSpPr/>
          <p:nvPr/>
        </p:nvSpPr>
        <p:spPr>
          <a:xfrm rot="5400000">
            <a:off x="8549889" y="791054"/>
            <a:ext cx="2064008" cy="3382118"/>
          </a:xfrm>
          <a:prstGeom prst="bentArrow">
            <a:avLst>
              <a:gd name="adj1" fmla="val 19947"/>
              <a:gd name="adj2" fmla="val 21104"/>
              <a:gd name="adj3" fmla="val 26790"/>
              <a:gd name="adj4" fmla="val 197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5727F-FEE1-4757-8501-4235065FE1EE}"/>
              </a:ext>
            </a:extLst>
          </p:cNvPr>
          <p:cNvSpPr txBox="1">
            <a:spLocks/>
          </p:cNvSpPr>
          <p:nvPr/>
        </p:nvSpPr>
        <p:spPr>
          <a:xfrm>
            <a:off x="5384797" y="4487061"/>
            <a:ext cx="2548328" cy="790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Stochastic</a:t>
            </a:r>
          </a:p>
          <a:p>
            <a:r>
              <a:rPr lang="en-US" sz="2400" b="1" dirty="0"/>
              <a:t>Susceptibility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473605-2D07-4A35-886C-4FEDE2EAD3C8}"/>
              </a:ext>
            </a:extLst>
          </p:cNvPr>
          <p:cNvSpPr txBox="1">
            <a:spLocks/>
          </p:cNvSpPr>
          <p:nvPr/>
        </p:nvSpPr>
        <p:spPr>
          <a:xfrm>
            <a:off x="5834485" y="5308669"/>
            <a:ext cx="1718048" cy="503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Weather events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7C2AE42-312C-47E1-8820-A38F4F3537B6}"/>
              </a:ext>
            </a:extLst>
          </p:cNvPr>
          <p:cNvSpPr/>
          <p:nvPr/>
        </p:nvSpPr>
        <p:spPr>
          <a:xfrm rot="5400000">
            <a:off x="7120698" y="4053511"/>
            <a:ext cx="680876" cy="4070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d-tailed Hawk Overview, All About Birds, Cornell Lab of Ornithology">
            <a:extLst>
              <a:ext uri="{FF2B5EF4-FFF2-40B4-BE49-F238E27FC236}">
                <a16:creationId xmlns:a16="http://schemas.microsoft.com/office/drawing/2014/main" id="{B4765CD2-5BA8-41D0-9497-39DF320B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28" y="1727007"/>
            <a:ext cx="1427018" cy="14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35B1BB7-8F12-451C-A162-BC58F96D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59" y="2426963"/>
            <a:ext cx="2076159" cy="2455782"/>
          </a:xfrm>
          <a:prstGeom prst="rect">
            <a:avLst/>
          </a:prstGeom>
        </p:spPr>
      </p:pic>
      <p:pic>
        <p:nvPicPr>
          <p:cNvPr id="39" name="Picture 2" descr="Red-tailed Hawk Overview, All About Birds, Cornell Lab of Ornithology">
            <a:extLst>
              <a:ext uri="{FF2B5EF4-FFF2-40B4-BE49-F238E27FC236}">
                <a16:creationId xmlns:a16="http://schemas.microsoft.com/office/drawing/2014/main" id="{4D55F806-4BE1-4ECF-A412-5E8C0314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23" y="2029137"/>
            <a:ext cx="1427018" cy="14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99D37E4-4529-4C06-9885-E7022D7159FA}"/>
              </a:ext>
            </a:extLst>
          </p:cNvPr>
          <p:cNvSpPr/>
          <p:nvPr/>
        </p:nvSpPr>
        <p:spPr>
          <a:xfrm>
            <a:off x="3902268" y="1207983"/>
            <a:ext cx="4077101" cy="56523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AB9E7-D3F5-4CF1-923C-4538C2222154}"/>
              </a:ext>
            </a:extLst>
          </p:cNvPr>
          <p:cNvSpPr/>
          <p:nvPr/>
        </p:nvSpPr>
        <p:spPr>
          <a:xfrm>
            <a:off x="4107295" y="4271792"/>
            <a:ext cx="3515375" cy="1587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AC8129-0EF9-49EC-879C-0195EBBB5C25}"/>
              </a:ext>
            </a:extLst>
          </p:cNvPr>
          <p:cNvSpPr/>
          <p:nvPr/>
        </p:nvSpPr>
        <p:spPr>
          <a:xfrm>
            <a:off x="157108" y="1061627"/>
            <a:ext cx="3138794" cy="566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D81E9-9504-4709-896F-1758EF56A48D}"/>
              </a:ext>
            </a:extLst>
          </p:cNvPr>
          <p:cNvSpPr/>
          <p:nvPr/>
        </p:nvSpPr>
        <p:spPr>
          <a:xfrm>
            <a:off x="227320" y="1462923"/>
            <a:ext cx="2957730" cy="3683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3157-E37E-4D0E-BF21-E2718479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74" y="1027049"/>
            <a:ext cx="2411424" cy="449406"/>
          </a:xfrm>
        </p:spPr>
        <p:txBody>
          <a:bodyPr>
            <a:normAutofit/>
          </a:bodyPr>
          <a:lstStyle/>
          <a:p>
            <a:r>
              <a:rPr lang="en-US" sz="1800" b="1" dirty="0"/>
              <a:t>Biological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1118A-52AA-41AE-BA8F-17060D0FC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301"/>
            <a:ext cx="9144000" cy="583432"/>
          </a:xfrm>
        </p:spPr>
        <p:txBody>
          <a:bodyPr/>
          <a:lstStyle/>
          <a:p>
            <a:r>
              <a:rPr lang="en-US" dirty="0"/>
              <a:t>Factors Contributing to ARO Risk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0F96E-D16B-4611-ADCC-600FD15581AA}"/>
              </a:ext>
            </a:extLst>
          </p:cNvPr>
          <p:cNvSpPr txBox="1">
            <a:spLocks/>
          </p:cNvSpPr>
          <p:nvPr/>
        </p:nvSpPr>
        <p:spPr>
          <a:xfrm>
            <a:off x="4189277" y="3978840"/>
            <a:ext cx="3304515" cy="299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Environmental Factors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704E1-EF9A-440C-B199-349A8078FBAB}"/>
              </a:ext>
            </a:extLst>
          </p:cNvPr>
          <p:cNvSpPr txBox="1">
            <a:spLocks/>
          </p:cNvSpPr>
          <p:nvPr/>
        </p:nvSpPr>
        <p:spPr>
          <a:xfrm>
            <a:off x="347572" y="1341141"/>
            <a:ext cx="2480650" cy="445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Species Traits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CA9B00-14D8-4648-A9C7-0F5AB98733CC}"/>
              </a:ext>
            </a:extLst>
          </p:cNvPr>
          <p:cNvSpPr txBox="1">
            <a:spLocks/>
          </p:cNvSpPr>
          <p:nvPr/>
        </p:nvSpPr>
        <p:spPr>
          <a:xfrm>
            <a:off x="4766946" y="4341361"/>
            <a:ext cx="2037465" cy="267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Definite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3721-72E5-4B26-B6D3-2568619DAFB2}"/>
              </a:ext>
            </a:extLst>
          </p:cNvPr>
          <p:cNvSpPr txBox="1"/>
          <p:nvPr/>
        </p:nvSpPr>
        <p:spPr>
          <a:xfrm>
            <a:off x="330927" y="3964998"/>
            <a:ext cx="274591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Morphological: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Body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perception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4BD3E-BC64-4356-9FA4-A1AC08CEF620}"/>
              </a:ext>
            </a:extLst>
          </p:cNvPr>
          <p:cNvSpPr txBox="1"/>
          <p:nvPr/>
        </p:nvSpPr>
        <p:spPr>
          <a:xfrm>
            <a:off x="164408" y="723073"/>
            <a:ext cx="313149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Vulnerability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4D80-508F-4166-8257-26B3BF404584}"/>
              </a:ext>
            </a:extLst>
          </p:cNvPr>
          <p:cNvSpPr txBox="1"/>
          <p:nvPr/>
        </p:nvSpPr>
        <p:spPr>
          <a:xfrm>
            <a:off x="347572" y="1845479"/>
            <a:ext cx="2735428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Behavioral: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Preferred habitat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Flight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Foraging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Circadian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Migratory activity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2A9DE-2E24-4911-92D0-AA056AF9B606}"/>
              </a:ext>
            </a:extLst>
          </p:cNvPr>
          <p:cNvSpPr txBox="1"/>
          <p:nvPr/>
        </p:nvSpPr>
        <p:spPr>
          <a:xfrm>
            <a:off x="4205111" y="4634055"/>
            <a:ext cx="334942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Land use/Land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Infrastructure placement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5A069027-8AED-41C8-8BC9-A84168A79552}"/>
              </a:ext>
            </a:extLst>
          </p:cNvPr>
          <p:cNvSpPr/>
          <p:nvPr/>
        </p:nvSpPr>
        <p:spPr>
          <a:xfrm>
            <a:off x="7792227" y="4287688"/>
            <a:ext cx="3382118" cy="1769952"/>
          </a:xfrm>
          <a:prstGeom prst="bent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268D2B5-3C6A-4AAA-8A76-CF0E543FCBDC}"/>
              </a:ext>
            </a:extLst>
          </p:cNvPr>
          <p:cNvSpPr/>
          <p:nvPr/>
        </p:nvSpPr>
        <p:spPr>
          <a:xfrm rot="5400000">
            <a:off x="8345846" y="879207"/>
            <a:ext cx="2064008" cy="3382118"/>
          </a:xfrm>
          <a:prstGeom prst="bentArrow">
            <a:avLst>
              <a:gd name="adj1" fmla="val 19947"/>
              <a:gd name="adj2" fmla="val 21104"/>
              <a:gd name="adj3" fmla="val 26790"/>
              <a:gd name="adj4" fmla="val 197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5727F-FEE1-4757-8501-4235065FE1EE}"/>
              </a:ext>
            </a:extLst>
          </p:cNvPr>
          <p:cNvSpPr txBox="1">
            <a:spLocks/>
          </p:cNvSpPr>
          <p:nvPr/>
        </p:nvSpPr>
        <p:spPr>
          <a:xfrm>
            <a:off x="5384797" y="4487061"/>
            <a:ext cx="2548328" cy="790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35B1BB7-8F12-451C-A162-BC58F96DC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50" y="3602270"/>
            <a:ext cx="2374277" cy="2808411"/>
          </a:xfrm>
          <a:prstGeom prst="rect">
            <a:avLst/>
          </a:prstGeom>
        </p:spPr>
      </p:pic>
      <p:pic>
        <p:nvPicPr>
          <p:cNvPr id="39" name="Picture 2" descr="Red-tailed Hawk Overview, All About Birds, Cornell Lab of Ornithology">
            <a:extLst>
              <a:ext uri="{FF2B5EF4-FFF2-40B4-BE49-F238E27FC236}">
                <a16:creationId xmlns:a16="http://schemas.microsoft.com/office/drawing/2014/main" id="{4D55F806-4BE1-4ECF-A412-5E8C0314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967" y="5238601"/>
            <a:ext cx="912162" cy="91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1106-64EB-49B6-AAF9-C6A446601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10" y="805283"/>
            <a:ext cx="2209547" cy="169168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7CF3B8E-5A93-4AA4-B092-1C7EC683BDF8}"/>
              </a:ext>
            </a:extLst>
          </p:cNvPr>
          <p:cNvSpPr/>
          <p:nvPr/>
        </p:nvSpPr>
        <p:spPr>
          <a:xfrm>
            <a:off x="5228028" y="5899408"/>
            <a:ext cx="2339920" cy="662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C0B2E9-8432-47C3-8E46-4C0C067AC850}"/>
              </a:ext>
            </a:extLst>
          </p:cNvPr>
          <p:cNvSpPr txBox="1"/>
          <p:nvPr/>
        </p:nvSpPr>
        <p:spPr>
          <a:xfrm>
            <a:off x="5511902" y="6185189"/>
            <a:ext cx="17542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Weather Events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473605-2D07-4A35-886C-4FEDE2EAD3C8}"/>
              </a:ext>
            </a:extLst>
          </p:cNvPr>
          <p:cNvSpPr txBox="1">
            <a:spLocks/>
          </p:cNvSpPr>
          <p:nvPr/>
        </p:nvSpPr>
        <p:spPr>
          <a:xfrm>
            <a:off x="5750638" y="5812510"/>
            <a:ext cx="1367213" cy="40840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Stochastic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19EEA-D958-4FFC-B3F0-8415A53BD078}"/>
              </a:ext>
            </a:extLst>
          </p:cNvPr>
          <p:cNvSpPr txBox="1"/>
          <p:nvPr/>
        </p:nvSpPr>
        <p:spPr>
          <a:xfrm>
            <a:off x="4509686" y="723073"/>
            <a:ext cx="273722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Exposure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DEBD05A-9394-4237-8050-A7DB6A895931}"/>
              </a:ext>
            </a:extLst>
          </p:cNvPr>
          <p:cNvSpPr txBox="1">
            <a:spLocks/>
          </p:cNvSpPr>
          <p:nvPr/>
        </p:nvSpPr>
        <p:spPr>
          <a:xfrm>
            <a:off x="462774" y="5172664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Engineering Factors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45BEDB-4BA6-4B74-BE6C-126DE8579917}"/>
              </a:ext>
            </a:extLst>
          </p:cNvPr>
          <p:cNvSpPr/>
          <p:nvPr/>
        </p:nvSpPr>
        <p:spPr>
          <a:xfrm>
            <a:off x="247640" y="5594777"/>
            <a:ext cx="2957729" cy="7770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8A7EC2-2B68-4577-8B3E-0EF5EBA91ED3}"/>
              </a:ext>
            </a:extLst>
          </p:cNvPr>
          <p:cNvSpPr txBox="1"/>
          <p:nvPr/>
        </p:nvSpPr>
        <p:spPr>
          <a:xfrm>
            <a:off x="404979" y="5731793"/>
            <a:ext cx="269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Infrastructure configurations and mitigation strategies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6D2D1533-E496-4FAA-8261-EA097F2734F9}"/>
              </a:ext>
            </a:extLst>
          </p:cNvPr>
          <p:cNvSpPr/>
          <p:nvPr/>
        </p:nvSpPr>
        <p:spPr>
          <a:xfrm rot="5400000">
            <a:off x="4660577" y="5841713"/>
            <a:ext cx="662133" cy="515855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High Wind Speeds Icons - Download Free Vector Icons | Noun Project">
            <a:extLst>
              <a:ext uri="{FF2B5EF4-FFF2-40B4-BE49-F238E27FC236}">
                <a16:creationId xmlns:a16="http://schemas.microsoft.com/office/drawing/2014/main" id="{3D48B200-5302-41D8-8840-DC810FCC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253" y="4325355"/>
            <a:ext cx="985711" cy="9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3BD1C4-777D-4B93-9D75-785F97DD204A}"/>
              </a:ext>
            </a:extLst>
          </p:cNvPr>
          <p:cNvSpPr txBox="1"/>
          <p:nvPr/>
        </p:nvSpPr>
        <p:spPr>
          <a:xfrm>
            <a:off x="9820919" y="3784938"/>
            <a:ext cx="169416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FDC03B-24EC-432F-8D93-9B4E70417F65}"/>
              </a:ext>
            </a:extLst>
          </p:cNvPr>
          <p:cNvSpPr/>
          <p:nvPr/>
        </p:nvSpPr>
        <p:spPr>
          <a:xfrm>
            <a:off x="4109134" y="1639472"/>
            <a:ext cx="3515375" cy="1110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DFBD986E-F584-4B12-BA89-7306B8426508}"/>
              </a:ext>
            </a:extLst>
          </p:cNvPr>
          <p:cNvSpPr txBox="1">
            <a:spLocks/>
          </p:cNvSpPr>
          <p:nvPr/>
        </p:nvSpPr>
        <p:spPr>
          <a:xfrm>
            <a:off x="4263433" y="1186968"/>
            <a:ext cx="3304515" cy="2993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Biological Factors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31F4AD-AED1-4C4A-AA41-42DE5BD54229}"/>
              </a:ext>
            </a:extLst>
          </p:cNvPr>
          <p:cNvSpPr txBox="1"/>
          <p:nvPr/>
        </p:nvSpPr>
        <p:spPr>
          <a:xfrm>
            <a:off x="4401221" y="1854653"/>
            <a:ext cx="2845688" cy="58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Species distributions, abundance, and activity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8194FD-053D-4A1F-A492-76839AAF8F42}"/>
              </a:ext>
            </a:extLst>
          </p:cNvPr>
          <p:cNvSpPr/>
          <p:nvPr/>
        </p:nvSpPr>
        <p:spPr>
          <a:xfrm>
            <a:off x="3182005" y="2130640"/>
            <a:ext cx="903627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8451C06-D0CB-4BA1-A9A2-E32558577248}"/>
              </a:ext>
            </a:extLst>
          </p:cNvPr>
          <p:cNvSpPr/>
          <p:nvPr/>
        </p:nvSpPr>
        <p:spPr>
          <a:xfrm>
            <a:off x="3200728" y="5489956"/>
            <a:ext cx="903627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6B4890-08A8-4CC4-A94D-E78E31AAA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08" y="2037034"/>
            <a:ext cx="1381724" cy="12996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9C5AEE-D78C-4FF5-8FE8-7E252AB25C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49" y="3107430"/>
            <a:ext cx="1046832" cy="727875"/>
          </a:xfrm>
          <a:prstGeom prst="rect">
            <a:avLst/>
          </a:prstGeom>
        </p:spPr>
      </p:pic>
      <p:pic>
        <p:nvPicPr>
          <p:cNvPr id="56" name="Graphic 55" descr="Lightning bolt">
            <a:extLst>
              <a:ext uri="{FF2B5EF4-FFF2-40B4-BE49-F238E27FC236}">
                <a16:creationId xmlns:a16="http://schemas.microsoft.com/office/drawing/2014/main" id="{755B3BF0-C276-4D41-85F8-4FED8DF6C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176392">
            <a:off x="5026101" y="3332168"/>
            <a:ext cx="487251" cy="487251"/>
          </a:xfrm>
          <a:prstGeom prst="rect">
            <a:avLst/>
          </a:prstGeom>
        </p:spPr>
      </p:pic>
      <p:pic>
        <p:nvPicPr>
          <p:cNvPr id="59" name="Graphic 58" descr="Lightning bolt">
            <a:extLst>
              <a:ext uri="{FF2B5EF4-FFF2-40B4-BE49-F238E27FC236}">
                <a16:creationId xmlns:a16="http://schemas.microsoft.com/office/drawing/2014/main" id="{AA62C678-AC6D-4AD9-B11E-A6CA7CC2E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944316">
            <a:off x="5107556" y="3630654"/>
            <a:ext cx="303348" cy="303348"/>
          </a:xfrm>
          <a:prstGeom prst="rect">
            <a:avLst/>
          </a:prstGeom>
        </p:spPr>
      </p:pic>
      <p:pic>
        <p:nvPicPr>
          <p:cNvPr id="60" name="Graphic 59" descr="Lightning bolt">
            <a:extLst>
              <a:ext uri="{FF2B5EF4-FFF2-40B4-BE49-F238E27FC236}">
                <a16:creationId xmlns:a16="http://schemas.microsoft.com/office/drawing/2014/main" id="{64C0B2AB-8044-4564-A0B1-81A3BC9EF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552879">
            <a:off x="3829030" y="3576822"/>
            <a:ext cx="398813" cy="398813"/>
          </a:xfrm>
          <a:prstGeom prst="rect">
            <a:avLst/>
          </a:prstGeom>
        </p:spPr>
      </p:pic>
      <p:pic>
        <p:nvPicPr>
          <p:cNvPr id="61" name="Graphic 60" descr="Lightning bolt">
            <a:extLst>
              <a:ext uri="{FF2B5EF4-FFF2-40B4-BE49-F238E27FC236}">
                <a16:creationId xmlns:a16="http://schemas.microsoft.com/office/drawing/2014/main" id="{705526CF-381E-4C82-AF83-D6C5B2F633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45238">
            <a:off x="3852223" y="3328970"/>
            <a:ext cx="487251" cy="4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19424A1-6493-43C9-9156-AD6745536EAA}"/>
              </a:ext>
            </a:extLst>
          </p:cNvPr>
          <p:cNvSpPr/>
          <p:nvPr/>
        </p:nvSpPr>
        <p:spPr>
          <a:xfrm>
            <a:off x="188630" y="843061"/>
            <a:ext cx="4056684" cy="5664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598BB4-EB26-4338-8C63-B76898BB06D5}"/>
              </a:ext>
            </a:extLst>
          </p:cNvPr>
          <p:cNvSpPr txBox="1"/>
          <p:nvPr/>
        </p:nvSpPr>
        <p:spPr>
          <a:xfrm>
            <a:off x="873238" y="466394"/>
            <a:ext cx="27372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Vulnerability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D37E4-4529-4C06-9885-E7022D7159FA}"/>
              </a:ext>
            </a:extLst>
          </p:cNvPr>
          <p:cNvSpPr/>
          <p:nvPr/>
        </p:nvSpPr>
        <p:spPr>
          <a:xfrm>
            <a:off x="5053564" y="843061"/>
            <a:ext cx="4056684" cy="5664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D81E9-9504-4709-896F-1758EF56A48D}"/>
              </a:ext>
            </a:extLst>
          </p:cNvPr>
          <p:cNvSpPr/>
          <p:nvPr/>
        </p:nvSpPr>
        <p:spPr>
          <a:xfrm>
            <a:off x="717862" y="1434321"/>
            <a:ext cx="2957730" cy="3683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704E1-EF9A-440C-B199-349A8078FBAB}"/>
              </a:ext>
            </a:extLst>
          </p:cNvPr>
          <p:cNvSpPr txBox="1">
            <a:spLocks/>
          </p:cNvSpPr>
          <p:nvPr/>
        </p:nvSpPr>
        <p:spPr>
          <a:xfrm>
            <a:off x="1478520" y="1476151"/>
            <a:ext cx="1516831" cy="302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Species Traits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CA9B00-14D8-4648-A9C7-0F5AB98733CC}"/>
              </a:ext>
            </a:extLst>
          </p:cNvPr>
          <p:cNvSpPr txBox="1">
            <a:spLocks/>
          </p:cNvSpPr>
          <p:nvPr/>
        </p:nvSpPr>
        <p:spPr>
          <a:xfrm>
            <a:off x="7226294" y="2635366"/>
            <a:ext cx="133972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Infrastructure placement and density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3721-72E5-4B26-B6D3-2568619DAFB2}"/>
              </a:ext>
            </a:extLst>
          </p:cNvPr>
          <p:cNvSpPr txBox="1"/>
          <p:nvPr/>
        </p:nvSpPr>
        <p:spPr>
          <a:xfrm>
            <a:off x="827271" y="3959259"/>
            <a:ext cx="27354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Morphological: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Body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perception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4D80-508F-4166-8257-26B3BF404584}"/>
              </a:ext>
            </a:extLst>
          </p:cNvPr>
          <p:cNvSpPr txBox="1"/>
          <p:nvPr/>
        </p:nvSpPr>
        <p:spPr>
          <a:xfrm>
            <a:off x="827271" y="1809697"/>
            <a:ext cx="2735428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Behavioral: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Preferred habitat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Flight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Foraging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Circadian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Migratory activity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5727F-FEE1-4757-8501-4235065FE1EE}"/>
              </a:ext>
            </a:extLst>
          </p:cNvPr>
          <p:cNvSpPr txBox="1">
            <a:spLocks/>
          </p:cNvSpPr>
          <p:nvPr/>
        </p:nvSpPr>
        <p:spPr>
          <a:xfrm>
            <a:off x="4462304" y="3471841"/>
            <a:ext cx="2891913" cy="790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1026" name="Picture 2" descr="Red-tailed Hawk Overview, All About Birds, Cornell Lab of Ornithology">
            <a:extLst>
              <a:ext uri="{FF2B5EF4-FFF2-40B4-BE49-F238E27FC236}">
                <a16:creationId xmlns:a16="http://schemas.microsoft.com/office/drawing/2014/main" id="{B4765CD2-5BA8-41D0-9497-39DF320B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4" y="4054298"/>
            <a:ext cx="861698" cy="8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473605-2D07-4A35-886C-4FEDE2EAD3C8}"/>
              </a:ext>
            </a:extLst>
          </p:cNvPr>
          <p:cNvSpPr txBox="1">
            <a:spLocks/>
          </p:cNvSpPr>
          <p:nvPr/>
        </p:nvSpPr>
        <p:spPr>
          <a:xfrm>
            <a:off x="6385535" y="5762488"/>
            <a:ext cx="1537611" cy="305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Weather Events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19EEA-D958-4FFC-B3F0-8415A53BD078}"/>
              </a:ext>
            </a:extLst>
          </p:cNvPr>
          <p:cNvSpPr txBox="1"/>
          <p:nvPr/>
        </p:nvSpPr>
        <p:spPr>
          <a:xfrm>
            <a:off x="5738172" y="466394"/>
            <a:ext cx="27372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Exposure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DEBD05A-9394-4237-8050-A7DB6A895931}"/>
              </a:ext>
            </a:extLst>
          </p:cNvPr>
          <p:cNvSpPr txBox="1">
            <a:spLocks/>
          </p:cNvSpPr>
          <p:nvPr/>
        </p:nvSpPr>
        <p:spPr>
          <a:xfrm>
            <a:off x="989272" y="5171819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Engineering 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8A7EC2-2B68-4577-8B3E-0EF5EBA91ED3}"/>
              </a:ext>
            </a:extLst>
          </p:cNvPr>
          <p:cNvSpPr txBox="1"/>
          <p:nvPr/>
        </p:nvSpPr>
        <p:spPr>
          <a:xfrm>
            <a:off x="848543" y="5683613"/>
            <a:ext cx="269288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Infrastructure configurations and mitigation strategies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3BD1C4-777D-4B93-9D75-785F97DD204A}"/>
              </a:ext>
            </a:extLst>
          </p:cNvPr>
          <p:cNvSpPr txBox="1"/>
          <p:nvPr/>
        </p:nvSpPr>
        <p:spPr>
          <a:xfrm>
            <a:off x="10309208" y="3428475"/>
            <a:ext cx="16941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Outage Event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31F4AD-AED1-4C4A-AA41-42DE5BD54229}"/>
              </a:ext>
            </a:extLst>
          </p:cNvPr>
          <p:cNvSpPr txBox="1"/>
          <p:nvPr/>
        </p:nvSpPr>
        <p:spPr>
          <a:xfrm>
            <a:off x="5510878" y="2631407"/>
            <a:ext cx="15668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Species distributions, abundance, and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6B4890-08A8-4CC4-A94D-E78E31AAA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3" y="2065923"/>
            <a:ext cx="1069061" cy="1005585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F0699968-0BEA-4BB1-BA7A-91EF7B421D61}"/>
              </a:ext>
            </a:extLst>
          </p:cNvPr>
          <p:cNvSpPr txBox="1">
            <a:spLocks/>
          </p:cNvSpPr>
          <p:nvPr/>
        </p:nvSpPr>
        <p:spPr>
          <a:xfrm>
            <a:off x="5935643" y="984935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Deterministic Environmental Factors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8A8CFCF-D3FB-4202-B40F-F36A4ED70ACC}"/>
              </a:ext>
            </a:extLst>
          </p:cNvPr>
          <p:cNvSpPr txBox="1">
            <a:spLocks/>
          </p:cNvSpPr>
          <p:nvPr/>
        </p:nvSpPr>
        <p:spPr>
          <a:xfrm>
            <a:off x="5948629" y="5218432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Stochastic Environmental Factors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ED8B2-1925-4260-8458-2B0887408CD3}"/>
              </a:ext>
            </a:extLst>
          </p:cNvPr>
          <p:cNvSpPr txBox="1"/>
          <p:nvPr/>
        </p:nvSpPr>
        <p:spPr>
          <a:xfrm>
            <a:off x="5891947" y="1529023"/>
            <a:ext cx="255908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Landscape Composition </a:t>
            </a:r>
          </a:p>
          <a:p>
            <a:pPr algn="ctr"/>
            <a:r>
              <a:rPr lang="en-US" sz="1600" dirty="0"/>
              <a:t>(Land use/Land Cover)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0FCF161-9091-4B6D-902F-5B57B2372400}"/>
              </a:ext>
            </a:extLst>
          </p:cNvPr>
          <p:cNvSpPr/>
          <p:nvPr/>
        </p:nvSpPr>
        <p:spPr>
          <a:xfrm rot="5400000">
            <a:off x="6931998" y="2238522"/>
            <a:ext cx="444689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B2FBC-051E-4B5F-BD26-CF5F929604AE}"/>
              </a:ext>
            </a:extLst>
          </p:cNvPr>
          <p:cNvSpPr txBox="1"/>
          <p:nvPr/>
        </p:nvSpPr>
        <p:spPr>
          <a:xfrm>
            <a:off x="6055080" y="3828263"/>
            <a:ext cx="2198523" cy="5847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Species-Infrastructure Interactions</a:t>
            </a: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76BE64F8-F5D4-4077-911F-062822288DD6}"/>
              </a:ext>
            </a:extLst>
          </p:cNvPr>
          <p:cNvSpPr/>
          <p:nvPr/>
        </p:nvSpPr>
        <p:spPr>
          <a:xfrm>
            <a:off x="5473008" y="3625930"/>
            <a:ext cx="444035" cy="844940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Right 55">
            <a:extLst>
              <a:ext uri="{FF2B5EF4-FFF2-40B4-BE49-F238E27FC236}">
                <a16:creationId xmlns:a16="http://schemas.microsoft.com/office/drawing/2014/main" id="{E4C8B9B5-E655-43F8-A266-136BA9FA4BB5}"/>
              </a:ext>
            </a:extLst>
          </p:cNvPr>
          <p:cNvSpPr/>
          <p:nvPr/>
        </p:nvSpPr>
        <p:spPr>
          <a:xfrm rot="10800000">
            <a:off x="8324333" y="3614196"/>
            <a:ext cx="442332" cy="851311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9BE538A-674E-430E-8F46-71680EB279F4}"/>
              </a:ext>
            </a:extLst>
          </p:cNvPr>
          <p:cNvSpPr/>
          <p:nvPr/>
        </p:nvSpPr>
        <p:spPr>
          <a:xfrm rot="16200000">
            <a:off x="6861953" y="4614330"/>
            <a:ext cx="584776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11106-64EB-49B6-AAF9-C6A446601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08" y="4093454"/>
            <a:ext cx="1248468" cy="955858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611C5ADD-6D4A-480E-8F0A-C38199CA2131}"/>
              </a:ext>
            </a:extLst>
          </p:cNvPr>
          <p:cNvSpPr/>
          <p:nvPr/>
        </p:nvSpPr>
        <p:spPr>
          <a:xfrm>
            <a:off x="4228841" y="3380684"/>
            <a:ext cx="824724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680D960-8093-48D6-B8E9-9475EABEFEB2}"/>
              </a:ext>
            </a:extLst>
          </p:cNvPr>
          <p:cNvSpPr txBox="1">
            <a:spLocks/>
          </p:cNvSpPr>
          <p:nvPr/>
        </p:nvSpPr>
        <p:spPr>
          <a:xfrm>
            <a:off x="1031223" y="894449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Biological Factors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81C89E4-B5C4-4FA0-870B-D948F3B4DEF1}"/>
              </a:ext>
            </a:extLst>
          </p:cNvPr>
          <p:cNvSpPr/>
          <p:nvPr/>
        </p:nvSpPr>
        <p:spPr>
          <a:xfrm>
            <a:off x="9110248" y="3380684"/>
            <a:ext cx="824724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19424A1-6493-43C9-9156-AD6745536EAA}"/>
              </a:ext>
            </a:extLst>
          </p:cNvPr>
          <p:cNvSpPr/>
          <p:nvPr/>
        </p:nvSpPr>
        <p:spPr>
          <a:xfrm>
            <a:off x="188630" y="843061"/>
            <a:ext cx="4056684" cy="5664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598BB4-EB26-4338-8C63-B76898BB06D5}"/>
              </a:ext>
            </a:extLst>
          </p:cNvPr>
          <p:cNvSpPr txBox="1"/>
          <p:nvPr/>
        </p:nvSpPr>
        <p:spPr>
          <a:xfrm>
            <a:off x="873238" y="466394"/>
            <a:ext cx="27372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Vulnerability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D37E4-4529-4C06-9885-E7022D7159FA}"/>
              </a:ext>
            </a:extLst>
          </p:cNvPr>
          <p:cNvSpPr/>
          <p:nvPr/>
        </p:nvSpPr>
        <p:spPr>
          <a:xfrm>
            <a:off x="5053564" y="611054"/>
            <a:ext cx="4056684" cy="6005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D81E9-9504-4709-896F-1758EF56A48D}"/>
              </a:ext>
            </a:extLst>
          </p:cNvPr>
          <p:cNvSpPr/>
          <p:nvPr/>
        </p:nvSpPr>
        <p:spPr>
          <a:xfrm>
            <a:off x="717862" y="1434321"/>
            <a:ext cx="2957730" cy="3683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704E1-EF9A-440C-B199-349A8078FBAB}"/>
              </a:ext>
            </a:extLst>
          </p:cNvPr>
          <p:cNvSpPr txBox="1">
            <a:spLocks/>
          </p:cNvSpPr>
          <p:nvPr/>
        </p:nvSpPr>
        <p:spPr>
          <a:xfrm>
            <a:off x="1478520" y="1476151"/>
            <a:ext cx="1516831" cy="302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Species Traits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CA9B00-14D8-4648-A9C7-0F5AB98733CC}"/>
              </a:ext>
            </a:extLst>
          </p:cNvPr>
          <p:cNvSpPr txBox="1">
            <a:spLocks/>
          </p:cNvSpPr>
          <p:nvPr/>
        </p:nvSpPr>
        <p:spPr>
          <a:xfrm>
            <a:off x="7241833" y="2331849"/>
            <a:ext cx="133972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Infrastructure placement and density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3721-72E5-4B26-B6D3-2568619DAFB2}"/>
              </a:ext>
            </a:extLst>
          </p:cNvPr>
          <p:cNvSpPr txBox="1"/>
          <p:nvPr/>
        </p:nvSpPr>
        <p:spPr>
          <a:xfrm>
            <a:off x="827271" y="3959259"/>
            <a:ext cx="27354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Morphological: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Body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 perception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4D80-508F-4166-8257-26B3BF404584}"/>
              </a:ext>
            </a:extLst>
          </p:cNvPr>
          <p:cNvSpPr txBox="1"/>
          <p:nvPr/>
        </p:nvSpPr>
        <p:spPr>
          <a:xfrm>
            <a:off x="827271" y="1809697"/>
            <a:ext cx="2735428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Behavioral: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Preferred habitat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Flight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Foraging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Circadian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Migratory activity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5727F-FEE1-4757-8501-4235065FE1EE}"/>
              </a:ext>
            </a:extLst>
          </p:cNvPr>
          <p:cNvSpPr txBox="1">
            <a:spLocks/>
          </p:cNvSpPr>
          <p:nvPr/>
        </p:nvSpPr>
        <p:spPr>
          <a:xfrm>
            <a:off x="4462304" y="3471841"/>
            <a:ext cx="2891913" cy="790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pic>
        <p:nvPicPr>
          <p:cNvPr id="1026" name="Picture 2" descr="Red-tailed Hawk Overview, All About Birds, Cornell Lab of Ornithology">
            <a:extLst>
              <a:ext uri="{FF2B5EF4-FFF2-40B4-BE49-F238E27FC236}">
                <a16:creationId xmlns:a16="http://schemas.microsoft.com/office/drawing/2014/main" id="{B4765CD2-5BA8-41D0-9497-39DF320B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4" y="4054298"/>
            <a:ext cx="861698" cy="8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473605-2D07-4A35-886C-4FEDE2EAD3C8}"/>
              </a:ext>
            </a:extLst>
          </p:cNvPr>
          <p:cNvSpPr txBox="1">
            <a:spLocks/>
          </p:cNvSpPr>
          <p:nvPr/>
        </p:nvSpPr>
        <p:spPr>
          <a:xfrm>
            <a:off x="6410393" y="6071248"/>
            <a:ext cx="1537611" cy="305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Weather Events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19EEA-D958-4FFC-B3F0-8415A53BD078}"/>
              </a:ext>
            </a:extLst>
          </p:cNvPr>
          <p:cNvSpPr txBox="1"/>
          <p:nvPr/>
        </p:nvSpPr>
        <p:spPr>
          <a:xfrm>
            <a:off x="5785729" y="241722"/>
            <a:ext cx="273722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Exposure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DEBD05A-9394-4237-8050-A7DB6A895931}"/>
              </a:ext>
            </a:extLst>
          </p:cNvPr>
          <p:cNvSpPr txBox="1">
            <a:spLocks/>
          </p:cNvSpPr>
          <p:nvPr/>
        </p:nvSpPr>
        <p:spPr>
          <a:xfrm>
            <a:off x="989272" y="5171819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Engineering 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8A7EC2-2B68-4577-8B3E-0EF5EBA91ED3}"/>
              </a:ext>
            </a:extLst>
          </p:cNvPr>
          <p:cNvSpPr txBox="1"/>
          <p:nvPr/>
        </p:nvSpPr>
        <p:spPr>
          <a:xfrm>
            <a:off x="848543" y="5683613"/>
            <a:ext cx="2692883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Infrastructure configurations and mitigation strategies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3BD1C4-777D-4B93-9D75-785F97DD204A}"/>
              </a:ext>
            </a:extLst>
          </p:cNvPr>
          <p:cNvSpPr txBox="1"/>
          <p:nvPr/>
        </p:nvSpPr>
        <p:spPr>
          <a:xfrm>
            <a:off x="10309208" y="3428475"/>
            <a:ext cx="16941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Outage Event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31F4AD-AED1-4C4A-AA41-42DE5BD54229}"/>
              </a:ext>
            </a:extLst>
          </p:cNvPr>
          <p:cNvSpPr txBox="1"/>
          <p:nvPr/>
        </p:nvSpPr>
        <p:spPr>
          <a:xfrm>
            <a:off x="5526417" y="2327890"/>
            <a:ext cx="15668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Species distributions, abundance, and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6B4890-08A8-4CC4-A94D-E78E31AAA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93" y="2065923"/>
            <a:ext cx="1069061" cy="1005585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F0699968-0BEA-4BB1-BA7A-91EF7B421D61}"/>
              </a:ext>
            </a:extLst>
          </p:cNvPr>
          <p:cNvSpPr txBox="1">
            <a:spLocks/>
          </p:cNvSpPr>
          <p:nvPr/>
        </p:nvSpPr>
        <p:spPr>
          <a:xfrm>
            <a:off x="5908260" y="751121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Deterministic Environmental Factors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8A8CFCF-D3FB-4202-B40F-F36A4ED70ACC}"/>
              </a:ext>
            </a:extLst>
          </p:cNvPr>
          <p:cNvSpPr txBox="1">
            <a:spLocks/>
          </p:cNvSpPr>
          <p:nvPr/>
        </p:nvSpPr>
        <p:spPr>
          <a:xfrm>
            <a:off x="5973487" y="5527192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Stochastic Environmental Factors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ED8B2-1925-4260-8458-2B0887408CD3}"/>
              </a:ext>
            </a:extLst>
          </p:cNvPr>
          <p:cNvSpPr txBox="1"/>
          <p:nvPr/>
        </p:nvSpPr>
        <p:spPr>
          <a:xfrm>
            <a:off x="5887748" y="1267655"/>
            <a:ext cx="255908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Landscape Composition </a:t>
            </a:r>
          </a:p>
          <a:p>
            <a:pPr algn="ctr"/>
            <a:r>
              <a:rPr lang="en-US" sz="1600" dirty="0"/>
              <a:t>(Land use/Land Cover)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0FCF161-9091-4B6D-902F-5B57B2372400}"/>
              </a:ext>
            </a:extLst>
          </p:cNvPr>
          <p:cNvSpPr/>
          <p:nvPr/>
        </p:nvSpPr>
        <p:spPr>
          <a:xfrm rot="5400000">
            <a:off x="7007603" y="1954909"/>
            <a:ext cx="319373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B2FBC-051E-4B5F-BD26-CF5F929604AE}"/>
              </a:ext>
            </a:extLst>
          </p:cNvPr>
          <p:cNvSpPr txBox="1"/>
          <p:nvPr/>
        </p:nvSpPr>
        <p:spPr>
          <a:xfrm>
            <a:off x="6066737" y="3481371"/>
            <a:ext cx="2198523" cy="15696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Species-Infrastructure Interactions</a:t>
            </a: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76BE64F8-F5D4-4077-911F-062822288DD6}"/>
              </a:ext>
            </a:extLst>
          </p:cNvPr>
          <p:cNvSpPr/>
          <p:nvPr/>
        </p:nvSpPr>
        <p:spPr>
          <a:xfrm>
            <a:off x="5488246" y="3291155"/>
            <a:ext cx="490937" cy="91033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Curved Right 55">
            <a:extLst>
              <a:ext uri="{FF2B5EF4-FFF2-40B4-BE49-F238E27FC236}">
                <a16:creationId xmlns:a16="http://schemas.microsoft.com/office/drawing/2014/main" id="{E4C8B9B5-E655-43F8-A266-136BA9FA4BB5}"/>
              </a:ext>
            </a:extLst>
          </p:cNvPr>
          <p:cNvSpPr/>
          <p:nvPr/>
        </p:nvSpPr>
        <p:spPr>
          <a:xfrm rot="10800000">
            <a:off x="8360388" y="3332144"/>
            <a:ext cx="442332" cy="851311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9BE538A-674E-430E-8F46-71680EB279F4}"/>
              </a:ext>
            </a:extLst>
          </p:cNvPr>
          <p:cNvSpPr/>
          <p:nvPr/>
        </p:nvSpPr>
        <p:spPr>
          <a:xfrm rot="16200000">
            <a:off x="7018929" y="5102579"/>
            <a:ext cx="296722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11106-64EB-49B6-AAF9-C6A446601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2" y="3915315"/>
            <a:ext cx="1387574" cy="1062361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611C5ADD-6D4A-480E-8F0A-C38199CA2131}"/>
              </a:ext>
            </a:extLst>
          </p:cNvPr>
          <p:cNvSpPr/>
          <p:nvPr/>
        </p:nvSpPr>
        <p:spPr>
          <a:xfrm>
            <a:off x="4228841" y="3380684"/>
            <a:ext cx="824724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680D960-8093-48D6-B8E9-9475EABEFEB2}"/>
              </a:ext>
            </a:extLst>
          </p:cNvPr>
          <p:cNvSpPr txBox="1">
            <a:spLocks/>
          </p:cNvSpPr>
          <p:nvPr/>
        </p:nvSpPr>
        <p:spPr>
          <a:xfrm>
            <a:off x="1031223" y="894449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Biological Factors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81C89E4-B5C4-4FA0-870B-D948F3B4DEF1}"/>
              </a:ext>
            </a:extLst>
          </p:cNvPr>
          <p:cNvSpPr/>
          <p:nvPr/>
        </p:nvSpPr>
        <p:spPr>
          <a:xfrm>
            <a:off x="9110248" y="3380684"/>
            <a:ext cx="824724" cy="40945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867AE0-E48B-4C42-B92E-C992B5361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07" y="4151586"/>
            <a:ext cx="1564197" cy="18502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5EE878-B1F4-4355-B6D7-5D70B8E9E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07" y="3849184"/>
            <a:ext cx="689663" cy="479531"/>
          </a:xfrm>
          <a:prstGeom prst="rect">
            <a:avLst/>
          </a:prstGeom>
        </p:spPr>
      </p:pic>
      <p:pic>
        <p:nvPicPr>
          <p:cNvPr id="35" name="Graphic 34" descr="Lightning bolt">
            <a:extLst>
              <a:ext uri="{FF2B5EF4-FFF2-40B4-BE49-F238E27FC236}">
                <a16:creationId xmlns:a16="http://schemas.microsoft.com/office/drawing/2014/main" id="{C55B849D-ADB2-4672-9338-6889CF118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76392">
            <a:off x="10943849" y="3980117"/>
            <a:ext cx="321006" cy="321006"/>
          </a:xfrm>
          <a:prstGeom prst="rect">
            <a:avLst/>
          </a:prstGeom>
        </p:spPr>
      </p:pic>
      <p:pic>
        <p:nvPicPr>
          <p:cNvPr id="36" name="Graphic 35" descr="Lightning bolt">
            <a:extLst>
              <a:ext uri="{FF2B5EF4-FFF2-40B4-BE49-F238E27FC236}">
                <a16:creationId xmlns:a16="http://schemas.microsoft.com/office/drawing/2014/main" id="{4C916A49-83EC-4A86-B509-90EDFEF9B6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944316">
            <a:off x="11094928" y="4269819"/>
            <a:ext cx="199849" cy="199849"/>
          </a:xfrm>
          <a:prstGeom prst="rect">
            <a:avLst/>
          </a:prstGeom>
        </p:spPr>
      </p:pic>
      <p:pic>
        <p:nvPicPr>
          <p:cNvPr id="39" name="Graphic 38" descr="Lightning bolt">
            <a:extLst>
              <a:ext uri="{FF2B5EF4-FFF2-40B4-BE49-F238E27FC236}">
                <a16:creationId xmlns:a16="http://schemas.microsoft.com/office/drawing/2014/main" id="{9BDFFE3A-6C6F-48D1-AD85-F81D2B9A5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552879">
            <a:off x="10034876" y="4198974"/>
            <a:ext cx="262742" cy="262742"/>
          </a:xfrm>
          <a:prstGeom prst="rect">
            <a:avLst/>
          </a:prstGeom>
        </p:spPr>
      </p:pic>
      <p:pic>
        <p:nvPicPr>
          <p:cNvPr id="40" name="Graphic 39" descr="Lightning bolt">
            <a:extLst>
              <a:ext uri="{FF2B5EF4-FFF2-40B4-BE49-F238E27FC236}">
                <a16:creationId xmlns:a16="http://schemas.microsoft.com/office/drawing/2014/main" id="{0E6B951C-A558-4BDC-A0E2-D299E08A0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45238">
            <a:off x="10142839" y="4022952"/>
            <a:ext cx="321006" cy="3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0CBB267-4620-4195-A7A7-6B2633ECBA45}"/>
              </a:ext>
            </a:extLst>
          </p:cNvPr>
          <p:cNvSpPr/>
          <p:nvPr/>
        </p:nvSpPr>
        <p:spPr>
          <a:xfrm>
            <a:off x="5085629" y="5580858"/>
            <a:ext cx="4163203" cy="10637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D37E4-4529-4C06-9885-E7022D7159FA}"/>
              </a:ext>
            </a:extLst>
          </p:cNvPr>
          <p:cNvSpPr/>
          <p:nvPr/>
        </p:nvSpPr>
        <p:spPr>
          <a:xfrm>
            <a:off x="5085629" y="639388"/>
            <a:ext cx="4163203" cy="4261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BD59EF-B193-4C63-A787-282DE7448FEA}"/>
              </a:ext>
            </a:extLst>
          </p:cNvPr>
          <p:cNvSpPr/>
          <p:nvPr/>
        </p:nvSpPr>
        <p:spPr>
          <a:xfrm>
            <a:off x="5412209" y="1191236"/>
            <a:ext cx="3531766" cy="3560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9424A1-6493-43C9-9156-AD6745536EAA}"/>
              </a:ext>
            </a:extLst>
          </p:cNvPr>
          <p:cNvSpPr/>
          <p:nvPr/>
        </p:nvSpPr>
        <p:spPr>
          <a:xfrm>
            <a:off x="288888" y="639388"/>
            <a:ext cx="4163203" cy="6005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598BB4-EB26-4338-8C63-B76898BB06D5}"/>
              </a:ext>
            </a:extLst>
          </p:cNvPr>
          <p:cNvSpPr txBox="1"/>
          <p:nvPr/>
        </p:nvSpPr>
        <p:spPr>
          <a:xfrm>
            <a:off x="941385" y="165367"/>
            <a:ext cx="27372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Vulnerability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0D81E9-9504-4709-896F-1758EF56A48D}"/>
              </a:ext>
            </a:extLst>
          </p:cNvPr>
          <p:cNvSpPr/>
          <p:nvPr/>
        </p:nvSpPr>
        <p:spPr>
          <a:xfrm>
            <a:off x="659244" y="1191235"/>
            <a:ext cx="3446383" cy="41479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4704E1-EF9A-440C-B199-349A8078FBAB}"/>
              </a:ext>
            </a:extLst>
          </p:cNvPr>
          <p:cNvSpPr txBox="1">
            <a:spLocks/>
          </p:cNvSpPr>
          <p:nvPr/>
        </p:nvSpPr>
        <p:spPr>
          <a:xfrm>
            <a:off x="1607106" y="1251153"/>
            <a:ext cx="1516831" cy="302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Species Traits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73721-72E5-4B26-B6D3-2568619DAFB2}"/>
              </a:ext>
            </a:extLst>
          </p:cNvPr>
          <p:cNvSpPr txBox="1"/>
          <p:nvPr/>
        </p:nvSpPr>
        <p:spPr>
          <a:xfrm>
            <a:off x="997807" y="4018859"/>
            <a:ext cx="273542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Morphological: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perception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84D80-508F-4166-8257-26B3BF404584}"/>
              </a:ext>
            </a:extLst>
          </p:cNvPr>
          <p:cNvSpPr txBox="1"/>
          <p:nvPr/>
        </p:nvSpPr>
        <p:spPr>
          <a:xfrm>
            <a:off x="1026326" y="1590556"/>
            <a:ext cx="273542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Behavioral: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habitat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Nesting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Foraging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Circadian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Migratory activity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D5727F-FEE1-4757-8501-4235065FE1EE}"/>
              </a:ext>
            </a:extLst>
          </p:cNvPr>
          <p:cNvSpPr txBox="1">
            <a:spLocks/>
          </p:cNvSpPr>
          <p:nvPr/>
        </p:nvSpPr>
        <p:spPr>
          <a:xfrm>
            <a:off x="4462304" y="3471841"/>
            <a:ext cx="2891913" cy="790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473605-2D07-4A35-886C-4FEDE2EAD3C8}"/>
              </a:ext>
            </a:extLst>
          </p:cNvPr>
          <p:cNvSpPr txBox="1">
            <a:spLocks/>
          </p:cNvSpPr>
          <p:nvPr/>
        </p:nvSpPr>
        <p:spPr>
          <a:xfrm>
            <a:off x="6315312" y="6187582"/>
            <a:ext cx="1703834" cy="3601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Weather Events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19EEA-D958-4FFC-B3F0-8415A53BD078}"/>
              </a:ext>
            </a:extLst>
          </p:cNvPr>
          <p:cNvSpPr txBox="1"/>
          <p:nvPr/>
        </p:nvSpPr>
        <p:spPr>
          <a:xfrm>
            <a:off x="5834843" y="171689"/>
            <a:ext cx="27372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Exposure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DEBD05A-9394-4237-8050-A7DB6A895931}"/>
              </a:ext>
            </a:extLst>
          </p:cNvPr>
          <p:cNvSpPr txBox="1">
            <a:spLocks/>
          </p:cNvSpPr>
          <p:nvPr/>
        </p:nvSpPr>
        <p:spPr>
          <a:xfrm>
            <a:off x="1104284" y="5339167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Engineering Factors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8A7EC2-2B68-4577-8B3E-0EF5EBA91ED3}"/>
              </a:ext>
            </a:extLst>
          </p:cNvPr>
          <p:cNvSpPr txBox="1"/>
          <p:nvPr/>
        </p:nvSpPr>
        <p:spPr>
          <a:xfrm>
            <a:off x="756759" y="5855979"/>
            <a:ext cx="317141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Infrastructure configuration and mitigation strategies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3BD1C4-777D-4B93-9D75-785F97DD204A}"/>
              </a:ext>
            </a:extLst>
          </p:cNvPr>
          <p:cNvSpPr txBox="1"/>
          <p:nvPr/>
        </p:nvSpPr>
        <p:spPr>
          <a:xfrm>
            <a:off x="10208950" y="3398495"/>
            <a:ext cx="169416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Outage Event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0699968-0BEA-4BB1-BA7A-91EF7B421D61}"/>
              </a:ext>
            </a:extLst>
          </p:cNvPr>
          <p:cNvSpPr txBox="1">
            <a:spLocks/>
          </p:cNvSpPr>
          <p:nvPr/>
        </p:nvSpPr>
        <p:spPr>
          <a:xfrm>
            <a:off x="5724589" y="807046"/>
            <a:ext cx="2957729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Deterministic Environmental Factors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8A8CFCF-D3FB-4202-B40F-F36A4ED70ACC}"/>
              </a:ext>
            </a:extLst>
          </p:cNvPr>
          <p:cNvSpPr txBox="1">
            <a:spLocks/>
          </p:cNvSpPr>
          <p:nvPr/>
        </p:nvSpPr>
        <p:spPr>
          <a:xfrm>
            <a:off x="5745272" y="5765153"/>
            <a:ext cx="3070501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Stochastic Environmental Factors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0FCF161-9091-4B6D-902F-5B57B2372400}"/>
              </a:ext>
            </a:extLst>
          </p:cNvPr>
          <p:cNvSpPr/>
          <p:nvPr/>
        </p:nvSpPr>
        <p:spPr>
          <a:xfrm rot="5400000">
            <a:off x="7002445" y="1830365"/>
            <a:ext cx="319373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FB2FBC-051E-4B5F-BD26-CF5F929604AE}"/>
              </a:ext>
            </a:extLst>
          </p:cNvPr>
          <p:cNvSpPr txBox="1"/>
          <p:nvPr/>
        </p:nvSpPr>
        <p:spPr>
          <a:xfrm>
            <a:off x="5956419" y="3972692"/>
            <a:ext cx="241142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Species-Infrastructure Interactions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3ED8B2-1925-4260-8458-2B0887408CD3}"/>
              </a:ext>
            </a:extLst>
          </p:cNvPr>
          <p:cNvSpPr txBox="1"/>
          <p:nvPr/>
        </p:nvSpPr>
        <p:spPr>
          <a:xfrm>
            <a:off x="5834844" y="1225808"/>
            <a:ext cx="2737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Landscape Composition </a:t>
            </a:r>
          </a:p>
          <a:p>
            <a:pPr algn="ctr"/>
            <a:r>
              <a:rPr lang="en-US" dirty="0"/>
              <a:t>(Land use/Land Cover)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11C5ADD-6D4A-480E-8F0A-C38199CA2131}"/>
              </a:ext>
            </a:extLst>
          </p:cNvPr>
          <p:cNvSpPr/>
          <p:nvPr/>
        </p:nvSpPr>
        <p:spPr>
          <a:xfrm>
            <a:off x="4538064" y="2770000"/>
            <a:ext cx="951311" cy="446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680D960-8093-48D6-B8E9-9475EABEFEB2}"/>
              </a:ext>
            </a:extLst>
          </p:cNvPr>
          <p:cNvSpPr txBox="1">
            <a:spLocks/>
          </p:cNvSpPr>
          <p:nvPr/>
        </p:nvSpPr>
        <p:spPr>
          <a:xfrm>
            <a:off x="1074940" y="678855"/>
            <a:ext cx="2411424" cy="449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Biological Factors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31F4AD-AED1-4C4A-AA41-42DE5BD54229}"/>
              </a:ext>
            </a:extLst>
          </p:cNvPr>
          <p:cNvSpPr txBox="1"/>
          <p:nvPr/>
        </p:nvSpPr>
        <p:spPr>
          <a:xfrm>
            <a:off x="5592517" y="2256329"/>
            <a:ext cx="14844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Species distributions, abundance, and activity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CA9B00-14D8-4648-A9C7-0F5AB98733CC}"/>
              </a:ext>
            </a:extLst>
          </p:cNvPr>
          <p:cNvSpPr txBox="1">
            <a:spLocks/>
          </p:cNvSpPr>
          <p:nvPr/>
        </p:nvSpPr>
        <p:spPr>
          <a:xfrm>
            <a:off x="7257319" y="2256329"/>
            <a:ext cx="15236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Infrastructure placement and density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3BBF984-3509-457D-8748-C2C694B86082}"/>
              </a:ext>
            </a:extLst>
          </p:cNvPr>
          <p:cNvSpPr/>
          <p:nvPr/>
        </p:nvSpPr>
        <p:spPr>
          <a:xfrm rot="5400000">
            <a:off x="7002445" y="3520728"/>
            <a:ext cx="319373" cy="3264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71A81D4-70BB-4931-87B6-ECFBB56953C0}"/>
              </a:ext>
            </a:extLst>
          </p:cNvPr>
          <p:cNvSpPr/>
          <p:nvPr/>
        </p:nvSpPr>
        <p:spPr>
          <a:xfrm>
            <a:off x="9351974" y="3380684"/>
            <a:ext cx="856976" cy="446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A3C9F2D-A19B-4A1C-9BDF-E137ABA4439D}"/>
              </a:ext>
            </a:extLst>
          </p:cNvPr>
          <p:cNvSpPr/>
          <p:nvPr/>
        </p:nvSpPr>
        <p:spPr>
          <a:xfrm rot="16200000">
            <a:off x="6766916" y="4790806"/>
            <a:ext cx="790432" cy="446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691D-9D46-44AC-876F-952FE6E4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C281-B007-40C2-B626-1051C1AC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677</Words>
  <Application>Microsoft Office PowerPoint</Application>
  <PresentationFormat>Widescreen</PresentationFormat>
  <Paragraphs>175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Inherent Susceptibility  </vt:lpstr>
      <vt:lpstr>Biological Factors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Inherent</dc:title>
  <dc:creator>Feng, Emily (Mei-Ling)</dc:creator>
  <cp:lastModifiedBy>Feng, Emily (Mei-Ling)</cp:lastModifiedBy>
  <cp:revision>34</cp:revision>
  <dcterms:created xsi:type="dcterms:W3CDTF">2021-10-26T15:02:31Z</dcterms:created>
  <dcterms:modified xsi:type="dcterms:W3CDTF">2021-11-25T18:49:45Z</dcterms:modified>
</cp:coreProperties>
</file>