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60" r:id="rId4"/>
    <p:sldId id="258" r:id="rId5"/>
    <p:sldId id="267" r:id="rId6"/>
    <p:sldId id="262" r:id="rId7"/>
    <p:sldId id="261"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D613F-1338-49A0-AECA-F3B9EDB2BEF5}" type="doc">
      <dgm:prSet loTypeId="urn:microsoft.com/office/officeart/2005/8/layout/chevron1" loCatId="process" qsTypeId="urn:microsoft.com/office/officeart/2005/8/quickstyle/simple1" qsCatId="simple" csTypeId="urn:microsoft.com/office/officeart/2005/8/colors/accent1_2" csCatId="accent1" phldr="1"/>
      <dgm:spPr/>
    </dgm:pt>
    <dgm:pt modelId="{332F3D77-3B57-4274-8F36-C92ED4DAD38D}">
      <dgm:prSet phldrT="[Text]"/>
      <dgm:spPr>
        <a:solidFill>
          <a:schemeClr val="tx1">
            <a:lumMod val="50000"/>
            <a:lumOff val="50000"/>
          </a:schemeClr>
        </a:solidFill>
      </dgm:spPr>
      <dgm:t>
        <a:bodyPr/>
        <a:lstStyle/>
        <a:p>
          <a:r>
            <a:rPr lang="en-US" dirty="0"/>
            <a:t>Business Date Happens and End of Day Processes are run.  Email of CSV’s are sent</a:t>
          </a:r>
        </a:p>
      </dgm:t>
    </dgm:pt>
    <dgm:pt modelId="{C5EB4EB2-3B8D-4875-9665-D894E08FCF9F}" type="parTrans" cxnId="{1D9508D1-054C-46EB-BF19-978656A50DAB}">
      <dgm:prSet/>
      <dgm:spPr/>
      <dgm:t>
        <a:bodyPr/>
        <a:lstStyle/>
        <a:p>
          <a:endParaRPr lang="en-US"/>
        </a:p>
      </dgm:t>
    </dgm:pt>
    <dgm:pt modelId="{31E7B4DA-FAAD-4D41-A890-A75B37647ABD}" type="sibTrans" cxnId="{1D9508D1-054C-46EB-BF19-978656A50DAB}">
      <dgm:prSet/>
      <dgm:spPr/>
      <dgm:t>
        <a:bodyPr/>
        <a:lstStyle/>
        <a:p>
          <a:endParaRPr lang="en-US"/>
        </a:p>
      </dgm:t>
    </dgm:pt>
    <dgm:pt modelId="{145C33C4-0445-4150-8501-154718C07891}">
      <dgm:prSet phldrT="[Text]"/>
      <dgm:spPr>
        <a:solidFill>
          <a:srgbClr val="92D050"/>
        </a:solidFill>
      </dgm:spPr>
      <dgm:t>
        <a:bodyPr/>
        <a:lstStyle/>
        <a:p>
          <a:r>
            <a:rPr lang="en-US" dirty="0">
              <a:solidFill>
                <a:schemeClr val="tx1"/>
              </a:solidFill>
            </a:rPr>
            <a:t>Power Automate moves those CSV’s to a local file based upon the subject line</a:t>
          </a:r>
        </a:p>
      </dgm:t>
    </dgm:pt>
    <dgm:pt modelId="{FC6BD814-9EE9-4CC2-A54C-C0F5D1C3D103}" type="parTrans" cxnId="{192B4AD0-2EE0-4C13-9E23-95240C30B488}">
      <dgm:prSet/>
      <dgm:spPr/>
      <dgm:t>
        <a:bodyPr/>
        <a:lstStyle/>
        <a:p>
          <a:endParaRPr lang="en-US"/>
        </a:p>
      </dgm:t>
    </dgm:pt>
    <dgm:pt modelId="{10B9A239-ACCE-4AF7-B95C-18013A2BDB71}" type="sibTrans" cxnId="{192B4AD0-2EE0-4C13-9E23-95240C30B488}">
      <dgm:prSet/>
      <dgm:spPr/>
      <dgm:t>
        <a:bodyPr/>
        <a:lstStyle/>
        <a:p>
          <a:endParaRPr lang="en-US"/>
        </a:p>
      </dgm:t>
    </dgm:pt>
    <dgm:pt modelId="{BB1AB602-0508-4675-9AFC-24F4815A92D9}">
      <dgm:prSet phldrT="[Text]"/>
      <dgm:spPr>
        <a:solidFill>
          <a:srgbClr val="92D050"/>
        </a:solidFill>
      </dgm:spPr>
      <dgm:t>
        <a:bodyPr/>
        <a:lstStyle/>
        <a:p>
          <a:r>
            <a:rPr lang="en-US" dirty="0">
              <a:solidFill>
                <a:schemeClr val="tx1"/>
              </a:solidFill>
            </a:rPr>
            <a:t>In a single script those files are picked up, cleaned, and then moved to another folder where they get picked up by </a:t>
          </a:r>
          <a:r>
            <a:rPr lang="en-US" dirty="0" err="1">
              <a:solidFill>
                <a:schemeClr val="tx1"/>
              </a:solidFill>
            </a:rPr>
            <a:t>PowerBI</a:t>
          </a:r>
          <a:endParaRPr lang="en-US" dirty="0">
            <a:solidFill>
              <a:schemeClr val="tx1"/>
            </a:solidFill>
          </a:endParaRPr>
        </a:p>
      </dgm:t>
    </dgm:pt>
    <dgm:pt modelId="{0B9528F4-3F48-45D8-9FC2-4849C241B91A}" type="parTrans" cxnId="{0D71D740-4CE3-430A-825B-DDAEED8E6FE1}">
      <dgm:prSet/>
      <dgm:spPr/>
      <dgm:t>
        <a:bodyPr/>
        <a:lstStyle/>
        <a:p>
          <a:endParaRPr lang="en-US"/>
        </a:p>
      </dgm:t>
    </dgm:pt>
    <dgm:pt modelId="{21B4CB52-66AB-4F2B-85CF-354957E934DD}" type="sibTrans" cxnId="{0D71D740-4CE3-430A-825B-DDAEED8E6FE1}">
      <dgm:prSet/>
      <dgm:spPr/>
      <dgm:t>
        <a:bodyPr/>
        <a:lstStyle/>
        <a:p>
          <a:endParaRPr lang="en-US"/>
        </a:p>
      </dgm:t>
    </dgm:pt>
    <dgm:pt modelId="{1547DB60-A071-47A3-B811-78E990F08F20}">
      <dgm:prSet custT="1"/>
      <dgm:spPr>
        <a:solidFill>
          <a:srgbClr val="92D050"/>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dirty="0">
              <a:solidFill>
                <a:schemeClr val="tx1"/>
              </a:solidFill>
              <a:latin typeface="Avenir Next LT Pro"/>
              <a:ea typeface="+mn-ea"/>
              <a:cs typeface="+mn-cs"/>
            </a:rPr>
            <a:t>As the days’ data comes in </a:t>
          </a:r>
          <a:r>
            <a:rPr lang="en-US" sz="1100" kern="1200" dirty="0" err="1">
              <a:solidFill>
                <a:schemeClr val="tx1"/>
              </a:solidFill>
              <a:latin typeface="Avenir Next LT Pro"/>
              <a:ea typeface="+mn-ea"/>
              <a:cs typeface="+mn-cs"/>
            </a:rPr>
            <a:t>PowerBI</a:t>
          </a:r>
          <a:r>
            <a:rPr lang="en-US" sz="1100" kern="1200" dirty="0">
              <a:solidFill>
                <a:schemeClr val="tx1"/>
              </a:solidFill>
              <a:latin typeface="Avenir Next LT Pro"/>
              <a:ea typeface="+mn-ea"/>
              <a:cs typeface="+mn-cs"/>
            </a:rPr>
            <a:t> is refreshed via On-Premises Data Gateway and pushed to web environment</a:t>
          </a:r>
        </a:p>
      </dgm:t>
    </dgm:pt>
    <dgm:pt modelId="{BB4C7558-14EA-4F15-AA1C-C33925B7109F}" type="parTrans" cxnId="{BE5AB54A-27E7-43E9-B2CD-A8AB5393ED62}">
      <dgm:prSet/>
      <dgm:spPr/>
      <dgm:t>
        <a:bodyPr/>
        <a:lstStyle/>
        <a:p>
          <a:endParaRPr lang="en-US"/>
        </a:p>
      </dgm:t>
    </dgm:pt>
    <dgm:pt modelId="{65FF786B-B4A6-4EAB-B3B1-0BF299F6A1D2}" type="sibTrans" cxnId="{BE5AB54A-27E7-43E9-B2CD-A8AB5393ED62}">
      <dgm:prSet/>
      <dgm:spPr/>
      <dgm:t>
        <a:bodyPr/>
        <a:lstStyle/>
        <a:p>
          <a:endParaRPr lang="en-US"/>
        </a:p>
      </dgm:t>
    </dgm:pt>
    <dgm:pt modelId="{0732539A-5A29-4FDC-95F7-0A2950361A2C}">
      <dgm:prSet custT="1"/>
      <dgm:spPr>
        <a:solidFill>
          <a:srgbClr val="000000">
            <a:lumMod val="50000"/>
            <a:lumOff val="50000"/>
          </a:srgbClr>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dirty="0">
              <a:solidFill>
                <a:srgbClr val="FFFFFF"/>
              </a:solidFill>
              <a:latin typeface="Avenir Next LT Pro"/>
              <a:ea typeface="+mn-ea"/>
              <a:cs typeface="+mn-cs"/>
            </a:rPr>
            <a:t>Dashboard is analyzed by front end user</a:t>
          </a:r>
        </a:p>
      </dgm:t>
    </dgm:pt>
    <dgm:pt modelId="{78397110-3FA5-4E50-90C7-8038DD9EE089}" type="parTrans" cxnId="{3D13F4E9-1538-4DFA-8B01-980FE100FB0C}">
      <dgm:prSet/>
      <dgm:spPr/>
      <dgm:t>
        <a:bodyPr/>
        <a:lstStyle/>
        <a:p>
          <a:endParaRPr lang="en-US"/>
        </a:p>
      </dgm:t>
    </dgm:pt>
    <dgm:pt modelId="{0D9028E4-1BFA-4103-9EA7-1D33FDD57D30}" type="sibTrans" cxnId="{3D13F4E9-1538-4DFA-8B01-980FE100FB0C}">
      <dgm:prSet/>
      <dgm:spPr/>
      <dgm:t>
        <a:bodyPr/>
        <a:lstStyle/>
        <a:p>
          <a:endParaRPr lang="en-US"/>
        </a:p>
      </dgm:t>
    </dgm:pt>
    <dgm:pt modelId="{B6CF1DCF-582F-4251-AE1C-565BFAE7D8E4}" type="pres">
      <dgm:prSet presAssocID="{69FD613F-1338-49A0-AECA-F3B9EDB2BEF5}" presName="Name0" presStyleCnt="0">
        <dgm:presLayoutVars>
          <dgm:dir/>
          <dgm:animLvl val="lvl"/>
          <dgm:resizeHandles val="exact"/>
        </dgm:presLayoutVars>
      </dgm:prSet>
      <dgm:spPr/>
    </dgm:pt>
    <dgm:pt modelId="{AB06F400-5906-471A-A068-82694765EB11}" type="pres">
      <dgm:prSet presAssocID="{332F3D77-3B57-4274-8F36-C92ED4DAD38D}" presName="parTxOnly" presStyleLbl="node1" presStyleIdx="0" presStyleCnt="5">
        <dgm:presLayoutVars>
          <dgm:chMax val="0"/>
          <dgm:chPref val="0"/>
          <dgm:bulletEnabled val="1"/>
        </dgm:presLayoutVars>
      </dgm:prSet>
      <dgm:spPr/>
    </dgm:pt>
    <dgm:pt modelId="{44145E4B-CB83-4EF8-82B3-BFE9D7945150}" type="pres">
      <dgm:prSet presAssocID="{31E7B4DA-FAAD-4D41-A890-A75B37647ABD}" presName="parTxOnlySpace" presStyleCnt="0"/>
      <dgm:spPr/>
    </dgm:pt>
    <dgm:pt modelId="{C11CB799-0695-47AA-9A18-27601B853BEF}" type="pres">
      <dgm:prSet presAssocID="{145C33C4-0445-4150-8501-154718C07891}" presName="parTxOnly" presStyleLbl="node1" presStyleIdx="1" presStyleCnt="5">
        <dgm:presLayoutVars>
          <dgm:chMax val="0"/>
          <dgm:chPref val="0"/>
          <dgm:bulletEnabled val="1"/>
        </dgm:presLayoutVars>
      </dgm:prSet>
      <dgm:spPr/>
    </dgm:pt>
    <dgm:pt modelId="{D7934C43-C00C-405F-95D3-97903B85C341}" type="pres">
      <dgm:prSet presAssocID="{10B9A239-ACCE-4AF7-B95C-18013A2BDB71}" presName="parTxOnlySpace" presStyleCnt="0"/>
      <dgm:spPr/>
    </dgm:pt>
    <dgm:pt modelId="{952F30E3-C177-42DF-93FE-19E0310A5253}" type="pres">
      <dgm:prSet presAssocID="{BB1AB602-0508-4675-9AFC-24F4815A92D9}" presName="parTxOnly" presStyleLbl="node1" presStyleIdx="2" presStyleCnt="5">
        <dgm:presLayoutVars>
          <dgm:chMax val="0"/>
          <dgm:chPref val="0"/>
          <dgm:bulletEnabled val="1"/>
        </dgm:presLayoutVars>
      </dgm:prSet>
      <dgm:spPr/>
    </dgm:pt>
    <dgm:pt modelId="{7BD81FAB-2D2D-4E07-BA61-172C8B6890FB}" type="pres">
      <dgm:prSet presAssocID="{21B4CB52-66AB-4F2B-85CF-354957E934DD}" presName="parTxOnlySpace" presStyleCnt="0"/>
      <dgm:spPr/>
    </dgm:pt>
    <dgm:pt modelId="{7FE1E5B9-B44D-4EE8-AB32-9E26B1EA4AF7}" type="pres">
      <dgm:prSet presAssocID="{1547DB60-A071-47A3-B811-78E990F08F20}" presName="parTxOnly" presStyleLbl="node1" presStyleIdx="3" presStyleCnt="5">
        <dgm:presLayoutVars>
          <dgm:chMax val="0"/>
          <dgm:chPref val="0"/>
          <dgm:bulletEnabled val="1"/>
        </dgm:presLayoutVars>
      </dgm:prSet>
      <dgm:spPr>
        <a:xfrm>
          <a:off x="5635079" y="1960041"/>
          <a:ext cx="2086198" cy="834479"/>
        </a:xfrm>
        <a:prstGeom prst="chevron">
          <a:avLst/>
        </a:prstGeom>
      </dgm:spPr>
    </dgm:pt>
    <dgm:pt modelId="{A245B575-74DA-4392-B526-B665A00F911D}" type="pres">
      <dgm:prSet presAssocID="{65FF786B-B4A6-4EAB-B3B1-0BF299F6A1D2}" presName="parTxOnlySpace" presStyleCnt="0"/>
      <dgm:spPr/>
    </dgm:pt>
    <dgm:pt modelId="{EDB08ED1-D638-405C-8AF2-5D4C0D13F465}" type="pres">
      <dgm:prSet presAssocID="{0732539A-5A29-4FDC-95F7-0A2950361A2C}" presName="parTxOnly" presStyleLbl="node1" presStyleIdx="4" presStyleCnt="5">
        <dgm:presLayoutVars>
          <dgm:chMax val="0"/>
          <dgm:chPref val="0"/>
          <dgm:bulletEnabled val="1"/>
        </dgm:presLayoutVars>
      </dgm:prSet>
      <dgm:spPr>
        <a:xfrm>
          <a:off x="7512657" y="1960041"/>
          <a:ext cx="2086198" cy="834479"/>
        </a:xfrm>
        <a:prstGeom prst="chevron">
          <a:avLst/>
        </a:prstGeom>
      </dgm:spPr>
    </dgm:pt>
  </dgm:ptLst>
  <dgm:cxnLst>
    <dgm:cxn modelId="{4EA80437-23F2-422C-817C-41B652E945EB}" type="presOf" srcId="{1547DB60-A071-47A3-B811-78E990F08F20}" destId="{7FE1E5B9-B44D-4EE8-AB32-9E26B1EA4AF7}" srcOrd="0" destOrd="0" presId="urn:microsoft.com/office/officeart/2005/8/layout/chevron1"/>
    <dgm:cxn modelId="{5684803A-54E1-4ACD-8704-5F8968D1ACAB}" type="presOf" srcId="{69FD613F-1338-49A0-AECA-F3B9EDB2BEF5}" destId="{B6CF1DCF-582F-4251-AE1C-565BFAE7D8E4}" srcOrd="0" destOrd="0" presId="urn:microsoft.com/office/officeart/2005/8/layout/chevron1"/>
    <dgm:cxn modelId="{0D71D740-4CE3-430A-825B-DDAEED8E6FE1}" srcId="{69FD613F-1338-49A0-AECA-F3B9EDB2BEF5}" destId="{BB1AB602-0508-4675-9AFC-24F4815A92D9}" srcOrd="2" destOrd="0" parTransId="{0B9528F4-3F48-45D8-9FC2-4849C241B91A}" sibTransId="{21B4CB52-66AB-4F2B-85CF-354957E934DD}"/>
    <dgm:cxn modelId="{8EC84643-8512-4BBB-AAAA-12A119F30826}" type="presOf" srcId="{BB1AB602-0508-4675-9AFC-24F4815A92D9}" destId="{952F30E3-C177-42DF-93FE-19E0310A5253}" srcOrd="0" destOrd="0" presId="urn:microsoft.com/office/officeart/2005/8/layout/chevron1"/>
    <dgm:cxn modelId="{BE5AB54A-27E7-43E9-B2CD-A8AB5393ED62}" srcId="{69FD613F-1338-49A0-AECA-F3B9EDB2BEF5}" destId="{1547DB60-A071-47A3-B811-78E990F08F20}" srcOrd="3" destOrd="0" parTransId="{BB4C7558-14EA-4F15-AA1C-C33925B7109F}" sibTransId="{65FF786B-B4A6-4EAB-B3B1-0BF299F6A1D2}"/>
    <dgm:cxn modelId="{E422217A-B566-45C4-AEE2-70105AB4C174}" type="presOf" srcId="{332F3D77-3B57-4274-8F36-C92ED4DAD38D}" destId="{AB06F400-5906-471A-A068-82694765EB11}" srcOrd="0" destOrd="0" presId="urn:microsoft.com/office/officeart/2005/8/layout/chevron1"/>
    <dgm:cxn modelId="{65139AC7-2DB4-4B7F-8AD1-5ED48B0319EE}" type="presOf" srcId="{0732539A-5A29-4FDC-95F7-0A2950361A2C}" destId="{EDB08ED1-D638-405C-8AF2-5D4C0D13F465}" srcOrd="0" destOrd="0" presId="urn:microsoft.com/office/officeart/2005/8/layout/chevron1"/>
    <dgm:cxn modelId="{BD7CAACC-0278-4B55-BCFA-FF7BB982C3A7}" type="presOf" srcId="{145C33C4-0445-4150-8501-154718C07891}" destId="{C11CB799-0695-47AA-9A18-27601B853BEF}" srcOrd="0" destOrd="0" presId="urn:microsoft.com/office/officeart/2005/8/layout/chevron1"/>
    <dgm:cxn modelId="{192B4AD0-2EE0-4C13-9E23-95240C30B488}" srcId="{69FD613F-1338-49A0-AECA-F3B9EDB2BEF5}" destId="{145C33C4-0445-4150-8501-154718C07891}" srcOrd="1" destOrd="0" parTransId="{FC6BD814-9EE9-4CC2-A54C-C0F5D1C3D103}" sibTransId="{10B9A239-ACCE-4AF7-B95C-18013A2BDB71}"/>
    <dgm:cxn modelId="{1D9508D1-054C-46EB-BF19-978656A50DAB}" srcId="{69FD613F-1338-49A0-AECA-F3B9EDB2BEF5}" destId="{332F3D77-3B57-4274-8F36-C92ED4DAD38D}" srcOrd="0" destOrd="0" parTransId="{C5EB4EB2-3B8D-4875-9665-D894E08FCF9F}" sibTransId="{31E7B4DA-FAAD-4D41-A890-A75B37647ABD}"/>
    <dgm:cxn modelId="{3D13F4E9-1538-4DFA-8B01-980FE100FB0C}" srcId="{69FD613F-1338-49A0-AECA-F3B9EDB2BEF5}" destId="{0732539A-5A29-4FDC-95F7-0A2950361A2C}" srcOrd="4" destOrd="0" parTransId="{78397110-3FA5-4E50-90C7-8038DD9EE089}" sibTransId="{0D9028E4-1BFA-4103-9EA7-1D33FDD57D30}"/>
    <dgm:cxn modelId="{0465B7CE-56FA-41DB-B4D7-896370653CF6}" type="presParOf" srcId="{B6CF1DCF-582F-4251-AE1C-565BFAE7D8E4}" destId="{AB06F400-5906-471A-A068-82694765EB11}" srcOrd="0" destOrd="0" presId="urn:microsoft.com/office/officeart/2005/8/layout/chevron1"/>
    <dgm:cxn modelId="{ACBEF9C7-D154-4B09-82BE-2ED70E86C2A9}" type="presParOf" srcId="{B6CF1DCF-582F-4251-AE1C-565BFAE7D8E4}" destId="{44145E4B-CB83-4EF8-82B3-BFE9D7945150}" srcOrd="1" destOrd="0" presId="urn:microsoft.com/office/officeart/2005/8/layout/chevron1"/>
    <dgm:cxn modelId="{09DEA53A-4FD6-489E-9153-D065B52AAC56}" type="presParOf" srcId="{B6CF1DCF-582F-4251-AE1C-565BFAE7D8E4}" destId="{C11CB799-0695-47AA-9A18-27601B853BEF}" srcOrd="2" destOrd="0" presId="urn:microsoft.com/office/officeart/2005/8/layout/chevron1"/>
    <dgm:cxn modelId="{C7BD8343-76F6-4EB5-8964-017D3A5F1EB4}" type="presParOf" srcId="{B6CF1DCF-582F-4251-AE1C-565BFAE7D8E4}" destId="{D7934C43-C00C-405F-95D3-97903B85C341}" srcOrd="3" destOrd="0" presId="urn:microsoft.com/office/officeart/2005/8/layout/chevron1"/>
    <dgm:cxn modelId="{DA32EF97-D94F-43F7-BFF0-42E737629BE3}" type="presParOf" srcId="{B6CF1DCF-582F-4251-AE1C-565BFAE7D8E4}" destId="{952F30E3-C177-42DF-93FE-19E0310A5253}" srcOrd="4" destOrd="0" presId="urn:microsoft.com/office/officeart/2005/8/layout/chevron1"/>
    <dgm:cxn modelId="{F546A76E-3A5D-4E3D-A511-37789B803898}" type="presParOf" srcId="{B6CF1DCF-582F-4251-AE1C-565BFAE7D8E4}" destId="{7BD81FAB-2D2D-4E07-BA61-172C8B6890FB}" srcOrd="5" destOrd="0" presId="urn:microsoft.com/office/officeart/2005/8/layout/chevron1"/>
    <dgm:cxn modelId="{91A565EF-618E-44EB-80C8-43AF171A97EB}" type="presParOf" srcId="{B6CF1DCF-582F-4251-AE1C-565BFAE7D8E4}" destId="{7FE1E5B9-B44D-4EE8-AB32-9E26B1EA4AF7}" srcOrd="6" destOrd="0" presId="urn:microsoft.com/office/officeart/2005/8/layout/chevron1"/>
    <dgm:cxn modelId="{6BBDD109-0553-46E2-8AFB-F9F1CE2828B3}" type="presParOf" srcId="{B6CF1DCF-582F-4251-AE1C-565BFAE7D8E4}" destId="{A245B575-74DA-4392-B526-B665A00F911D}" srcOrd="7" destOrd="0" presId="urn:microsoft.com/office/officeart/2005/8/layout/chevron1"/>
    <dgm:cxn modelId="{A873EDBA-17B9-4664-ABA0-D87599ED479B}" type="presParOf" srcId="{B6CF1DCF-582F-4251-AE1C-565BFAE7D8E4}" destId="{EDB08ED1-D638-405C-8AF2-5D4C0D13F465}"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F400-5906-471A-A068-82694765EB11}">
      <dsp:nvSpPr>
        <dsp:cNvPr id="0" name=""/>
        <dsp:cNvSpPr/>
      </dsp:nvSpPr>
      <dsp:spPr>
        <a:xfrm>
          <a:off x="2925" y="2725764"/>
          <a:ext cx="2603873" cy="1041549"/>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Business Date Happens and End of Day Processes are run.  Email of CSV’s are sent</a:t>
          </a:r>
        </a:p>
      </dsp:txBody>
      <dsp:txXfrm>
        <a:off x="523700" y="2725764"/>
        <a:ext cx="1562324" cy="1041549"/>
      </dsp:txXfrm>
    </dsp:sp>
    <dsp:sp modelId="{C11CB799-0695-47AA-9A18-27601B853BEF}">
      <dsp:nvSpPr>
        <dsp:cNvPr id="0" name=""/>
        <dsp:cNvSpPr/>
      </dsp:nvSpPr>
      <dsp:spPr>
        <a:xfrm>
          <a:off x="2346411" y="2725764"/>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Power Automate moves those CSV’s to a local file based upon the subject line</a:t>
          </a:r>
        </a:p>
      </dsp:txBody>
      <dsp:txXfrm>
        <a:off x="2867186" y="2725764"/>
        <a:ext cx="1562324" cy="1041549"/>
      </dsp:txXfrm>
    </dsp:sp>
    <dsp:sp modelId="{952F30E3-C177-42DF-93FE-19E0310A5253}">
      <dsp:nvSpPr>
        <dsp:cNvPr id="0" name=""/>
        <dsp:cNvSpPr/>
      </dsp:nvSpPr>
      <dsp:spPr>
        <a:xfrm>
          <a:off x="4689898" y="2725764"/>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In a single script those files are picked up, cleaned, and then moved to another folder where they get picked up by </a:t>
          </a:r>
          <a:r>
            <a:rPr lang="en-US" sz="1100" kern="1200" dirty="0" err="1">
              <a:solidFill>
                <a:schemeClr val="tx1"/>
              </a:solidFill>
            </a:rPr>
            <a:t>PowerBI</a:t>
          </a:r>
          <a:endParaRPr lang="en-US" sz="1100" kern="1200" dirty="0">
            <a:solidFill>
              <a:schemeClr val="tx1"/>
            </a:solidFill>
          </a:endParaRPr>
        </a:p>
      </dsp:txBody>
      <dsp:txXfrm>
        <a:off x="5210673" y="2725764"/>
        <a:ext cx="1562324" cy="1041549"/>
      </dsp:txXfrm>
    </dsp:sp>
    <dsp:sp modelId="{7FE1E5B9-B44D-4EE8-AB32-9E26B1EA4AF7}">
      <dsp:nvSpPr>
        <dsp:cNvPr id="0" name=""/>
        <dsp:cNvSpPr/>
      </dsp:nvSpPr>
      <dsp:spPr>
        <a:xfrm>
          <a:off x="7033384" y="2725764"/>
          <a:ext cx="2603873" cy="1041549"/>
        </a:xfrm>
        <a:prstGeom prst="chevron">
          <a:avLst/>
        </a:prstGeom>
        <a:solidFill>
          <a:srgbClr val="92D05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dirty="0">
              <a:solidFill>
                <a:schemeClr val="tx1"/>
              </a:solidFill>
              <a:latin typeface="Avenir Next LT Pro"/>
              <a:ea typeface="+mn-ea"/>
              <a:cs typeface="+mn-cs"/>
            </a:rPr>
            <a:t>As the days’ data comes in </a:t>
          </a:r>
          <a:r>
            <a:rPr lang="en-US" sz="1100" kern="1200" dirty="0" err="1">
              <a:solidFill>
                <a:schemeClr val="tx1"/>
              </a:solidFill>
              <a:latin typeface="Avenir Next LT Pro"/>
              <a:ea typeface="+mn-ea"/>
              <a:cs typeface="+mn-cs"/>
            </a:rPr>
            <a:t>PowerBI</a:t>
          </a:r>
          <a:r>
            <a:rPr lang="en-US" sz="1100" kern="1200" dirty="0">
              <a:solidFill>
                <a:schemeClr val="tx1"/>
              </a:solidFill>
              <a:latin typeface="Avenir Next LT Pro"/>
              <a:ea typeface="+mn-ea"/>
              <a:cs typeface="+mn-cs"/>
            </a:rPr>
            <a:t> is refreshed via On-Premises Data Gateway and pushed to web environment</a:t>
          </a:r>
        </a:p>
      </dsp:txBody>
      <dsp:txXfrm>
        <a:off x="7554159" y="2725764"/>
        <a:ext cx="1562324" cy="1041549"/>
      </dsp:txXfrm>
    </dsp:sp>
    <dsp:sp modelId="{EDB08ED1-D638-405C-8AF2-5D4C0D13F465}">
      <dsp:nvSpPr>
        <dsp:cNvPr id="0" name=""/>
        <dsp:cNvSpPr/>
      </dsp:nvSpPr>
      <dsp:spPr>
        <a:xfrm>
          <a:off x="9376870" y="2725764"/>
          <a:ext cx="2603873" cy="1041549"/>
        </a:xfrm>
        <a:prstGeom prst="chevron">
          <a:avLst/>
        </a:prstGeom>
        <a:solidFill>
          <a:srgbClr val="000000">
            <a:lumMod val="50000"/>
            <a:lumOff val="5000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dirty="0">
              <a:solidFill>
                <a:srgbClr val="FFFFFF"/>
              </a:solidFill>
              <a:latin typeface="Avenir Next LT Pro"/>
              <a:ea typeface="+mn-ea"/>
              <a:cs typeface="+mn-cs"/>
            </a:rPr>
            <a:t>Dashboard is analyzed by front end user</a:t>
          </a:r>
        </a:p>
      </dsp:txBody>
      <dsp:txXfrm>
        <a:off x="9897645" y="2725764"/>
        <a:ext cx="1562324" cy="10415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12/14/2021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6425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12/14/2021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622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12/14/2021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009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12/14/2021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81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12/14/2021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4135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12/14/2021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545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12/14/2021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44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12/14/2021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058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12/14/2021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217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12/14/2021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757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12/14/2021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9558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12/14/2021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4674847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9A7F6-3ED9-4353-A7D9-94B6AEAF5568}"/>
              </a:ext>
            </a:extLst>
          </p:cNvPr>
          <p:cNvSpPr>
            <a:spLocks noGrp="1"/>
          </p:cNvSpPr>
          <p:nvPr>
            <p:ph type="ctrTitle"/>
          </p:nvPr>
        </p:nvSpPr>
        <p:spPr>
          <a:xfrm>
            <a:off x="1078991" y="893935"/>
            <a:ext cx="5364937" cy="3339390"/>
          </a:xfrm>
        </p:spPr>
        <p:txBody>
          <a:bodyPr anchor="ctr">
            <a:normAutofit/>
          </a:bodyPr>
          <a:lstStyle/>
          <a:p>
            <a:r>
              <a:rPr lang="en-US" sz="5600" i="0" dirty="0"/>
              <a:t>Menu Management and Cost Per Meal Dashboard</a:t>
            </a:r>
          </a:p>
        </p:txBody>
      </p:sp>
      <p:sp>
        <p:nvSpPr>
          <p:cNvPr id="3" name="Subtitle 2">
            <a:extLst>
              <a:ext uri="{FF2B5EF4-FFF2-40B4-BE49-F238E27FC236}">
                <a16:creationId xmlns:a16="http://schemas.microsoft.com/office/drawing/2014/main" id="{5E1151AC-0873-4A8E-BF0B-17EAB133B3DD}"/>
              </a:ext>
            </a:extLst>
          </p:cNvPr>
          <p:cNvSpPr>
            <a:spLocks noGrp="1"/>
          </p:cNvSpPr>
          <p:nvPr>
            <p:ph type="subTitle" idx="1"/>
          </p:nvPr>
        </p:nvSpPr>
        <p:spPr>
          <a:xfrm>
            <a:off x="1078992" y="4876803"/>
            <a:ext cx="5364936" cy="909848"/>
          </a:xfrm>
        </p:spPr>
        <p:txBody>
          <a:bodyPr anchor="t">
            <a:normAutofit/>
          </a:bodyPr>
          <a:lstStyle/>
          <a:p>
            <a:r>
              <a:rPr lang="en-US" sz="2000" dirty="0"/>
              <a:t>Michael Ferral</a:t>
            </a:r>
          </a:p>
          <a:p>
            <a:r>
              <a:rPr lang="en-US" sz="2000" dirty="0"/>
              <a:t>Nashville Software School DA5 Capstone</a:t>
            </a:r>
          </a:p>
        </p:txBody>
      </p:sp>
      <p:cxnSp>
        <p:nvCxnSpPr>
          <p:cNvPr id="15"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a:extLst>
              <a:ext uri="{FF2B5EF4-FFF2-40B4-BE49-F238E27FC236}">
                <a16:creationId xmlns:a16="http://schemas.microsoft.com/office/drawing/2014/main" id="{3F7D689C-A16C-4EEB-BAC0-C41384BE35E1}"/>
              </a:ext>
            </a:extLst>
          </p:cNvPr>
          <p:cNvPicPr>
            <a:picLocks noChangeAspect="1"/>
          </p:cNvPicPr>
          <p:nvPr/>
        </p:nvPicPr>
        <p:blipFill rotWithShape="1">
          <a:blip r:embed="rId2"/>
          <a:srcRect l="22565" r="2116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9124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85" name="Straight Connector 8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06E070-12F8-4513-ABCB-048A766B935B}"/>
              </a:ext>
            </a:extLst>
          </p:cNvPr>
          <p:cNvSpPr>
            <a:spLocks noGrp="1"/>
          </p:cNvSpPr>
          <p:nvPr>
            <p:ph type="title"/>
          </p:nvPr>
        </p:nvSpPr>
        <p:spPr>
          <a:xfrm>
            <a:off x="758952" y="1128811"/>
            <a:ext cx="3447288" cy="2300189"/>
          </a:xfrm>
        </p:spPr>
        <p:txBody>
          <a:bodyPr vert="horz" lIns="91440" tIns="45720" rIns="91440" bIns="45720" rtlCol="0" anchor="b">
            <a:normAutofit fontScale="90000"/>
          </a:bodyPr>
          <a:lstStyle/>
          <a:p>
            <a:r>
              <a:rPr lang="en-US" sz="5000" i="1" kern="1200" spc="100" baseline="0" dirty="0">
                <a:solidFill>
                  <a:schemeClr val="bg1"/>
                </a:solidFill>
                <a:latin typeface="+mj-lt"/>
                <a:ea typeface="+mj-ea"/>
                <a:cs typeface="+mj-cs"/>
              </a:rPr>
              <a:t>Technologies Used</a:t>
            </a:r>
            <a:br>
              <a:rPr lang="en-US" sz="5000" i="1" kern="1200" spc="100" baseline="0" dirty="0">
                <a:solidFill>
                  <a:schemeClr val="bg1"/>
                </a:solidFill>
                <a:latin typeface="+mj-lt"/>
                <a:ea typeface="+mj-ea"/>
                <a:cs typeface="+mj-cs"/>
              </a:rPr>
            </a:br>
            <a:br>
              <a:rPr lang="en-US" sz="5000" i="1" kern="1200" spc="100" baseline="0" dirty="0">
                <a:solidFill>
                  <a:schemeClr val="bg1"/>
                </a:solidFill>
                <a:latin typeface="+mj-lt"/>
                <a:ea typeface="+mj-ea"/>
                <a:cs typeface="+mj-cs"/>
              </a:rPr>
            </a:br>
            <a:endParaRPr lang="en-US" sz="5000" i="1" kern="1200" spc="100" baseline="0" dirty="0">
              <a:solidFill>
                <a:schemeClr val="bg1"/>
              </a:solidFill>
              <a:latin typeface="+mj-lt"/>
              <a:ea typeface="+mj-ea"/>
              <a:cs typeface="+mj-cs"/>
            </a:endParaRPr>
          </a:p>
        </p:txBody>
      </p:sp>
      <p:pic>
        <p:nvPicPr>
          <p:cNvPr id="1028" name="Picture 4" descr="Enhance Power BI Data Analytics | Kyligence Solution">
            <a:extLst>
              <a:ext uri="{FF2B5EF4-FFF2-40B4-BE49-F238E27FC236}">
                <a16:creationId xmlns:a16="http://schemas.microsoft.com/office/drawing/2014/main" id="{EAE53FE5-DAA5-47B2-9C2F-FDF3082C09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8556" y="0"/>
            <a:ext cx="4058339" cy="22828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programming language) - Wikipedia">
            <a:extLst>
              <a:ext uri="{FF2B5EF4-FFF2-40B4-BE49-F238E27FC236}">
                <a16:creationId xmlns:a16="http://schemas.microsoft.com/office/drawing/2014/main" id="{FF6CB975-0C49-479E-AE9E-DC737E2A2B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378119" y="132796"/>
            <a:ext cx="2212196" cy="2212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Outlook Logo PNG, Logo Outlook.com Transparent images - Free  Transparent PNG Logos">
            <a:extLst>
              <a:ext uri="{FF2B5EF4-FFF2-40B4-BE49-F238E27FC236}">
                <a16:creationId xmlns:a16="http://schemas.microsoft.com/office/drawing/2014/main" id="{233EAAB5-0533-4666-8563-A6C5E8FC5D8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42748" y="2278905"/>
            <a:ext cx="2378704" cy="22121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Automate, the ultimate user guide!">
            <a:extLst>
              <a:ext uri="{FF2B5EF4-FFF2-40B4-BE49-F238E27FC236}">
                <a16:creationId xmlns:a16="http://schemas.microsoft.com/office/drawing/2014/main" id="{419474F1-37FB-4C52-9DB1-FFDF1B3F07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14866" y="2699328"/>
            <a:ext cx="2212195" cy="2212195"/>
          </a:xfrm>
          <a:prstGeom prst="rect">
            <a:avLst/>
          </a:prstGeom>
          <a:noFill/>
          <a:extLst>
            <a:ext uri="{909E8E84-426E-40DD-AFC4-6F175D3DCCD1}">
              <a14:hiddenFill xmlns:a14="http://schemas.microsoft.com/office/drawing/2010/main">
                <a:solidFill>
                  <a:srgbClr val="FFFFFF"/>
                </a:solidFill>
              </a14:hiddenFill>
            </a:ext>
          </a:extLst>
        </p:spPr>
      </p:pic>
      <p:sp>
        <p:nvSpPr>
          <p:cNvPr id="9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88F3A7AB-0747-4567-8CF7-5E0144BB514E}"/>
              </a:ext>
            </a:extLst>
          </p:cNvPr>
          <p:cNvSpPr txBox="1"/>
          <p:nvPr/>
        </p:nvSpPr>
        <p:spPr>
          <a:xfrm>
            <a:off x="522348" y="3244334"/>
            <a:ext cx="3523179" cy="2273956"/>
          </a:xfrm>
          <a:prstGeom prst="rect">
            <a:avLst/>
          </a:prstGeom>
          <a:noFill/>
        </p:spPr>
        <p:txBody>
          <a:bodyPr wrap="square" rtlCol="0">
            <a:spAutoFit/>
          </a:bodyPr>
          <a:lstStyle/>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a:t>
            </a:r>
            <a:r>
              <a:rPr lang="en-US" sz="1700" dirty="0" err="1">
                <a:solidFill>
                  <a:schemeClr val="bg1"/>
                </a:solidFill>
              </a:rPr>
              <a:t>os</a:t>
            </a:r>
            <a:r>
              <a:rPr lang="en-US" sz="1700" dirty="0">
                <a:solidFill>
                  <a:schemeClr val="bg1"/>
                </a:solidFill>
              </a:rPr>
              <a:t> &amp; glob libraries for reading in entire folders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schedule &amp; time libraries for setting up automation loops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OKVIZ custom slicers for </a:t>
            </a:r>
            <a:r>
              <a:rPr lang="en-US" sz="1700" dirty="0" err="1">
                <a:solidFill>
                  <a:schemeClr val="bg1"/>
                </a:solidFill>
              </a:rPr>
              <a:t>PowerBI</a:t>
            </a:r>
            <a:r>
              <a:rPr lang="en-US" sz="1700" dirty="0">
                <a:solidFill>
                  <a:schemeClr val="bg1"/>
                </a:solidFill>
              </a:rPr>
              <a:t> </a:t>
            </a:r>
          </a:p>
          <a:p>
            <a:pPr marL="285750" indent="-285750">
              <a:buClr>
                <a:schemeClr val="bg1"/>
              </a:buClr>
              <a:buFont typeface="Courier New" panose="02070309020205020404" pitchFamily="49" charset="0"/>
              <a:buChar char="o"/>
            </a:pPr>
            <a:endParaRPr lang="en-US" dirty="0"/>
          </a:p>
        </p:txBody>
      </p:sp>
      <p:pic>
        <p:nvPicPr>
          <p:cNvPr id="1040" name="Picture 16" descr="36 Years of Microsoft Excel Design History - 71 Images - Version Museum">
            <a:extLst>
              <a:ext uri="{FF2B5EF4-FFF2-40B4-BE49-F238E27FC236}">
                <a16:creationId xmlns:a16="http://schemas.microsoft.com/office/drawing/2014/main" id="{76ADAF4F-E0ED-4A66-9C15-4C30DB4EE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7027" y="5294051"/>
            <a:ext cx="3012625" cy="11046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onnecting PowerApps To On-Premises Data With On-Premises Data Gateways |  Canviz">
            <a:extLst>
              <a:ext uri="{FF2B5EF4-FFF2-40B4-BE49-F238E27FC236}">
                <a16:creationId xmlns:a16="http://schemas.microsoft.com/office/drawing/2014/main" id="{EAFC2024-B214-4B87-A990-289353F9D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3085" y="4801801"/>
            <a:ext cx="3030536" cy="177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3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Moving Forward</a:t>
            </a:r>
            <a:br>
              <a:rPr lang="en-US" dirty="0">
                <a:solidFill>
                  <a:schemeClr val="bg1"/>
                </a:solidFill>
              </a:rPr>
            </a:br>
            <a:r>
              <a:rPr lang="en-US" sz="2000" dirty="0">
                <a:solidFill>
                  <a:schemeClr val="bg1"/>
                </a:solidFill>
              </a:rPr>
              <a:t>Recommendations and Closing</a:t>
            </a:r>
            <a:endParaRPr lang="en-US" dirty="0">
              <a:solidFill>
                <a:schemeClr val="bg1"/>
              </a:solidFill>
            </a:endParaRP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42613" y="2466363"/>
            <a:ext cx="11641397" cy="4136351"/>
          </a:xfrm>
        </p:spPr>
        <p:txBody>
          <a:bodyPr>
            <a:normAutofit/>
          </a:bodyPr>
          <a:lstStyle/>
          <a:p>
            <a:r>
              <a:rPr lang="en-US" dirty="0"/>
              <a:t>I would move the automation to occur in a cloud computing environment and have the python be run remotely</a:t>
            </a:r>
          </a:p>
          <a:p>
            <a:r>
              <a:rPr lang="en-US" dirty="0"/>
              <a:t>This process could run more than one time per day to give an even shorter feedback loop for operators to adjust narrowly if needed</a:t>
            </a:r>
          </a:p>
          <a:p>
            <a:r>
              <a:rPr lang="en-US" dirty="0"/>
              <a:t>Incorporate waste data as well as purchasing data for a detailed analysis of cost of goods</a:t>
            </a:r>
          </a:p>
          <a:p>
            <a:r>
              <a:rPr lang="en-US" dirty="0"/>
              <a:t>Give feedback to menu management software vendor to have their fields calculate automatically and for the ability for reports to be automated out of their system</a:t>
            </a:r>
          </a:p>
          <a:p>
            <a:r>
              <a:rPr lang="en-US" dirty="0"/>
              <a:t>Thanks to all the Foodservice Staff who generated this information and to Vanderbilt Campus Dining for partnering with me for my NSS Capstone</a:t>
            </a:r>
          </a:p>
          <a:p>
            <a:endParaRPr lang="en-US" dirty="0"/>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2713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D751298-BC96-4D2C-98F3-882F06FBDBF3}"/>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Agenda</a:t>
            </a:r>
          </a:p>
        </p:txBody>
      </p:sp>
      <p:sp>
        <p:nvSpPr>
          <p:cNvPr id="8" name="Content Placeholder 7">
            <a:extLst>
              <a:ext uri="{FF2B5EF4-FFF2-40B4-BE49-F238E27FC236}">
                <a16:creationId xmlns:a16="http://schemas.microsoft.com/office/drawing/2014/main" id="{14D205FF-4AD1-4AEA-B5E9-DF9D4382295F}"/>
              </a:ext>
            </a:extLst>
          </p:cNvPr>
          <p:cNvSpPr>
            <a:spLocks noGrp="1"/>
          </p:cNvSpPr>
          <p:nvPr>
            <p:ph idx="1"/>
          </p:nvPr>
        </p:nvSpPr>
        <p:spPr>
          <a:xfrm>
            <a:off x="360727" y="2607732"/>
            <a:ext cx="10511405" cy="3994982"/>
          </a:xfrm>
        </p:spPr>
        <p:txBody>
          <a:bodyPr>
            <a:normAutofit/>
          </a:bodyPr>
          <a:lstStyle/>
          <a:p>
            <a:r>
              <a:rPr lang="en-US"/>
              <a:t>Mission</a:t>
            </a:r>
            <a:r>
              <a:rPr lang="en-US" dirty="0"/>
              <a:t>, Motivation &amp; Data Question </a:t>
            </a:r>
          </a:p>
          <a:p>
            <a:pPr lvl="1"/>
            <a:r>
              <a:rPr lang="en-US" dirty="0"/>
              <a:t>	*Preview of Dashboard and trigger automation</a:t>
            </a:r>
          </a:p>
          <a:p>
            <a:r>
              <a:rPr lang="en-US" dirty="0"/>
              <a:t>Data Cleaning- Python Work and Calculated Fields</a:t>
            </a:r>
          </a:p>
          <a:p>
            <a:r>
              <a:rPr lang="en-US" dirty="0"/>
              <a:t>Light Definitions</a:t>
            </a:r>
          </a:p>
          <a:p>
            <a:r>
              <a:rPr lang="en-US" dirty="0"/>
              <a:t>Tour of Dashboard</a:t>
            </a:r>
          </a:p>
          <a:p>
            <a:r>
              <a:rPr lang="en-US" dirty="0"/>
              <a:t>Technologies Used</a:t>
            </a:r>
          </a:p>
          <a:p>
            <a:r>
              <a:rPr lang="en-US" dirty="0"/>
              <a:t>Moving Forward</a:t>
            </a:r>
          </a:p>
          <a:p>
            <a:endParaRPr lang="en-US" dirty="0"/>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9652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Mission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“To bridge understanding that allows operators to use data to formulate conclusions on business performance”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8563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Motivation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3" y="2607732"/>
            <a:ext cx="10868317" cy="3174357"/>
          </a:xfrm>
        </p:spPr>
        <p:txBody>
          <a:bodyPr>
            <a:normAutofit fontScale="92500" lnSpcReduction="10000"/>
          </a:bodyPr>
          <a:lstStyle/>
          <a:p>
            <a:r>
              <a:rPr lang="en-US" sz="2800" dirty="0"/>
              <a:t>The motivation for creating this dashboard was to create a tool to have </a:t>
            </a:r>
            <a:r>
              <a:rPr lang="en-US" sz="2800" b="1" dirty="0"/>
              <a:t>real time data </a:t>
            </a:r>
            <a:r>
              <a:rPr lang="en-US" sz="2800" dirty="0"/>
              <a:t>for operators on which areas of their business drives their cost per meal (CPM)</a:t>
            </a:r>
          </a:p>
          <a:p>
            <a:r>
              <a:rPr lang="en-US" sz="2800" dirty="0"/>
              <a:t>The opportunity to </a:t>
            </a:r>
            <a:r>
              <a:rPr lang="en-US" sz="2800" b="1" dirty="0"/>
              <a:t>shorten the feedback loop </a:t>
            </a:r>
            <a:r>
              <a:rPr lang="en-US" sz="2800" dirty="0"/>
              <a:t>and push information without operators having to run reports can help them with their day-to-day decisions faster for more precise decision making on food production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5306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Data Question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How can we get </a:t>
            </a:r>
            <a:r>
              <a:rPr lang="en-US" sz="3600" dirty="0" err="1"/>
              <a:t>NetMenu</a:t>
            </a:r>
            <a:r>
              <a:rPr lang="en-US" sz="3600" dirty="0"/>
              <a:t> results to be displayed with visuals and have it updated with Meal Plan reports that are coming out of Gold daily?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5428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Light Definitions</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870793"/>
          </a:xfrm>
        </p:spPr>
        <p:txBody>
          <a:bodyPr>
            <a:normAutofit fontScale="55000" lnSpcReduction="20000"/>
          </a:bodyPr>
          <a:lstStyle/>
          <a:p>
            <a:pPr>
              <a:lnSpc>
                <a:spcPct val="130000"/>
              </a:lnSpc>
            </a:pPr>
            <a:r>
              <a:rPr lang="en-US" sz="3300" b="1" dirty="0" err="1"/>
              <a:t>NetMenu</a:t>
            </a:r>
            <a:r>
              <a:rPr lang="en-US" sz="3300" b="1" dirty="0"/>
              <a:t>- </a:t>
            </a:r>
            <a:r>
              <a:rPr lang="en-US" sz="3300" dirty="0"/>
              <a:t>Menu management software</a:t>
            </a:r>
            <a:endParaRPr lang="en-US" sz="3300" b="1" dirty="0"/>
          </a:p>
          <a:p>
            <a:pPr>
              <a:lnSpc>
                <a:spcPct val="130000"/>
              </a:lnSpc>
            </a:pPr>
            <a:r>
              <a:rPr lang="en-US" sz="3300" b="1" dirty="0"/>
              <a:t>Gold- </a:t>
            </a:r>
            <a:r>
              <a:rPr lang="en-US" sz="3300" dirty="0"/>
              <a:t>Card service software</a:t>
            </a:r>
          </a:p>
          <a:p>
            <a:pPr>
              <a:lnSpc>
                <a:spcPct val="130000"/>
              </a:lnSpc>
            </a:pPr>
            <a:r>
              <a:rPr lang="en-US" sz="3300" b="1" dirty="0"/>
              <a:t>Cost Per Meal </a:t>
            </a:r>
            <a:r>
              <a:rPr lang="en-US" sz="3300" dirty="0"/>
              <a:t>= Total cost of food on the menu / # of customers that come through the door</a:t>
            </a:r>
          </a:p>
          <a:p>
            <a:pPr marR="0" lvl="2">
              <a:lnSpc>
                <a:spcPct val="130000"/>
              </a:lnSpc>
            </a:pPr>
            <a:r>
              <a:rPr lang="en-US" sz="3300" b="1" dirty="0"/>
              <a:t>Forecasted Amount/Cost- </a:t>
            </a:r>
            <a:r>
              <a:rPr lang="en-US" sz="3300" dirty="0"/>
              <a:t>a educated guess on amounts to produce</a:t>
            </a:r>
          </a:p>
          <a:p>
            <a:pPr marR="0" lvl="2">
              <a:lnSpc>
                <a:spcPct val="130000"/>
              </a:lnSpc>
            </a:pPr>
            <a:r>
              <a:rPr lang="en-US" sz="3300" b="1" dirty="0"/>
              <a:t>Prepared Amount/Cost- </a:t>
            </a:r>
            <a:r>
              <a:rPr lang="en-US" sz="3300" dirty="0"/>
              <a:t>the amount that got recorded for production in a real setting</a:t>
            </a:r>
          </a:p>
          <a:p>
            <a:pPr marR="0" lvl="2">
              <a:lnSpc>
                <a:spcPct val="130000"/>
              </a:lnSpc>
            </a:pPr>
            <a:r>
              <a:rPr lang="en-US" sz="3300" b="1" dirty="0"/>
              <a:t>Served Amount/Cost- </a:t>
            </a:r>
            <a:r>
              <a:rPr lang="en-US" sz="3300" dirty="0"/>
              <a:t>the food that was served from the prepared </a:t>
            </a:r>
          </a:p>
          <a:p>
            <a:pPr marR="0" lvl="2">
              <a:lnSpc>
                <a:spcPct val="130000"/>
              </a:lnSpc>
            </a:pPr>
            <a:r>
              <a:rPr lang="en-US" sz="3300" b="1" dirty="0"/>
              <a:t>Leftover Amount/Cost- </a:t>
            </a:r>
            <a:r>
              <a:rPr lang="en-US" sz="3300" dirty="0"/>
              <a:t>the difference of the prepared and served cost/amount</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9582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Workflow</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7" name="Content Placeholder 16">
            <a:extLst>
              <a:ext uri="{FF2B5EF4-FFF2-40B4-BE49-F238E27FC236}">
                <a16:creationId xmlns:a16="http://schemas.microsoft.com/office/drawing/2014/main" id="{E348288C-E36A-486B-A54B-1222A54231DC}"/>
              </a:ext>
            </a:extLst>
          </p:cNvPr>
          <p:cNvGraphicFramePr>
            <a:graphicFrameLocks noGrp="1"/>
          </p:cNvGraphicFramePr>
          <p:nvPr>
            <p:ph idx="1"/>
            <p:extLst>
              <p:ext uri="{D42A27DB-BD31-4B8C-83A1-F6EECF244321}">
                <p14:modId xmlns:p14="http://schemas.microsoft.com/office/powerpoint/2010/main" val="4268752694"/>
              </p:ext>
            </p:extLst>
          </p:nvPr>
        </p:nvGraphicFramePr>
        <p:xfrm>
          <a:off x="130033" y="855677"/>
          <a:ext cx="11983670" cy="6493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07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Data Cleaning and Python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76169" y="2457974"/>
            <a:ext cx="11677475" cy="4144740"/>
          </a:xfrm>
        </p:spPr>
        <p:txBody>
          <a:bodyPr>
            <a:normAutofit/>
          </a:bodyPr>
          <a:lstStyle/>
          <a:p>
            <a:pPr lvl="2">
              <a:lnSpc>
                <a:spcPct val="120000"/>
              </a:lnSpc>
            </a:pPr>
            <a:r>
              <a:rPr lang="en-US" sz="1800" dirty="0"/>
              <a:t>Specific libraries were used to read in entire folders of data and concatenate them into single </a:t>
            </a:r>
            <a:r>
              <a:rPr lang="en-US" sz="1800" dirty="0" err="1"/>
              <a:t>dataframes</a:t>
            </a:r>
            <a:r>
              <a:rPr lang="en-US" sz="1800" dirty="0"/>
              <a:t>.  This was needed to put all the files together as </a:t>
            </a:r>
            <a:r>
              <a:rPr lang="en-US" sz="1800" b="1" dirty="0"/>
              <a:t>Power Automate </a:t>
            </a:r>
            <a:r>
              <a:rPr lang="en-US" sz="1800" dirty="0"/>
              <a:t>sent them in.</a:t>
            </a:r>
          </a:p>
          <a:p>
            <a:pPr lvl="2">
              <a:lnSpc>
                <a:spcPct val="120000"/>
              </a:lnSpc>
            </a:pPr>
            <a:r>
              <a:rPr lang="en-US" sz="1800" b="1" dirty="0"/>
              <a:t>Transaction </a:t>
            </a:r>
            <a:r>
              <a:rPr lang="en-US" sz="1800" b="1" dirty="0" err="1"/>
              <a:t>DataFrame</a:t>
            </a:r>
            <a:r>
              <a:rPr lang="en-US" sz="1800" b="1" dirty="0"/>
              <a:t>- </a:t>
            </a:r>
            <a:r>
              <a:rPr lang="en-US" sz="1800" dirty="0"/>
              <a:t>the data was cleaned to a specific point so that it only sent </a:t>
            </a:r>
            <a:r>
              <a:rPr lang="en-US" sz="1800" dirty="0" err="1"/>
              <a:t>PowerBI</a:t>
            </a:r>
            <a:r>
              <a:rPr lang="en-US" sz="1800" dirty="0"/>
              <a:t> the necessary information for that specific Dining Hall.  There were many null values that had to be dropped and all the datetime formatting was done before </a:t>
            </a:r>
            <a:r>
              <a:rPr lang="en-US" sz="1800" dirty="0" err="1"/>
              <a:t>PowerBI</a:t>
            </a:r>
            <a:r>
              <a:rPr lang="en-US" sz="1800" dirty="0"/>
              <a:t>.</a:t>
            </a:r>
          </a:p>
          <a:p>
            <a:pPr lvl="2">
              <a:lnSpc>
                <a:spcPct val="120000"/>
              </a:lnSpc>
            </a:pPr>
            <a:r>
              <a:rPr lang="en-US" sz="1800" b="1" dirty="0"/>
              <a:t>Menu </a:t>
            </a:r>
            <a:r>
              <a:rPr lang="en-US" sz="1800" b="1" dirty="0" err="1"/>
              <a:t>DataFrame</a:t>
            </a:r>
            <a:r>
              <a:rPr lang="en-US" sz="1800" b="1" dirty="0"/>
              <a:t>- </a:t>
            </a:r>
            <a:r>
              <a:rPr lang="en-US" sz="18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800" b="1" dirty="0" err="1"/>
              <a:t>PowerBI</a:t>
            </a:r>
            <a:r>
              <a:rPr lang="en-US" sz="1800" b="1" dirty="0"/>
              <a:t>-</a:t>
            </a:r>
            <a:r>
              <a:rPr lang="en-US" sz="1800" dirty="0"/>
              <a:t> for measures that depended on relationships between the </a:t>
            </a:r>
            <a:r>
              <a:rPr lang="en-US" sz="1800" dirty="0" err="1"/>
              <a:t>dataframes</a:t>
            </a:r>
            <a:r>
              <a:rPr lang="en-US" sz="1800" dirty="0"/>
              <a:t> I made created a ‘measures’ table to drive the cards on the actual dashboard as well as a table that calculated the difference between forecasted and actual Meal Plan counts</a:t>
            </a:r>
          </a:p>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5357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D27233-A60D-49C3-95F6-597ECF317F28}"/>
              </a:ext>
            </a:extLst>
          </p:cNvPr>
          <p:cNvSpPr>
            <a:spLocks noGrp="1"/>
          </p:cNvSpPr>
          <p:nvPr>
            <p:ph type="title"/>
          </p:nvPr>
        </p:nvSpPr>
        <p:spPr>
          <a:xfrm>
            <a:off x="758952" y="758952"/>
            <a:ext cx="10499074" cy="4754880"/>
          </a:xfrm>
        </p:spPr>
        <p:txBody>
          <a:bodyPr/>
          <a:lstStyle/>
          <a:p>
            <a:pPr algn="ctr"/>
            <a:br>
              <a:rPr lang="en-US" dirty="0"/>
            </a:br>
            <a:br>
              <a:rPr lang="en-US" dirty="0"/>
            </a:br>
            <a:br>
              <a:rPr lang="en-US" dirty="0"/>
            </a:br>
            <a:r>
              <a:rPr lang="en-US" dirty="0"/>
              <a:t>Dashboard Tour</a:t>
            </a:r>
          </a:p>
        </p:txBody>
      </p:sp>
    </p:spTree>
    <p:extLst>
      <p:ext uri="{BB962C8B-B14F-4D97-AF65-F5344CB8AC3E}">
        <p14:creationId xmlns:p14="http://schemas.microsoft.com/office/powerpoint/2010/main" val="2669030247"/>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Theme</Template>
  <TotalTime>192</TotalTime>
  <Words>653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Courier New</vt:lpstr>
      <vt:lpstr>Sitka Banner</vt:lpstr>
      <vt:lpstr>HeadlinesVTI</vt:lpstr>
      <vt:lpstr>Menu Management and Cost Per Meal Dashboard</vt:lpstr>
      <vt:lpstr>Agenda</vt:lpstr>
      <vt:lpstr>Mission</vt:lpstr>
      <vt:lpstr>Motivation</vt:lpstr>
      <vt:lpstr>Data Question</vt:lpstr>
      <vt:lpstr>Light Definitions</vt:lpstr>
      <vt:lpstr>Workflow</vt:lpstr>
      <vt:lpstr>Data Cleaning and Python</vt:lpstr>
      <vt:lpstr>   Dashboard Tour</vt:lpstr>
      <vt:lpstr>Technologies Used  </vt:lpstr>
      <vt:lpstr>Moving Forward Recommendations and 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Management and Cost Per Meal Dashboard</dc:title>
  <dc:creator>Ferral, Michael E</dc:creator>
  <cp:lastModifiedBy>Ferral, Michael E</cp:lastModifiedBy>
  <cp:revision>5</cp:revision>
  <dcterms:created xsi:type="dcterms:W3CDTF">2021-12-10T00:38:10Z</dcterms:created>
  <dcterms:modified xsi:type="dcterms:W3CDTF">2021-12-15T03:27:48Z</dcterms:modified>
</cp:coreProperties>
</file>