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4"/>
  </p:notesMasterIdLst>
  <p:sldIdLst>
    <p:sldId id="256" r:id="rId2"/>
    <p:sldId id="257" r:id="rId3"/>
    <p:sldId id="260" r:id="rId4"/>
    <p:sldId id="262" r:id="rId5"/>
    <p:sldId id="268" r:id="rId6"/>
    <p:sldId id="267" r:id="rId7"/>
    <p:sldId id="258" r:id="rId8"/>
    <p:sldId id="261" r:id="rId9"/>
    <p:sldId id="263"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38"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custT="1"/>
      <dgm:spPr>
        <a:solidFill>
          <a:schemeClr val="tx1">
            <a:lumMod val="50000"/>
            <a:lumOff val="50000"/>
          </a:schemeClr>
        </a:solidFill>
      </dgm:spPr>
      <dgm:t>
        <a:bodyPr/>
        <a:lstStyle/>
        <a:p>
          <a:r>
            <a:rPr lang="en-US" sz="1050"/>
            <a:t>Business Date Happens and End of Day Processes are run.  Email of CSV’s are sent</a:t>
          </a:r>
          <a:endParaRPr lang="en-US" sz="1050" dirty="0"/>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custT="1"/>
      <dgm:spPr>
        <a:solidFill>
          <a:srgbClr val="92D050"/>
        </a:solidFill>
      </dgm:spPr>
      <dgm:t>
        <a:bodyPr/>
        <a:lstStyle/>
        <a:p>
          <a:r>
            <a:rPr lang="en-US" sz="1050">
              <a:solidFill>
                <a:schemeClr val="tx1"/>
              </a:solidFill>
            </a:rPr>
            <a:t>Power Automate moves those CSV’s to a local file based upon the subject line</a:t>
          </a:r>
          <a:endParaRPr lang="en-US" sz="1050" dirty="0">
            <a:solidFill>
              <a:schemeClr val="tx1"/>
            </a:solidFill>
          </a:endParaRP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custT="1"/>
      <dgm:spPr>
        <a:solidFill>
          <a:srgbClr val="92D050"/>
        </a:solidFill>
      </dgm:spPr>
      <dgm:t>
        <a:bodyPr/>
        <a:lstStyle/>
        <a:p>
          <a:r>
            <a:rPr lang="en-US" sz="1050">
              <a:solidFill>
                <a:schemeClr val="tx1"/>
              </a:solidFill>
            </a:rPr>
            <a:t>The information from those files </a:t>
          </a:r>
          <a:r>
            <a:rPr lang="en-US" sz="1100">
              <a:solidFill>
                <a:schemeClr val="tx1"/>
              </a:solidFill>
            </a:rPr>
            <a:t>are ingested and parsed </a:t>
          </a:r>
          <a:r>
            <a:rPr lang="en-US" sz="1050">
              <a:solidFill>
                <a:schemeClr val="tx1"/>
              </a:solidFill>
            </a:rPr>
            <a:t> using python, and then moved to another folder where they get sourced by PowerBI</a:t>
          </a:r>
          <a:endParaRPr lang="en-US" sz="1050" dirty="0">
            <a:solidFill>
              <a:schemeClr val="tx1"/>
            </a:solidFill>
          </a:endParaRPr>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custT="1"/>
      <dgm:spPr>
        <a:solidFill>
          <a:srgbClr val="92D050"/>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a:solidFill>
                <a:schemeClr val="tx1"/>
              </a:solidFill>
              <a:latin typeface="Avenir Next LT Pro"/>
              <a:ea typeface="+mn-ea"/>
              <a:cs typeface="+mn-cs"/>
            </a:rPr>
            <a:t>As the days’ data comes in PowerBI is refreshed via On-Premises Data Gateway and pushed to web environment</a:t>
          </a:r>
          <a:endParaRPr lang="en-US" sz="1100" kern="1200" dirty="0">
            <a:solidFill>
              <a:schemeClr val="tx1"/>
            </a:solidFill>
            <a:latin typeface="Avenir Next LT Pro"/>
            <a:ea typeface="+mn-ea"/>
            <a:cs typeface="+mn-cs"/>
          </a:endParaRP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0732539A-5A29-4FDC-95F7-0A2950361A2C}">
      <dgm:prSet custT="1"/>
      <dgm:spPr>
        <a:solidFill>
          <a:srgbClr val="000000">
            <a:lumMod val="50000"/>
            <a:lumOff val="50000"/>
          </a:srgbClr>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a:solidFill>
                <a:srgbClr val="FFFFFF"/>
              </a:solidFill>
              <a:latin typeface="Avenir Next LT Pro"/>
              <a:ea typeface="+mn-ea"/>
              <a:cs typeface="+mn-cs"/>
            </a:rPr>
            <a:t>Dashboard is analyzed by front end user</a:t>
          </a:r>
          <a:endParaRPr lang="en-US" sz="1100" kern="1200" dirty="0">
            <a:solidFill>
              <a:srgbClr val="FFFFFF"/>
            </a:solidFill>
            <a:latin typeface="Avenir Next LT Pro"/>
            <a:ea typeface="+mn-ea"/>
            <a:cs typeface="+mn-cs"/>
          </a:endParaRPr>
        </a:p>
      </dgm:t>
    </dgm:pt>
    <dgm:pt modelId="{78397110-3FA5-4E50-90C7-8038DD9EE089}" type="parTrans" cxnId="{3D13F4E9-1538-4DFA-8B01-980FE100FB0C}">
      <dgm:prSet/>
      <dgm:spPr/>
      <dgm:t>
        <a:bodyPr/>
        <a:lstStyle/>
        <a:p>
          <a:endParaRPr lang="en-US"/>
        </a:p>
      </dgm:t>
    </dgm:pt>
    <dgm:pt modelId="{0D9028E4-1BFA-4103-9EA7-1D33FDD57D30}" type="sibTrans" cxnId="{3D13F4E9-1538-4DFA-8B01-980FE100FB0C}">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5">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5">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5">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5">
        <dgm:presLayoutVars>
          <dgm:chMax val="0"/>
          <dgm:chPref val="0"/>
          <dgm:bulletEnabled val="1"/>
        </dgm:presLayoutVars>
      </dgm:prSet>
      <dgm:spPr>
        <a:xfrm>
          <a:off x="5635079" y="1960041"/>
          <a:ext cx="2086198" cy="834479"/>
        </a:xfrm>
        <a:prstGeom prst="chevron">
          <a:avLst/>
        </a:prstGeom>
      </dgm:spPr>
    </dgm:pt>
    <dgm:pt modelId="{A245B575-74DA-4392-B526-B665A00F911D}" type="pres">
      <dgm:prSet presAssocID="{65FF786B-B4A6-4EAB-B3B1-0BF299F6A1D2}" presName="parTxOnlySpace" presStyleCnt="0"/>
      <dgm:spPr/>
    </dgm:pt>
    <dgm:pt modelId="{EDB08ED1-D638-405C-8AF2-5D4C0D13F465}" type="pres">
      <dgm:prSet presAssocID="{0732539A-5A29-4FDC-95F7-0A2950361A2C}" presName="parTxOnly" presStyleLbl="node1" presStyleIdx="4" presStyleCnt="5">
        <dgm:presLayoutVars>
          <dgm:chMax val="0"/>
          <dgm:chPref val="0"/>
          <dgm:bulletEnabled val="1"/>
        </dgm:presLayoutVars>
      </dgm:prSet>
      <dgm:spPr>
        <a:xfrm>
          <a:off x="7512657" y="1960041"/>
          <a:ext cx="2086198" cy="834479"/>
        </a:xfrm>
        <a:prstGeom prst="chevron">
          <a:avLst/>
        </a:prstGeom>
      </dgm:spPr>
    </dgm:pt>
  </dgm:ptLst>
  <dgm:cxnLst>
    <dgm:cxn modelId="{63A93F18-FA5F-4BE2-86F1-ABAAD3C2591B}" type="presOf" srcId="{145C33C4-0445-4150-8501-154718C07891}" destId="{C11CB799-0695-47AA-9A18-27601B853BEF}" srcOrd="0" destOrd="0" presId="urn:microsoft.com/office/officeart/2005/8/layout/chevron1"/>
    <dgm:cxn modelId="{17C11125-4F21-41D3-9214-22A7B437B550}"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BE5AB54A-27E7-43E9-B2CD-A8AB5393ED62}" srcId="{69FD613F-1338-49A0-AECA-F3B9EDB2BEF5}" destId="{1547DB60-A071-47A3-B811-78E990F08F20}" srcOrd="3" destOrd="0" parTransId="{BB4C7558-14EA-4F15-AA1C-C33925B7109F}" sibTransId="{65FF786B-B4A6-4EAB-B3B1-0BF299F6A1D2}"/>
    <dgm:cxn modelId="{3627717B-F411-4524-9F11-8AC504FF012D}" type="presOf" srcId="{332F3D77-3B57-4274-8F36-C92ED4DAD38D}" destId="{AB06F400-5906-471A-A068-82694765EB11}" srcOrd="0" destOrd="0" presId="urn:microsoft.com/office/officeart/2005/8/layout/chevron1"/>
    <dgm:cxn modelId="{9788D387-7D03-4850-8478-FC0FF088300F}" type="presOf" srcId="{1547DB60-A071-47A3-B811-78E990F08F20}" destId="{7FE1E5B9-B44D-4EE8-AB32-9E26B1EA4AF7}" srcOrd="0" destOrd="0" presId="urn:microsoft.com/office/officeart/2005/8/layout/chevron1"/>
    <dgm:cxn modelId="{73146092-9063-40E6-AA2E-C3F0A40A265E}" type="presOf" srcId="{0732539A-5A29-4FDC-95F7-0A2950361A2C}" destId="{EDB08ED1-D638-405C-8AF2-5D4C0D13F465}" srcOrd="0" destOrd="0" presId="urn:microsoft.com/office/officeart/2005/8/layout/chevron1"/>
    <dgm:cxn modelId="{17C190B2-31D9-473D-B320-42F5AD47FD53}" type="presOf" srcId="{BB1AB602-0508-4675-9AFC-24F4815A92D9}" destId="{952F30E3-C177-42DF-93FE-19E0310A5253}"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3D13F4E9-1538-4DFA-8B01-980FE100FB0C}" srcId="{69FD613F-1338-49A0-AECA-F3B9EDB2BEF5}" destId="{0732539A-5A29-4FDC-95F7-0A2950361A2C}" srcOrd="4" destOrd="0" parTransId="{78397110-3FA5-4E50-90C7-8038DD9EE089}" sibTransId="{0D9028E4-1BFA-4103-9EA7-1D33FDD57D30}"/>
    <dgm:cxn modelId="{A25F2193-D81E-4717-A132-46BCC71D090D}" type="presParOf" srcId="{B6CF1DCF-582F-4251-AE1C-565BFAE7D8E4}" destId="{AB06F400-5906-471A-A068-82694765EB11}" srcOrd="0" destOrd="0" presId="urn:microsoft.com/office/officeart/2005/8/layout/chevron1"/>
    <dgm:cxn modelId="{D6D60235-4148-4266-B1F8-BFB784671D36}" type="presParOf" srcId="{B6CF1DCF-582F-4251-AE1C-565BFAE7D8E4}" destId="{44145E4B-CB83-4EF8-82B3-BFE9D7945150}" srcOrd="1" destOrd="0" presId="urn:microsoft.com/office/officeart/2005/8/layout/chevron1"/>
    <dgm:cxn modelId="{511F2859-CFFD-4B21-858E-3CD04EED79B0}" type="presParOf" srcId="{B6CF1DCF-582F-4251-AE1C-565BFAE7D8E4}" destId="{C11CB799-0695-47AA-9A18-27601B853BEF}" srcOrd="2" destOrd="0" presId="urn:microsoft.com/office/officeart/2005/8/layout/chevron1"/>
    <dgm:cxn modelId="{B0789860-47A4-438E-9072-44463E379EE3}" type="presParOf" srcId="{B6CF1DCF-582F-4251-AE1C-565BFAE7D8E4}" destId="{D7934C43-C00C-405F-95D3-97903B85C341}" srcOrd="3" destOrd="0" presId="urn:microsoft.com/office/officeart/2005/8/layout/chevron1"/>
    <dgm:cxn modelId="{BB592B6A-A02F-4B55-844F-50223831E46B}" type="presParOf" srcId="{B6CF1DCF-582F-4251-AE1C-565BFAE7D8E4}" destId="{952F30E3-C177-42DF-93FE-19E0310A5253}" srcOrd="4" destOrd="0" presId="urn:microsoft.com/office/officeart/2005/8/layout/chevron1"/>
    <dgm:cxn modelId="{AF7F97D4-ACE3-46AC-9458-A86D416F1BCC}" type="presParOf" srcId="{B6CF1DCF-582F-4251-AE1C-565BFAE7D8E4}" destId="{7BD81FAB-2D2D-4E07-BA61-172C8B6890FB}" srcOrd="5" destOrd="0" presId="urn:microsoft.com/office/officeart/2005/8/layout/chevron1"/>
    <dgm:cxn modelId="{BA3B6EC5-DDDC-47A2-90D9-7F944EB572CF}" type="presParOf" srcId="{B6CF1DCF-582F-4251-AE1C-565BFAE7D8E4}" destId="{7FE1E5B9-B44D-4EE8-AB32-9E26B1EA4AF7}" srcOrd="6" destOrd="0" presId="urn:microsoft.com/office/officeart/2005/8/layout/chevron1"/>
    <dgm:cxn modelId="{4D89D692-0A01-45ED-83A8-0C35791A9E06}" type="presParOf" srcId="{B6CF1DCF-582F-4251-AE1C-565BFAE7D8E4}" destId="{A245B575-74DA-4392-B526-B665A00F911D}" srcOrd="7" destOrd="0" presId="urn:microsoft.com/office/officeart/2005/8/layout/chevron1"/>
    <dgm:cxn modelId="{1C69DE2C-E6DC-4E66-8B01-FF32F238D1F3}" type="presParOf" srcId="{B6CF1DCF-582F-4251-AE1C-565BFAE7D8E4}" destId="{EDB08ED1-D638-405C-8AF2-5D4C0D13F46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2925" y="9684582"/>
          <a:ext cx="2603873" cy="1041549"/>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t>Business Date Happens and End of Day Processes are run.  Email of CSV’s are sent</a:t>
          </a:r>
          <a:endParaRPr lang="en-US" sz="1050" kern="1200" dirty="0"/>
        </a:p>
      </dsp:txBody>
      <dsp:txXfrm>
        <a:off x="523700" y="9684582"/>
        <a:ext cx="1562324" cy="1041549"/>
      </dsp:txXfrm>
    </dsp:sp>
    <dsp:sp modelId="{C11CB799-0695-47AA-9A18-27601B853BEF}">
      <dsp:nvSpPr>
        <dsp:cNvPr id="0" name=""/>
        <dsp:cNvSpPr/>
      </dsp:nvSpPr>
      <dsp:spPr>
        <a:xfrm>
          <a:off x="2346411"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solidFill>
                <a:schemeClr val="tx1"/>
              </a:solidFill>
            </a:rPr>
            <a:t>Power Automate moves those CSV’s to a local file based upon the subject line</a:t>
          </a:r>
          <a:endParaRPr lang="en-US" sz="1050" kern="1200" dirty="0">
            <a:solidFill>
              <a:schemeClr val="tx1"/>
            </a:solidFill>
          </a:endParaRPr>
        </a:p>
      </dsp:txBody>
      <dsp:txXfrm>
        <a:off x="2867186" y="9684582"/>
        <a:ext cx="1562324" cy="1041549"/>
      </dsp:txXfrm>
    </dsp:sp>
    <dsp:sp modelId="{952F30E3-C177-42DF-93FE-19E0310A5253}">
      <dsp:nvSpPr>
        <dsp:cNvPr id="0" name=""/>
        <dsp:cNvSpPr/>
      </dsp:nvSpPr>
      <dsp:spPr>
        <a:xfrm>
          <a:off x="4689898"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solidFill>
                <a:schemeClr val="tx1"/>
              </a:solidFill>
            </a:rPr>
            <a:t>The information from those files </a:t>
          </a:r>
          <a:r>
            <a:rPr lang="en-US" sz="1100" kern="1200">
              <a:solidFill>
                <a:schemeClr val="tx1"/>
              </a:solidFill>
            </a:rPr>
            <a:t>are ingested and parsed </a:t>
          </a:r>
          <a:r>
            <a:rPr lang="en-US" sz="1050" kern="1200">
              <a:solidFill>
                <a:schemeClr val="tx1"/>
              </a:solidFill>
            </a:rPr>
            <a:t> using python, and then moved to another folder where they get sourced by PowerBI</a:t>
          </a:r>
          <a:endParaRPr lang="en-US" sz="1050" kern="1200" dirty="0">
            <a:solidFill>
              <a:schemeClr val="tx1"/>
            </a:solidFill>
          </a:endParaRPr>
        </a:p>
      </dsp:txBody>
      <dsp:txXfrm>
        <a:off x="5210673" y="9684582"/>
        <a:ext cx="1562324" cy="1041549"/>
      </dsp:txXfrm>
    </dsp:sp>
    <dsp:sp modelId="{7FE1E5B9-B44D-4EE8-AB32-9E26B1EA4AF7}">
      <dsp:nvSpPr>
        <dsp:cNvPr id="0" name=""/>
        <dsp:cNvSpPr/>
      </dsp:nvSpPr>
      <dsp:spPr>
        <a:xfrm>
          <a:off x="7033384" y="9684582"/>
          <a:ext cx="2603873" cy="1041549"/>
        </a:xfrm>
        <a:prstGeom prst="chevron">
          <a:avLst/>
        </a:prstGeom>
        <a:solidFill>
          <a:srgbClr val="92D05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a:solidFill>
                <a:schemeClr val="tx1"/>
              </a:solidFill>
              <a:latin typeface="Avenir Next LT Pro"/>
              <a:ea typeface="+mn-ea"/>
              <a:cs typeface="+mn-cs"/>
            </a:rPr>
            <a:t>As the days’ data comes in PowerBI is refreshed via On-Premises Data Gateway and pushed to web environment</a:t>
          </a:r>
          <a:endParaRPr lang="en-US" sz="1100" kern="1200" dirty="0">
            <a:solidFill>
              <a:schemeClr val="tx1"/>
            </a:solidFill>
            <a:latin typeface="Avenir Next LT Pro"/>
            <a:ea typeface="+mn-ea"/>
            <a:cs typeface="+mn-cs"/>
          </a:endParaRPr>
        </a:p>
      </dsp:txBody>
      <dsp:txXfrm>
        <a:off x="7554159" y="9684582"/>
        <a:ext cx="1562324" cy="1041549"/>
      </dsp:txXfrm>
    </dsp:sp>
    <dsp:sp modelId="{EDB08ED1-D638-405C-8AF2-5D4C0D13F465}">
      <dsp:nvSpPr>
        <dsp:cNvPr id="0" name=""/>
        <dsp:cNvSpPr/>
      </dsp:nvSpPr>
      <dsp:spPr>
        <a:xfrm>
          <a:off x="9376870" y="9684582"/>
          <a:ext cx="2603873" cy="1041549"/>
        </a:xfrm>
        <a:prstGeom prst="chevron">
          <a:avLst/>
        </a:prstGeom>
        <a:solidFill>
          <a:srgbClr val="000000">
            <a:lumMod val="50000"/>
            <a:lumOff val="5000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a:solidFill>
                <a:srgbClr val="FFFFFF"/>
              </a:solidFill>
              <a:latin typeface="Avenir Next LT Pro"/>
              <a:ea typeface="+mn-ea"/>
              <a:cs typeface="+mn-cs"/>
            </a:rPr>
            <a:t>Dashboard is analyzed by front end user</a:t>
          </a:r>
          <a:endParaRPr lang="en-US" sz="1100" kern="1200" dirty="0">
            <a:solidFill>
              <a:srgbClr val="FFFFFF"/>
            </a:solidFill>
            <a:latin typeface="Avenir Next LT Pro"/>
            <a:ea typeface="+mn-ea"/>
            <a:cs typeface="+mn-cs"/>
          </a:endParaRPr>
        </a:p>
      </dsp:txBody>
      <dsp:txXfrm>
        <a:off x="9897645" y="9684582"/>
        <a:ext cx="1562324" cy="10415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0F43D-4044-4A26-9D93-6F286803623C}" type="datetimeFigureOut">
              <a:rPr lang="en-US" smtClean="0"/>
              <a:t>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27442-D60C-45DE-8F50-C791EE48E3D2}" type="slidenum">
              <a:rPr lang="en-US" smtClean="0"/>
              <a:t>‹#›</a:t>
            </a:fld>
            <a:endParaRPr lang="en-US"/>
          </a:p>
        </p:txBody>
      </p:sp>
    </p:spTree>
    <p:extLst>
      <p:ext uri="{BB962C8B-B14F-4D97-AF65-F5344CB8AC3E}">
        <p14:creationId xmlns:p14="http://schemas.microsoft.com/office/powerpoint/2010/main" val="10945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provide actionable data as quickly as possible to the people that can make the biggest impact- wordsmith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 Operators!</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3</a:t>
            </a:fld>
            <a:endParaRPr lang="en-US"/>
          </a:p>
        </p:txBody>
      </p:sp>
    </p:spTree>
    <p:extLst>
      <p:ext uri="{BB962C8B-B14F-4D97-AF65-F5344CB8AC3E}">
        <p14:creationId xmlns:p14="http://schemas.microsoft.com/office/powerpoint/2010/main" val="304074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Pain Points- the foodservice business moves so fast, and in large scale dining operations the business is so nuanced, that there is often a lack of follow up with available information.  </a:t>
            </a:r>
          </a:p>
          <a:p>
            <a:r>
              <a:rPr lang="en-US" dirty="0"/>
              <a:t>The real goal of this dashboard is to be a frequently visited page by the operators where they can adjust their production.  </a:t>
            </a:r>
          </a:p>
          <a:p>
            <a:r>
              <a:rPr lang="en-US" dirty="0"/>
              <a:t>In my time at Vanderbilt I was on the team that led the implementation of this Menu Management software and the lack of meaningful feedback it was able to give to our operators was always in the back of my mind. </a:t>
            </a:r>
          </a:p>
          <a:p>
            <a:r>
              <a:rPr lang="en-US" dirty="0"/>
              <a:t> In NSS I often thought about how I could use all of the things I was learning to better the processes we already had and </a:t>
            </a:r>
          </a:p>
          <a:p>
            <a:r>
              <a:rPr lang="en-US" dirty="0"/>
              <a:t>saw this as low hanging fruit that could serve an immediate impact, especially as those operators navigate unknown forecasting, and unknown menu items as a result of the pandemic/product shortages etc.</a:t>
            </a:r>
          </a:p>
        </p:txBody>
      </p:sp>
      <p:sp>
        <p:nvSpPr>
          <p:cNvPr id="4" name="Slide Number Placeholder 3"/>
          <p:cNvSpPr>
            <a:spLocks noGrp="1"/>
          </p:cNvSpPr>
          <p:nvPr>
            <p:ph type="sldNum" sz="quarter" idx="5"/>
          </p:nvPr>
        </p:nvSpPr>
        <p:spPr/>
        <p:txBody>
          <a:bodyPr/>
          <a:lstStyle/>
          <a:p>
            <a:fld id="{D4227442-D60C-45DE-8F50-C791EE48E3D2}" type="slidenum">
              <a:rPr lang="en-US" smtClean="0"/>
              <a:t>6</a:t>
            </a:fld>
            <a:endParaRPr lang="en-US"/>
          </a:p>
        </p:txBody>
      </p:sp>
    </p:spTree>
    <p:extLst>
      <p:ext uri="{BB962C8B-B14F-4D97-AF65-F5344CB8AC3E}">
        <p14:creationId xmlns:p14="http://schemas.microsoft.com/office/powerpoint/2010/main" val="410615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have core LOB software that does not allow for automation, and this project identifies an opportunity to shorten the FB loop for enhanced operational effectiveness.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Shift managers that look at this information are the ones that have the ability to make the biggest difference. </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7</a:t>
            </a:fld>
            <a:endParaRPr lang="en-US"/>
          </a:p>
        </p:txBody>
      </p:sp>
    </p:spTree>
    <p:extLst>
      <p:ext uri="{BB962C8B-B14F-4D97-AF65-F5344CB8AC3E}">
        <p14:creationId xmlns:p14="http://schemas.microsoft.com/office/powerpoint/2010/main" val="11615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20000"/>
              </a:lnSpc>
            </a:pPr>
            <a:r>
              <a:rPr lang="en-US" sz="1200" dirty="0"/>
              <a:t>Specific libraries were used to read in entire folders of data and concatenate them into single </a:t>
            </a:r>
            <a:r>
              <a:rPr lang="en-US" sz="1200" dirty="0" err="1"/>
              <a:t>dataframes</a:t>
            </a:r>
            <a:r>
              <a:rPr lang="en-US" sz="1200" dirty="0"/>
              <a:t>.  This was needed to put all the files together as </a:t>
            </a:r>
            <a:r>
              <a:rPr lang="en-US" sz="1200" b="1" dirty="0"/>
              <a:t>Power Automate </a:t>
            </a:r>
            <a:r>
              <a:rPr lang="en-US" sz="1200" dirty="0"/>
              <a:t>sent them in.</a:t>
            </a:r>
          </a:p>
          <a:p>
            <a:pPr lvl="2">
              <a:lnSpc>
                <a:spcPct val="120000"/>
              </a:lnSpc>
            </a:pPr>
            <a:r>
              <a:rPr lang="en-US" sz="1200" b="1" dirty="0"/>
              <a:t>Transaction </a:t>
            </a:r>
            <a:r>
              <a:rPr lang="en-US" sz="1200" b="1" dirty="0" err="1"/>
              <a:t>DataFrame</a:t>
            </a:r>
            <a:r>
              <a:rPr lang="en-US" sz="1200" b="1" dirty="0"/>
              <a:t>- </a:t>
            </a:r>
            <a:r>
              <a:rPr lang="en-US" sz="1200" dirty="0"/>
              <a:t>the data was cleaned to a specific point so that it only sent </a:t>
            </a:r>
            <a:r>
              <a:rPr lang="en-US" sz="1200" dirty="0" err="1"/>
              <a:t>PowerBI</a:t>
            </a:r>
            <a:r>
              <a:rPr lang="en-US" sz="1200" dirty="0"/>
              <a:t> the necessary information for that specific Dining Hall.  There were many null values that had to be dropped and all the datetime formatting was done before </a:t>
            </a:r>
            <a:r>
              <a:rPr lang="en-US" sz="1200" dirty="0" err="1"/>
              <a:t>PowerBI</a:t>
            </a:r>
            <a:r>
              <a:rPr lang="en-US" sz="1200" dirty="0"/>
              <a:t>.</a:t>
            </a:r>
          </a:p>
          <a:p>
            <a:pPr lvl="2">
              <a:lnSpc>
                <a:spcPct val="120000"/>
              </a:lnSpc>
            </a:pPr>
            <a:r>
              <a:rPr lang="en-US" sz="1200" b="1" dirty="0"/>
              <a:t>Menu </a:t>
            </a:r>
            <a:r>
              <a:rPr lang="en-US" sz="1200" b="1" dirty="0" err="1"/>
              <a:t>DataFrame</a:t>
            </a:r>
            <a:r>
              <a:rPr lang="en-US" sz="1200" b="1" dirty="0"/>
              <a:t>- </a:t>
            </a:r>
            <a:r>
              <a:rPr lang="en-US" sz="12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200" b="1" dirty="0" err="1"/>
              <a:t>PowerBI</a:t>
            </a:r>
            <a:r>
              <a:rPr lang="en-US" sz="1200" b="1" dirty="0"/>
              <a:t>-</a:t>
            </a:r>
            <a:r>
              <a:rPr lang="en-US" sz="1200" dirty="0"/>
              <a:t> for measures that depended on relationships between the </a:t>
            </a:r>
            <a:r>
              <a:rPr lang="en-US" sz="1200" dirty="0" err="1"/>
              <a:t>dataframes</a:t>
            </a:r>
            <a:r>
              <a:rPr lang="en-US" sz="1200" dirty="0"/>
              <a:t> I made created a ‘measures’ table to drive the cards on the actual dashboard as well as a table that calculated the difference between forecasted and actual Meal Plan counts</a:t>
            </a:r>
          </a:p>
          <a:p>
            <a:pPr lvl="2">
              <a:lnSpc>
                <a:spcPct val="120000"/>
              </a:lnSpc>
            </a:pPr>
            <a:endParaRPr lang="en-US" sz="1200" dirty="0"/>
          </a:p>
          <a:p>
            <a:pPr lvl="2">
              <a:lnSpc>
                <a:spcPct val="120000"/>
              </a:lnSpc>
            </a:pPr>
            <a:r>
              <a:rPr lang="en-US" sz="1200" dirty="0"/>
              <a:t>"ingested, parsed, filtered by python"</a:t>
            </a:r>
          </a:p>
          <a:p>
            <a:pPr lvl="2">
              <a:lnSpc>
                <a:spcPct val="120000"/>
              </a:lnSpc>
            </a:pPr>
            <a:endParaRPr lang="en-US" sz="1200" dirty="0"/>
          </a:p>
          <a:p>
            <a:pPr lvl="2">
              <a:lnSpc>
                <a:spcPct val="120000"/>
              </a:lnSpc>
            </a:pPr>
            <a:endParaRPr lang="en-US" sz="1200" dirty="0"/>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8</a:t>
            </a:fld>
            <a:endParaRPr lang="en-US"/>
          </a:p>
        </p:txBody>
      </p:sp>
    </p:spTree>
    <p:extLst>
      <p:ext uri="{BB962C8B-B14F-4D97-AF65-F5344CB8AC3E}">
        <p14:creationId xmlns:p14="http://schemas.microsoft.com/office/powerpoint/2010/main" val="24076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Give feedback to menu management software vendor to have their fields calculate automatically and for the ability for reports to be automated out of their system</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12</a:t>
            </a:fld>
            <a:endParaRPr lang="en-US"/>
          </a:p>
        </p:txBody>
      </p:sp>
    </p:spTree>
    <p:extLst>
      <p:ext uri="{BB962C8B-B14F-4D97-AF65-F5344CB8AC3E}">
        <p14:creationId xmlns:p14="http://schemas.microsoft.com/office/powerpoint/2010/main" val="270137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1/3/2022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1/3/2022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1/3/2022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a:xfrm>
            <a:off x="758952" y="758952"/>
            <a:ext cx="10499074" cy="4754880"/>
          </a:xfrm>
        </p:spPr>
        <p:txBody>
          <a:bodyPr/>
          <a:lstStyle/>
          <a:p>
            <a:pPr algn="ctr"/>
            <a:br>
              <a:rPr lang="en-US" dirty="0"/>
            </a:br>
            <a:br>
              <a:rPr lang="en-US" dirty="0"/>
            </a:br>
            <a:br>
              <a:rPr lang="en-US" dirty="0"/>
            </a:b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8556" y="0"/>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132796"/>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42748" y="2278905"/>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4866" y="2699328"/>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automation loops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027" y="5294051"/>
            <a:ext cx="3012625" cy="11046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nnecting PowerApps To On-Premises Data With On-Premises Data Gateways |  Canviz">
            <a:extLst>
              <a:ext uri="{FF2B5EF4-FFF2-40B4-BE49-F238E27FC236}">
                <a16:creationId xmlns:a16="http://schemas.microsoft.com/office/drawing/2014/main" id="{EAFC2024-B214-4B87-A990-289353F9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085" y="4801801"/>
            <a:ext cx="3030536" cy="177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42613" y="2466363"/>
            <a:ext cx="11641397" cy="4136351"/>
          </a:xfrm>
        </p:spPr>
        <p:txBody>
          <a:bodyPr>
            <a:normAutofit/>
          </a:bodyPr>
          <a:lstStyle/>
          <a:p>
            <a:r>
              <a:rPr lang="en-US" sz="2400" dirty="0"/>
              <a:t>I would move the automation to occur in a cloud computing environment and have the python be run remotely</a:t>
            </a:r>
          </a:p>
          <a:p>
            <a:r>
              <a:rPr lang="en-US" sz="2400" dirty="0"/>
              <a:t>This process could run more than one time per day to give an even shorter feedback loop for operators to adjust narrowly if needed</a:t>
            </a:r>
          </a:p>
          <a:p>
            <a:r>
              <a:rPr lang="en-US" sz="2400" dirty="0"/>
              <a:t>Incorporate waste data as well as purchasing data for a detailed analysis of cost of goods</a:t>
            </a:r>
          </a:p>
          <a:p>
            <a:r>
              <a:rPr lang="en-US" sz="2400"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360727" y="2607732"/>
            <a:ext cx="10511405" cy="3994982"/>
          </a:xfrm>
        </p:spPr>
        <p:txBody>
          <a:bodyPr>
            <a:normAutofit/>
          </a:bodyPr>
          <a:lstStyle/>
          <a:p>
            <a:r>
              <a:rPr lang="en-US" dirty="0"/>
              <a:t>Mission</a:t>
            </a:r>
          </a:p>
          <a:p>
            <a:r>
              <a:rPr lang="en-US" dirty="0"/>
              <a:t>Light Definitions</a:t>
            </a:r>
          </a:p>
          <a:p>
            <a:r>
              <a:rPr lang="en-US" dirty="0"/>
              <a:t>Motivation &amp; Data Question </a:t>
            </a:r>
          </a:p>
          <a:p>
            <a:r>
              <a:rPr lang="en-US" dirty="0"/>
              <a:t>Workflow</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Mission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“To bridge understanding that allows operators to use data to formulate conclusions on business performance”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divided by number of customers that come through the door</a:t>
            </a:r>
          </a:p>
          <a:p>
            <a:pPr marR="0" lvl="2">
              <a:lnSpc>
                <a:spcPct val="130000"/>
              </a:lnSpc>
            </a:pPr>
            <a:r>
              <a:rPr lang="en-US" sz="3300" b="1" dirty="0"/>
              <a:t>Forecasted Amount/Cost- </a:t>
            </a:r>
            <a:r>
              <a:rPr lang="en-US" sz="3300" dirty="0"/>
              <a:t>An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D88D555-A97B-4175-96FC-621CF93EE7E7}"/>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0" kern="1200" spc="100" baseline="0" dirty="0">
                <a:latin typeface="+mj-lt"/>
                <a:ea typeface="+mj-ea"/>
                <a:cs typeface="+mj-cs"/>
              </a:rPr>
              <a:t>ERD</a:t>
            </a:r>
          </a:p>
        </p:txBody>
      </p:sp>
      <p:cxnSp>
        <p:nvCxnSpPr>
          <p:cNvPr id="44" name="Straight Connector 4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01914D01-F678-45F0-B1D3-254EE2DC72A4}"/>
              </a:ext>
            </a:extLst>
          </p:cNvPr>
          <p:cNvPicPr>
            <a:picLocks noChangeAspect="1"/>
          </p:cNvPicPr>
          <p:nvPr/>
        </p:nvPicPr>
        <p:blipFill rotWithShape="1">
          <a:blip r:embed="rId2"/>
          <a:srcRect t="2513" r="2" b="6656"/>
          <a:stretch/>
        </p:blipFill>
        <p:spPr>
          <a:xfrm>
            <a:off x="2232372" y="276872"/>
            <a:ext cx="9505358" cy="6160499"/>
          </a:xfrm>
          <a:prstGeom prst="rect">
            <a:avLst/>
          </a:prstGeom>
        </p:spPr>
      </p:pic>
      <p:sp>
        <p:nvSpPr>
          <p:cNvPr id="4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3643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results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428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3" y="2607732"/>
            <a:ext cx="10868317" cy="2553815"/>
          </a:xfrm>
        </p:spPr>
        <p:txBody>
          <a:bodyPr>
            <a:normAutofit/>
          </a:bodyPr>
          <a:lstStyle/>
          <a:p>
            <a:r>
              <a:rPr lang="en-US" sz="2800" dirty="0"/>
              <a:t>The motivation for creating this dashboard was to create a tool to have </a:t>
            </a:r>
            <a:r>
              <a:rPr lang="en-US" sz="2800" b="1" dirty="0"/>
              <a:t>real time data </a:t>
            </a:r>
          </a:p>
          <a:p>
            <a:r>
              <a:rPr lang="en-US" sz="2800" dirty="0"/>
              <a:t>The opportunity to </a:t>
            </a:r>
            <a:r>
              <a:rPr lang="en-US" sz="2800" b="1" dirty="0"/>
              <a:t>shorten the feedback loop </a:t>
            </a:r>
            <a:r>
              <a:rPr lang="en-US" sz="2800" dirty="0"/>
              <a:t>and push information without operators having to run reports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Workflow</a:t>
            </a:r>
            <a:endParaRPr lang="en-US"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2885769957"/>
              </p:ext>
            </p:extLst>
          </p:nvPr>
        </p:nvGraphicFramePr>
        <p:xfrm>
          <a:off x="130033" y="-6074230"/>
          <a:ext cx="11983670" cy="20410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07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76169" y="2457974"/>
            <a:ext cx="11677475" cy="4144740"/>
          </a:xfrm>
        </p:spPr>
        <p:txBody>
          <a:bodyPr>
            <a:normAutofit/>
          </a:bodyPr>
          <a:lstStyle/>
          <a:p>
            <a:pPr lvl="2">
              <a:lnSpc>
                <a:spcPct val="120000"/>
              </a:lnSpc>
            </a:pPr>
            <a:r>
              <a:rPr lang="en-US" sz="1800" dirty="0"/>
              <a:t>Specific libraries were used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measures that depended on relationships between the </a:t>
            </a:r>
            <a:r>
              <a:rPr lang="en-US" sz="1800" dirty="0" err="1"/>
              <a:t>dataframes</a:t>
            </a:r>
            <a:r>
              <a:rPr lang="en-US" sz="1800" dirty="0"/>
              <a:t> I made created a ‘measures’ table to drive the cards on the actual dashboard as well as a table that calculated the difference between forecasted and actual Meal Plan counts</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15357</TotalTime>
  <Words>1033</Words>
  <Application>Microsoft Office PowerPoint</Application>
  <PresentationFormat>Widescreen</PresentationFormat>
  <Paragraphs>73</Paragraphs>
  <Slides>12</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Courier New</vt:lpstr>
      <vt:lpstr>Sitka Banner</vt:lpstr>
      <vt:lpstr>HeadlinesVTI</vt:lpstr>
      <vt:lpstr>Menu Management and Cost Per Meal Dashboard</vt:lpstr>
      <vt:lpstr>Agenda</vt:lpstr>
      <vt:lpstr>Mission</vt:lpstr>
      <vt:lpstr>Light Definitions</vt:lpstr>
      <vt:lpstr>ERD</vt:lpstr>
      <vt:lpstr>Data Question</vt:lpstr>
      <vt:lpstr>Motivation</vt:lpstr>
      <vt:lpstr>Workflow</vt:lpstr>
      <vt:lpstr>Data Cleaning and Python</vt:lpstr>
      <vt:lpstr>   Dashboard Tour</vt:lpstr>
      <vt:lpstr>Technologies Used  </vt:lpstr>
      <vt:lpstr>Moving Forward Recommendations and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17</cp:revision>
  <dcterms:created xsi:type="dcterms:W3CDTF">2021-12-10T00:38:10Z</dcterms:created>
  <dcterms:modified xsi:type="dcterms:W3CDTF">2022-01-03T20:48:35Z</dcterms:modified>
</cp:coreProperties>
</file>