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4" r:id="rId1"/>
  </p:sldMasterIdLst>
  <p:notesMasterIdLst>
    <p:notesMasterId r:id="rId14"/>
  </p:notesMasterIdLst>
  <p:sldIdLst>
    <p:sldId id="256" r:id="rId2"/>
    <p:sldId id="257" r:id="rId3"/>
    <p:sldId id="260" r:id="rId4"/>
    <p:sldId id="262" r:id="rId5"/>
    <p:sldId id="267" r:id="rId6"/>
    <p:sldId id="258" r:id="rId7"/>
    <p:sldId id="261" r:id="rId8"/>
    <p:sldId id="263" r:id="rId9"/>
    <p:sldId id="264" r:id="rId10"/>
    <p:sldId id="266" r:id="rId11"/>
    <p:sldId id="265" r:id="rId12"/>
    <p:sldId id="26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2038" autoAdjust="0"/>
  </p:normalViewPr>
  <p:slideViewPr>
    <p:cSldViewPr snapToGrid="0">
      <p:cViewPr varScale="1">
        <p:scale>
          <a:sx n="61" d="100"/>
          <a:sy n="61" d="100"/>
        </p:scale>
        <p:origin x="884"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9FD613F-1338-49A0-AECA-F3B9EDB2BEF5}" type="doc">
      <dgm:prSet loTypeId="urn:microsoft.com/office/officeart/2005/8/layout/chevron1" loCatId="process" qsTypeId="urn:microsoft.com/office/officeart/2005/8/quickstyle/simple1" qsCatId="simple" csTypeId="urn:microsoft.com/office/officeart/2005/8/colors/accent1_2" csCatId="accent1" phldr="1"/>
      <dgm:spPr/>
    </dgm:pt>
    <dgm:pt modelId="{332F3D77-3B57-4274-8F36-C92ED4DAD38D}">
      <dgm:prSet phldrT="[Text]" custT="1"/>
      <dgm:spPr>
        <a:solidFill>
          <a:schemeClr val="tx1">
            <a:lumMod val="50000"/>
            <a:lumOff val="50000"/>
          </a:schemeClr>
        </a:solidFill>
      </dgm:spPr>
      <dgm:t>
        <a:bodyPr/>
        <a:lstStyle/>
        <a:p>
          <a:r>
            <a:rPr lang="en-US" sz="1050"/>
            <a:t>Business Date Happens and End of Day Processes are run.  Email of CSV’s are sent</a:t>
          </a:r>
          <a:endParaRPr lang="en-US" sz="1050" dirty="0"/>
        </a:p>
      </dgm:t>
    </dgm:pt>
    <dgm:pt modelId="{C5EB4EB2-3B8D-4875-9665-D894E08FCF9F}" type="parTrans" cxnId="{1D9508D1-054C-46EB-BF19-978656A50DAB}">
      <dgm:prSet/>
      <dgm:spPr/>
      <dgm:t>
        <a:bodyPr/>
        <a:lstStyle/>
        <a:p>
          <a:endParaRPr lang="en-US"/>
        </a:p>
      </dgm:t>
    </dgm:pt>
    <dgm:pt modelId="{31E7B4DA-FAAD-4D41-A890-A75B37647ABD}" type="sibTrans" cxnId="{1D9508D1-054C-46EB-BF19-978656A50DAB}">
      <dgm:prSet/>
      <dgm:spPr/>
      <dgm:t>
        <a:bodyPr/>
        <a:lstStyle/>
        <a:p>
          <a:endParaRPr lang="en-US"/>
        </a:p>
      </dgm:t>
    </dgm:pt>
    <dgm:pt modelId="{145C33C4-0445-4150-8501-154718C07891}">
      <dgm:prSet phldrT="[Text]" custT="1"/>
      <dgm:spPr>
        <a:solidFill>
          <a:srgbClr val="92D050"/>
        </a:solidFill>
      </dgm:spPr>
      <dgm:t>
        <a:bodyPr/>
        <a:lstStyle/>
        <a:p>
          <a:r>
            <a:rPr lang="en-US" sz="1050">
              <a:solidFill>
                <a:schemeClr val="tx1"/>
              </a:solidFill>
            </a:rPr>
            <a:t>Power Automate moves those CSV’s to a local file based upon the subject line</a:t>
          </a:r>
          <a:endParaRPr lang="en-US" sz="1050" dirty="0">
            <a:solidFill>
              <a:schemeClr val="tx1"/>
            </a:solidFill>
          </a:endParaRPr>
        </a:p>
      </dgm:t>
    </dgm:pt>
    <dgm:pt modelId="{FC6BD814-9EE9-4CC2-A54C-C0F5D1C3D103}" type="parTrans" cxnId="{192B4AD0-2EE0-4C13-9E23-95240C30B488}">
      <dgm:prSet/>
      <dgm:spPr/>
      <dgm:t>
        <a:bodyPr/>
        <a:lstStyle/>
        <a:p>
          <a:endParaRPr lang="en-US"/>
        </a:p>
      </dgm:t>
    </dgm:pt>
    <dgm:pt modelId="{10B9A239-ACCE-4AF7-B95C-18013A2BDB71}" type="sibTrans" cxnId="{192B4AD0-2EE0-4C13-9E23-95240C30B488}">
      <dgm:prSet/>
      <dgm:spPr/>
      <dgm:t>
        <a:bodyPr/>
        <a:lstStyle/>
        <a:p>
          <a:endParaRPr lang="en-US"/>
        </a:p>
      </dgm:t>
    </dgm:pt>
    <dgm:pt modelId="{BB1AB602-0508-4675-9AFC-24F4815A92D9}">
      <dgm:prSet phldrT="[Text]" custT="1"/>
      <dgm:spPr>
        <a:solidFill>
          <a:srgbClr val="92D050"/>
        </a:solidFill>
      </dgm:spPr>
      <dgm:t>
        <a:bodyPr/>
        <a:lstStyle/>
        <a:p>
          <a:r>
            <a:rPr lang="en-US" sz="1050">
              <a:solidFill>
                <a:schemeClr val="tx1"/>
              </a:solidFill>
            </a:rPr>
            <a:t>The information from those files </a:t>
          </a:r>
          <a:r>
            <a:rPr lang="en-US" sz="1100">
              <a:solidFill>
                <a:schemeClr val="tx1"/>
              </a:solidFill>
            </a:rPr>
            <a:t>are ingested and parsed </a:t>
          </a:r>
          <a:r>
            <a:rPr lang="en-US" sz="1050">
              <a:solidFill>
                <a:schemeClr val="tx1"/>
              </a:solidFill>
            </a:rPr>
            <a:t> using python, and then moved to another folder where they get sourced by PowerBI</a:t>
          </a:r>
          <a:endParaRPr lang="en-US" sz="1050" dirty="0">
            <a:solidFill>
              <a:schemeClr val="tx1"/>
            </a:solidFill>
          </a:endParaRPr>
        </a:p>
      </dgm:t>
    </dgm:pt>
    <dgm:pt modelId="{0B9528F4-3F48-45D8-9FC2-4849C241B91A}" type="parTrans" cxnId="{0D71D740-4CE3-430A-825B-DDAEED8E6FE1}">
      <dgm:prSet/>
      <dgm:spPr/>
      <dgm:t>
        <a:bodyPr/>
        <a:lstStyle/>
        <a:p>
          <a:endParaRPr lang="en-US"/>
        </a:p>
      </dgm:t>
    </dgm:pt>
    <dgm:pt modelId="{21B4CB52-66AB-4F2B-85CF-354957E934DD}" type="sibTrans" cxnId="{0D71D740-4CE3-430A-825B-DDAEED8E6FE1}">
      <dgm:prSet/>
      <dgm:spPr/>
      <dgm:t>
        <a:bodyPr/>
        <a:lstStyle/>
        <a:p>
          <a:endParaRPr lang="en-US"/>
        </a:p>
      </dgm:t>
    </dgm:pt>
    <dgm:pt modelId="{1547DB60-A071-47A3-B811-78E990F08F20}">
      <dgm:prSet custT="1"/>
      <dgm:spPr>
        <a:solidFill>
          <a:srgbClr val="92D050"/>
        </a:solidFill>
        <a:ln w="12700" cap="flat" cmpd="sng" algn="ctr">
          <a:solidFill>
            <a:srgbClr val="FFFFFF">
              <a:hueOff val="0"/>
              <a:satOff val="0"/>
              <a:lumOff val="0"/>
              <a:alphaOff val="0"/>
            </a:srgbClr>
          </a:solidFill>
          <a:prstDash val="solid"/>
          <a:miter lim="800000"/>
        </a:ln>
        <a:effectLst/>
      </dgm:spPr>
      <dgm:t>
        <a:bodyPr spcFirstLastPara="0" vert="horz" wrap="square" lIns="36005" tIns="12002" rIns="12002" bIns="12002" numCol="1" spcCol="1270" anchor="ctr" anchorCtr="0"/>
        <a:lstStyle/>
        <a:p>
          <a:pPr marL="0" lvl="0" indent="0" algn="ctr" defTabSz="400050">
            <a:lnSpc>
              <a:spcPct val="90000"/>
            </a:lnSpc>
            <a:spcBef>
              <a:spcPct val="0"/>
            </a:spcBef>
            <a:spcAft>
              <a:spcPct val="35000"/>
            </a:spcAft>
            <a:buNone/>
          </a:pPr>
          <a:r>
            <a:rPr lang="en-US" sz="1100" kern="1200">
              <a:solidFill>
                <a:schemeClr val="tx1"/>
              </a:solidFill>
              <a:latin typeface="Avenir Next LT Pro"/>
              <a:ea typeface="+mn-ea"/>
              <a:cs typeface="+mn-cs"/>
            </a:rPr>
            <a:t>As the days’ data comes in PowerBI is refreshed via On-Premises Data Gateway and pushed to web environment</a:t>
          </a:r>
          <a:endParaRPr lang="en-US" sz="1100" kern="1200" dirty="0">
            <a:solidFill>
              <a:schemeClr val="tx1"/>
            </a:solidFill>
            <a:latin typeface="Avenir Next LT Pro"/>
            <a:ea typeface="+mn-ea"/>
            <a:cs typeface="+mn-cs"/>
          </a:endParaRPr>
        </a:p>
      </dgm:t>
    </dgm:pt>
    <dgm:pt modelId="{BB4C7558-14EA-4F15-AA1C-C33925B7109F}" type="parTrans" cxnId="{BE5AB54A-27E7-43E9-B2CD-A8AB5393ED62}">
      <dgm:prSet/>
      <dgm:spPr/>
      <dgm:t>
        <a:bodyPr/>
        <a:lstStyle/>
        <a:p>
          <a:endParaRPr lang="en-US"/>
        </a:p>
      </dgm:t>
    </dgm:pt>
    <dgm:pt modelId="{65FF786B-B4A6-4EAB-B3B1-0BF299F6A1D2}" type="sibTrans" cxnId="{BE5AB54A-27E7-43E9-B2CD-A8AB5393ED62}">
      <dgm:prSet/>
      <dgm:spPr/>
      <dgm:t>
        <a:bodyPr/>
        <a:lstStyle/>
        <a:p>
          <a:endParaRPr lang="en-US"/>
        </a:p>
      </dgm:t>
    </dgm:pt>
    <dgm:pt modelId="{0732539A-5A29-4FDC-95F7-0A2950361A2C}">
      <dgm:prSet custT="1"/>
      <dgm:spPr>
        <a:solidFill>
          <a:srgbClr val="000000">
            <a:lumMod val="50000"/>
            <a:lumOff val="50000"/>
          </a:srgbClr>
        </a:solidFill>
        <a:ln w="12700" cap="flat" cmpd="sng" algn="ctr">
          <a:solidFill>
            <a:srgbClr val="FFFFFF">
              <a:hueOff val="0"/>
              <a:satOff val="0"/>
              <a:lumOff val="0"/>
              <a:alphaOff val="0"/>
            </a:srgbClr>
          </a:solidFill>
          <a:prstDash val="solid"/>
          <a:miter lim="800000"/>
        </a:ln>
        <a:effectLst/>
      </dgm:spPr>
      <dgm:t>
        <a:bodyPr spcFirstLastPara="0" vert="horz" wrap="square" lIns="36005" tIns="12002" rIns="12002" bIns="12002" numCol="1" spcCol="1270" anchor="ctr" anchorCtr="0"/>
        <a:lstStyle/>
        <a:p>
          <a:pPr marL="0" lvl="0" indent="0" algn="ctr" defTabSz="400050">
            <a:lnSpc>
              <a:spcPct val="90000"/>
            </a:lnSpc>
            <a:spcBef>
              <a:spcPct val="0"/>
            </a:spcBef>
            <a:spcAft>
              <a:spcPct val="35000"/>
            </a:spcAft>
            <a:buNone/>
          </a:pPr>
          <a:r>
            <a:rPr lang="en-US" sz="1100" kern="1200">
              <a:solidFill>
                <a:srgbClr val="FFFFFF"/>
              </a:solidFill>
              <a:latin typeface="Avenir Next LT Pro"/>
              <a:ea typeface="+mn-ea"/>
              <a:cs typeface="+mn-cs"/>
            </a:rPr>
            <a:t>Dashboard is analyzed by front end user</a:t>
          </a:r>
          <a:endParaRPr lang="en-US" sz="1100" kern="1200" dirty="0">
            <a:solidFill>
              <a:srgbClr val="FFFFFF"/>
            </a:solidFill>
            <a:latin typeface="Avenir Next LT Pro"/>
            <a:ea typeface="+mn-ea"/>
            <a:cs typeface="+mn-cs"/>
          </a:endParaRPr>
        </a:p>
      </dgm:t>
    </dgm:pt>
    <dgm:pt modelId="{78397110-3FA5-4E50-90C7-8038DD9EE089}" type="parTrans" cxnId="{3D13F4E9-1538-4DFA-8B01-980FE100FB0C}">
      <dgm:prSet/>
      <dgm:spPr/>
      <dgm:t>
        <a:bodyPr/>
        <a:lstStyle/>
        <a:p>
          <a:endParaRPr lang="en-US"/>
        </a:p>
      </dgm:t>
    </dgm:pt>
    <dgm:pt modelId="{0D9028E4-1BFA-4103-9EA7-1D33FDD57D30}" type="sibTrans" cxnId="{3D13F4E9-1538-4DFA-8B01-980FE100FB0C}">
      <dgm:prSet/>
      <dgm:spPr/>
      <dgm:t>
        <a:bodyPr/>
        <a:lstStyle/>
        <a:p>
          <a:endParaRPr lang="en-US"/>
        </a:p>
      </dgm:t>
    </dgm:pt>
    <dgm:pt modelId="{B6CF1DCF-582F-4251-AE1C-565BFAE7D8E4}" type="pres">
      <dgm:prSet presAssocID="{69FD613F-1338-49A0-AECA-F3B9EDB2BEF5}" presName="Name0" presStyleCnt="0">
        <dgm:presLayoutVars>
          <dgm:dir/>
          <dgm:animLvl val="lvl"/>
          <dgm:resizeHandles val="exact"/>
        </dgm:presLayoutVars>
      </dgm:prSet>
      <dgm:spPr/>
    </dgm:pt>
    <dgm:pt modelId="{AB06F400-5906-471A-A068-82694765EB11}" type="pres">
      <dgm:prSet presAssocID="{332F3D77-3B57-4274-8F36-C92ED4DAD38D}" presName="parTxOnly" presStyleLbl="node1" presStyleIdx="0" presStyleCnt="5">
        <dgm:presLayoutVars>
          <dgm:chMax val="0"/>
          <dgm:chPref val="0"/>
          <dgm:bulletEnabled val="1"/>
        </dgm:presLayoutVars>
      </dgm:prSet>
      <dgm:spPr/>
    </dgm:pt>
    <dgm:pt modelId="{44145E4B-CB83-4EF8-82B3-BFE9D7945150}" type="pres">
      <dgm:prSet presAssocID="{31E7B4DA-FAAD-4D41-A890-A75B37647ABD}" presName="parTxOnlySpace" presStyleCnt="0"/>
      <dgm:spPr/>
    </dgm:pt>
    <dgm:pt modelId="{C11CB799-0695-47AA-9A18-27601B853BEF}" type="pres">
      <dgm:prSet presAssocID="{145C33C4-0445-4150-8501-154718C07891}" presName="parTxOnly" presStyleLbl="node1" presStyleIdx="1" presStyleCnt="5">
        <dgm:presLayoutVars>
          <dgm:chMax val="0"/>
          <dgm:chPref val="0"/>
          <dgm:bulletEnabled val="1"/>
        </dgm:presLayoutVars>
      </dgm:prSet>
      <dgm:spPr/>
    </dgm:pt>
    <dgm:pt modelId="{D7934C43-C00C-405F-95D3-97903B85C341}" type="pres">
      <dgm:prSet presAssocID="{10B9A239-ACCE-4AF7-B95C-18013A2BDB71}" presName="parTxOnlySpace" presStyleCnt="0"/>
      <dgm:spPr/>
    </dgm:pt>
    <dgm:pt modelId="{952F30E3-C177-42DF-93FE-19E0310A5253}" type="pres">
      <dgm:prSet presAssocID="{BB1AB602-0508-4675-9AFC-24F4815A92D9}" presName="parTxOnly" presStyleLbl="node1" presStyleIdx="2" presStyleCnt="5">
        <dgm:presLayoutVars>
          <dgm:chMax val="0"/>
          <dgm:chPref val="0"/>
          <dgm:bulletEnabled val="1"/>
        </dgm:presLayoutVars>
      </dgm:prSet>
      <dgm:spPr/>
    </dgm:pt>
    <dgm:pt modelId="{7BD81FAB-2D2D-4E07-BA61-172C8B6890FB}" type="pres">
      <dgm:prSet presAssocID="{21B4CB52-66AB-4F2B-85CF-354957E934DD}" presName="parTxOnlySpace" presStyleCnt="0"/>
      <dgm:spPr/>
    </dgm:pt>
    <dgm:pt modelId="{7FE1E5B9-B44D-4EE8-AB32-9E26B1EA4AF7}" type="pres">
      <dgm:prSet presAssocID="{1547DB60-A071-47A3-B811-78E990F08F20}" presName="parTxOnly" presStyleLbl="node1" presStyleIdx="3" presStyleCnt="5">
        <dgm:presLayoutVars>
          <dgm:chMax val="0"/>
          <dgm:chPref val="0"/>
          <dgm:bulletEnabled val="1"/>
        </dgm:presLayoutVars>
      </dgm:prSet>
      <dgm:spPr>
        <a:xfrm>
          <a:off x="5635079" y="1960041"/>
          <a:ext cx="2086198" cy="834479"/>
        </a:xfrm>
        <a:prstGeom prst="chevron">
          <a:avLst/>
        </a:prstGeom>
      </dgm:spPr>
    </dgm:pt>
    <dgm:pt modelId="{A245B575-74DA-4392-B526-B665A00F911D}" type="pres">
      <dgm:prSet presAssocID="{65FF786B-B4A6-4EAB-B3B1-0BF299F6A1D2}" presName="parTxOnlySpace" presStyleCnt="0"/>
      <dgm:spPr/>
    </dgm:pt>
    <dgm:pt modelId="{EDB08ED1-D638-405C-8AF2-5D4C0D13F465}" type="pres">
      <dgm:prSet presAssocID="{0732539A-5A29-4FDC-95F7-0A2950361A2C}" presName="parTxOnly" presStyleLbl="node1" presStyleIdx="4" presStyleCnt="5">
        <dgm:presLayoutVars>
          <dgm:chMax val="0"/>
          <dgm:chPref val="0"/>
          <dgm:bulletEnabled val="1"/>
        </dgm:presLayoutVars>
      </dgm:prSet>
      <dgm:spPr>
        <a:xfrm>
          <a:off x="7512657" y="1960041"/>
          <a:ext cx="2086198" cy="834479"/>
        </a:xfrm>
        <a:prstGeom prst="chevron">
          <a:avLst/>
        </a:prstGeom>
      </dgm:spPr>
    </dgm:pt>
  </dgm:ptLst>
  <dgm:cxnLst>
    <dgm:cxn modelId="{63A93F18-FA5F-4BE2-86F1-ABAAD3C2591B}" type="presOf" srcId="{145C33C4-0445-4150-8501-154718C07891}" destId="{C11CB799-0695-47AA-9A18-27601B853BEF}" srcOrd="0" destOrd="0" presId="urn:microsoft.com/office/officeart/2005/8/layout/chevron1"/>
    <dgm:cxn modelId="{17C11125-4F21-41D3-9214-22A7B437B550}" type="presOf" srcId="{69FD613F-1338-49A0-AECA-F3B9EDB2BEF5}" destId="{B6CF1DCF-582F-4251-AE1C-565BFAE7D8E4}" srcOrd="0" destOrd="0" presId="urn:microsoft.com/office/officeart/2005/8/layout/chevron1"/>
    <dgm:cxn modelId="{0D71D740-4CE3-430A-825B-DDAEED8E6FE1}" srcId="{69FD613F-1338-49A0-AECA-F3B9EDB2BEF5}" destId="{BB1AB602-0508-4675-9AFC-24F4815A92D9}" srcOrd="2" destOrd="0" parTransId="{0B9528F4-3F48-45D8-9FC2-4849C241B91A}" sibTransId="{21B4CB52-66AB-4F2B-85CF-354957E934DD}"/>
    <dgm:cxn modelId="{BE5AB54A-27E7-43E9-B2CD-A8AB5393ED62}" srcId="{69FD613F-1338-49A0-AECA-F3B9EDB2BEF5}" destId="{1547DB60-A071-47A3-B811-78E990F08F20}" srcOrd="3" destOrd="0" parTransId="{BB4C7558-14EA-4F15-AA1C-C33925B7109F}" sibTransId="{65FF786B-B4A6-4EAB-B3B1-0BF299F6A1D2}"/>
    <dgm:cxn modelId="{3627717B-F411-4524-9F11-8AC504FF012D}" type="presOf" srcId="{332F3D77-3B57-4274-8F36-C92ED4DAD38D}" destId="{AB06F400-5906-471A-A068-82694765EB11}" srcOrd="0" destOrd="0" presId="urn:microsoft.com/office/officeart/2005/8/layout/chevron1"/>
    <dgm:cxn modelId="{9788D387-7D03-4850-8478-FC0FF088300F}" type="presOf" srcId="{1547DB60-A071-47A3-B811-78E990F08F20}" destId="{7FE1E5B9-B44D-4EE8-AB32-9E26B1EA4AF7}" srcOrd="0" destOrd="0" presId="urn:microsoft.com/office/officeart/2005/8/layout/chevron1"/>
    <dgm:cxn modelId="{73146092-9063-40E6-AA2E-C3F0A40A265E}" type="presOf" srcId="{0732539A-5A29-4FDC-95F7-0A2950361A2C}" destId="{EDB08ED1-D638-405C-8AF2-5D4C0D13F465}" srcOrd="0" destOrd="0" presId="urn:microsoft.com/office/officeart/2005/8/layout/chevron1"/>
    <dgm:cxn modelId="{17C190B2-31D9-473D-B320-42F5AD47FD53}" type="presOf" srcId="{BB1AB602-0508-4675-9AFC-24F4815A92D9}" destId="{952F30E3-C177-42DF-93FE-19E0310A5253}" srcOrd="0" destOrd="0" presId="urn:microsoft.com/office/officeart/2005/8/layout/chevron1"/>
    <dgm:cxn modelId="{192B4AD0-2EE0-4C13-9E23-95240C30B488}" srcId="{69FD613F-1338-49A0-AECA-F3B9EDB2BEF5}" destId="{145C33C4-0445-4150-8501-154718C07891}" srcOrd="1" destOrd="0" parTransId="{FC6BD814-9EE9-4CC2-A54C-C0F5D1C3D103}" sibTransId="{10B9A239-ACCE-4AF7-B95C-18013A2BDB71}"/>
    <dgm:cxn modelId="{1D9508D1-054C-46EB-BF19-978656A50DAB}" srcId="{69FD613F-1338-49A0-AECA-F3B9EDB2BEF5}" destId="{332F3D77-3B57-4274-8F36-C92ED4DAD38D}" srcOrd="0" destOrd="0" parTransId="{C5EB4EB2-3B8D-4875-9665-D894E08FCF9F}" sibTransId="{31E7B4DA-FAAD-4D41-A890-A75B37647ABD}"/>
    <dgm:cxn modelId="{3D13F4E9-1538-4DFA-8B01-980FE100FB0C}" srcId="{69FD613F-1338-49A0-AECA-F3B9EDB2BEF5}" destId="{0732539A-5A29-4FDC-95F7-0A2950361A2C}" srcOrd="4" destOrd="0" parTransId="{78397110-3FA5-4E50-90C7-8038DD9EE089}" sibTransId="{0D9028E4-1BFA-4103-9EA7-1D33FDD57D30}"/>
    <dgm:cxn modelId="{A25F2193-D81E-4717-A132-46BCC71D090D}" type="presParOf" srcId="{B6CF1DCF-582F-4251-AE1C-565BFAE7D8E4}" destId="{AB06F400-5906-471A-A068-82694765EB11}" srcOrd="0" destOrd="0" presId="urn:microsoft.com/office/officeart/2005/8/layout/chevron1"/>
    <dgm:cxn modelId="{D6D60235-4148-4266-B1F8-BFB784671D36}" type="presParOf" srcId="{B6CF1DCF-582F-4251-AE1C-565BFAE7D8E4}" destId="{44145E4B-CB83-4EF8-82B3-BFE9D7945150}" srcOrd="1" destOrd="0" presId="urn:microsoft.com/office/officeart/2005/8/layout/chevron1"/>
    <dgm:cxn modelId="{511F2859-CFFD-4B21-858E-3CD04EED79B0}" type="presParOf" srcId="{B6CF1DCF-582F-4251-AE1C-565BFAE7D8E4}" destId="{C11CB799-0695-47AA-9A18-27601B853BEF}" srcOrd="2" destOrd="0" presId="urn:microsoft.com/office/officeart/2005/8/layout/chevron1"/>
    <dgm:cxn modelId="{B0789860-47A4-438E-9072-44463E379EE3}" type="presParOf" srcId="{B6CF1DCF-582F-4251-AE1C-565BFAE7D8E4}" destId="{D7934C43-C00C-405F-95D3-97903B85C341}" srcOrd="3" destOrd="0" presId="urn:microsoft.com/office/officeart/2005/8/layout/chevron1"/>
    <dgm:cxn modelId="{BB592B6A-A02F-4B55-844F-50223831E46B}" type="presParOf" srcId="{B6CF1DCF-582F-4251-AE1C-565BFAE7D8E4}" destId="{952F30E3-C177-42DF-93FE-19E0310A5253}" srcOrd="4" destOrd="0" presId="urn:microsoft.com/office/officeart/2005/8/layout/chevron1"/>
    <dgm:cxn modelId="{AF7F97D4-ACE3-46AC-9458-A86D416F1BCC}" type="presParOf" srcId="{B6CF1DCF-582F-4251-AE1C-565BFAE7D8E4}" destId="{7BD81FAB-2D2D-4E07-BA61-172C8B6890FB}" srcOrd="5" destOrd="0" presId="urn:microsoft.com/office/officeart/2005/8/layout/chevron1"/>
    <dgm:cxn modelId="{BA3B6EC5-DDDC-47A2-90D9-7F944EB572CF}" type="presParOf" srcId="{B6CF1DCF-582F-4251-AE1C-565BFAE7D8E4}" destId="{7FE1E5B9-B44D-4EE8-AB32-9E26B1EA4AF7}" srcOrd="6" destOrd="0" presId="urn:microsoft.com/office/officeart/2005/8/layout/chevron1"/>
    <dgm:cxn modelId="{4D89D692-0A01-45ED-83A8-0C35791A9E06}" type="presParOf" srcId="{B6CF1DCF-582F-4251-AE1C-565BFAE7D8E4}" destId="{A245B575-74DA-4392-B526-B665A00F911D}" srcOrd="7" destOrd="0" presId="urn:microsoft.com/office/officeart/2005/8/layout/chevron1"/>
    <dgm:cxn modelId="{1C69DE2C-E6DC-4E66-8B01-FF32F238D1F3}" type="presParOf" srcId="{B6CF1DCF-582F-4251-AE1C-565BFAE7D8E4}" destId="{EDB08ED1-D638-405C-8AF2-5D4C0D13F465}" srcOrd="8"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B06F400-5906-471A-A068-82694765EB11}">
      <dsp:nvSpPr>
        <dsp:cNvPr id="0" name=""/>
        <dsp:cNvSpPr/>
      </dsp:nvSpPr>
      <dsp:spPr>
        <a:xfrm>
          <a:off x="2925" y="9684582"/>
          <a:ext cx="2603873" cy="1041549"/>
        </a:xfrm>
        <a:prstGeom prst="chevron">
          <a:avLst/>
        </a:prstGeom>
        <a:solidFill>
          <a:schemeClr val="tx1">
            <a:lumMod val="50000"/>
            <a:lumOff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14669" rIns="14669" bIns="14669" numCol="1" spcCol="1270" anchor="ctr" anchorCtr="0">
          <a:noAutofit/>
        </a:bodyPr>
        <a:lstStyle/>
        <a:p>
          <a:pPr marL="0" lvl="0" indent="0" algn="ctr" defTabSz="466725">
            <a:lnSpc>
              <a:spcPct val="90000"/>
            </a:lnSpc>
            <a:spcBef>
              <a:spcPct val="0"/>
            </a:spcBef>
            <a:spcAft>
              <a:spcPct val="35000"/>
            </a:spcAft>
            <a:buNone/>
          </a:pPr>
          <a:r>
            <a:rPr lang="en-US" sz="1050" kern="1200"/>
            <a:t>Business Date Happens and End of Day Processes are run.  Email of CSV’s are sent</a:t>
          </a:r>
          <a:endParaRPr lang="en-US" sz="1050" kern="1200" dirty="0"/>
        </a:p>
      </dsp:txBody>
      <dsp:txXfrm>
        <a:off x="523700" y="9684582"/>
        <a:ext cx="1562324" cy="1041549"/>
      </dsp:txXfrm>
    </dsp:sp>
    <dsp:sp modelId="{C11CB799-0695-47AA-9A18-27601B853BEF}">
      <dsp:nvSpPr>
        <dsp:cNvPr id="0" name=""/>
        <dsp:cNvSpPr/>
      </dsp:nvSpPr>
      <dsp:spPr>
        <a:xfrm>
          <a:off x="2346411" y="9684582"/>
          <a:ext cx="2603873" cy="1041549"/>
        </a:xfrm>
        <a:prstGeom prst="chevron">
          <a:avLst/>
        </a:prstGeom>
        <a:solidFill>
          <a:srgbClr val="92D05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14669" rIns="14669" bIns="14669" numCol="1" spcCol="1270" anchor="ctr" anchorCtr="0">
          <a:noAutofit/>
        </a:bodyPr>
        <a:lstStyle/>
        <a:p>
          <a:pPr marL="0" lvl="0" indent="0" algn="ctr" defTabSz="466725">
            <a:lnSpc>
              <a:spcPct val="90000"/>
            </a:lnSpc>
            <a:spcBef>
              <a:spcPct val="0"/>
            </a:spcBef>
            <a:spcAft>
              <a:spcPct val="35000"/>
            </a:spcAft>
            <a:buNone/>
          </a:pPr>
          <a:r>
            <a:rPr lang="en-US" sz="1050" kern="1200">
              <a:solidFill>
                <a:schemeClr val="tx1"/>
              </a:solidFill>
            </a:rPr>
            <a:t>Power Automate moves those CSV’s to a local file based upon the subject line</a:t>
          </a:r>
          <a:endParaRPr lang="en-US" sz="1050" kern="1200" dirty="0">
            <a:solidFill>
              <a:schemeClr val="tx1"/>
            </a:solidFill>
          </a:endParaRPr>
        </a:p>
      </dsp:txBody>
      <dsp:txXfrm>
        <a:off x="2867186" y="9684582"/>
        <a:ext cx="1562324" cy="1041549"/>
      </dsp:txXfrm>
    </dsp:sp>
    <dsp:sp modelId="{952F30E3-C177-42DF-93FE-19E0310A5253}">
      <dsp:nvSpPr>
        <dsp:cNvPr id="0" name=""/>
        <dsp:cNvSpPr/>
      </dsp:nvSpPr>
      <dsp:spPr>
        <a:xfrm>
          <a:off x="4689898" y="9684582"/>
          <a:ext cx="2603873" cy="1041549"/>
        </a:xfrm>
        <a:prstGeom prst="chevron">
          <a:avLst/>
        </a:prstGeom>
        <a:solidFill>
          <a:srgbClr val="92D05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14669" rIns="14669" bIns="14669" numCol="1" spcCol="1270" anchor="ctr" anchorCtr="0">
          <a:noAutofit/>
        </a:bodyPr>
        <a:lstStyle/>
        <a:p>
          <a:pPr marL="0" lvl="0" indent="0" algn="ctr" defTabSz="466725">
            <a:lnSpc>
              <a:spcPct val="90000"/>
            </a:lnSpc>
            <a:spcBef>
              <a:spcPct val="0"/>
            </a:spcBef>
            <a:spcAft>
              <a:spcPct val="35000"/>
            </a:spcAft>
            <a:buNone/>
          </a:pPr>
          <a:r>
            <a:rPr lang="en-US" sz="1050" kern="1200">
              <a:solidFill>
                <a:schemeClr val="tx1"/>
              </a:solidFill>
            </a:rPr>
            <a:t>The information from those files </a:t>
          </a:r>
          <a:r>
            <a:rPr lang="en-US" sz="1100" kern="1200">
              <a:solidFill>
                <a:schemeClr val="tx1"/>
              </a:solidFill>
            </a:rPr>
            <a:t>are ingested and parsed </a:t>
          </a:r>
          <a:r>
            <a:rPr lang="en-US" sz="1050" kern="1200">
              <a:solidFill>
                <a:schemeClr val="tx1"/>
              </a:solidFill>
            </a:rPr>
            <a:t> using python, and then moved to another folder where they get sourced by PowerBI</a:t>
          </a:r>
          <a:endParaRPr lang="en-US" sz="1050" kern="1200" dirty="0">
            <a:solidFill>
              <a:schemeClr val="tx1"/>
            </a:solidFill>
          </a:endParaRPr>
        </a:p>
      </dsp:txBody>
      <dsp:txXfrm>
        <a:off x="5210673" y="9684582"/>
        <a:ext cx="1562324" cy="1041549"/>
      </dsp:txXfrm>
    </dsp:sp>
    <dsp:sp modelId="{7FE1E5B9-B44D-4EE8-AB32-9E26B1EA4AF7}">
      <dsp:nvSpPr>
        <dsp:cNvPr id="0" name=""/>
        <dsp:cNvSpPr/>
      </dsp:nvSpPr>
      <dsp:spPr>
        <a:xfrm>
          <a:off x="7033384" y="9684582"/>
          <a:ext cx="2603873" cy="1041549"/>
        </a:xfrm>
        <a:prstGeom prst="chevron">
          <a:avLst/>
        </a:prstGeom>
        <a:solidFill>
          <a:srgbClr val="92D050"/>
        </a:solidFill>
        <a:ln w="12700" cap="flat" cmpd="sng" algn="ctr">
          <a:solidFill>
            <a:srgbClr val="FFFFFF">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6005" tIns="12002" rIns="12002" bIns="12002" numCol="1" spcCol="1270" anchor="ctr" anchorCtr="0">
          <a:noAutofit/>
        </a:bodyPr>
        <a:lstStyle/>
        <a:p>
          <a:pPr marL="0" lvl="0" indent="0" algn="ctr" defTabSz="400050">
            <a:lnSpc>
              <a:spcPct val="90000"/>
            </a:lnSpc>
            <a:spcBef>
              <a:spcPct val="0"/>
            </a:spcBef>
            <a:spcAft>
              <a:spcPct val="35000"/>
            </a:spcAft>
            <a:buNone/>
          </a:pPr>
          <a:r>
            <a:rPr lang="en-US" sz="1100" kern="1200">
              <a:solidFill>
                <a:schemeClr val="tx1"/>
              </a:solidFill>
              <a:latin typeface="Avenir Next LT Pro"/>
              <a:ea typeface="+mn-ea"/>
              <a:cs typeface="+mn-cs"/>
            </a:rPr>
            <a:t>As the days’ data comes in PowerBI is refreshed via On-Premises Data Gateway and pushed to web environment</a:t>
          </a:r>
          <a:endParaRPr lang="en-US" sz="1100" kern="1200" dirty="0">
            <a:solidFill>
              <a:schemeClr val="tx1"/>
            </a:solidFill>
            <a:latin typeface="Avenir Next LT Pro"/>
            <a:ea typeface="+mn-ea"/>
            <a:cs typeface="+mn-cs"/>
          </a:endParaRPr>
        </a:p>
      </dsp:txBody>
      <dsp:txXfrm>
        <a:off x="7554159" y="9684582"/>
        <a:ext cx="1562324" cy="1041549"/>
      </dsp:txXfrm>
    </dsp:sp>
    <dsp:sp modelId="{EDB08ED1-D638-405C-8AF2-5D4C0D13F465}">
      <dsp:nvSpPr>
        <dsp:cNvPr id="0" name=""/>
        <dsp:cNvSpPr/>
      </dsp:nvSpPr>
      <dsp:spPr>
        <a:xfrm>
          <a:off x="9376870" y="9684582"/>
          <a:ext cx="2603873" cy="1041549"/>
        </a:xfrm>
        <a:prstGeom prst="chevron">
          <a:avLst/>
        </a:prstGeom>
        <a:solidFill>
          <a:srgbClr val="000000">
            <a:lumMod val="50000"/>
            <a:lumOff val="50000"/>
          </a:srgbClr>
        </a:solidFill>
        <a:ln w="12700" cap="flat" cmpd="sng" algn="ctr">
          <a:solidFill>
            <a:srgbClr val="FFFFFF">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6005" tIns="12002" rIns="12002" bIns="12002" numCol="1" spcCol="1270" anchor="ctr" anchorCtr="0">
          <a:noAutofit/>
        </a:bodyPr>
        <a:lstStyle/>
        <a:p>
          <a:pPr marL="0" lvl="0" indent="0" algn="ctr" defTabSz="400050">
            <a:lnSpc>
              <a:spcPct val="90000"/>
            </a:lnSpc>
            <a:spcBef>
              <a:spcPct val="0"/>
            </a:spcBef>
            <a:spcAft>
              <a:spcPct val="35000"/>
            </a:spcAft>
            <a:buNone/>
          </a:pPr>
          <a:r>
            <a:rPr lang="en-US" sz="1100" kern="1200">
              <a:solidFill>
                <a:srgbClr val="FFFFFF"/>
              </a:solidFill>
              <a:latin typeface="Avenir Next LT Pro"/>
              <a:ea typeface="+mn-ea"/>
              <a:cs typeface="+mn-cs"/>
            </a:rPr>
            <a:t>Dashboard is analyzed by front end user</a:t>
          </a:r>
          <a:endParaRPr lang="en-US" sz="1100" kern="1200" dirty="0">
            <a:solidFill>
              <a:srgbClr val="FFFFFF"/>
            </a:solidFill>
            <a:latin typeface="Avenir Next LT Pro"/>
            <a:ea typeface="+mn-ea"/>
            <a:cs typeface="+mn-cs"/>
          </a:endParaRPr>
        </a:p>
      </dsp:txBody>
      <dsp:txXfrm>
        <a:off x="9897645" y="9684582"/>
        <a:ext cx="1562324" cy="1041549"/>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90F43D-4044-4A26-9D93-6F286803623C}" type="datetimeFigureOut">
              <a:rPr lang="en-US" smtClean="0"/>
              <a:t>1/4/2022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227442-D60C-45DE-8F50-C791EE48E3D2}" type="slidenum">
              <a:rPr lang="en-US" smtClean="0"/>
              <a:t>‹#›</a:t>
            </a:fld>
            <a:endParaRPr lang="en-US"/>
          </a:p>
        </p:txBody>
      </p:sp>
    </p:spTree>
    <p:extLst>
      <p:ext uri="{BB962C8B-B14F-4D97-AF65-F5344CB8AC3E}">
        <p14:creationId xmlns:p14="http://schemas.microsoft.com/office/powerpoint/2010/main" val="1094572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“To provide actionable data as quickly as possible to the people that can make the biggest impact- wordsmith</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Define Operators!</a:t>
            </a:r>
          </a:p>
          <a:p>
            <a:endParaRPr lang="en-US" dirty="0"/>
          </a:p>
        </p:txBody>
      </p:sp>
      <p:sp>
        <p:nvSpPr>
          <p:cNvPr id="4" name="Slide Number Placeholder 3"/>
          <p:cNvSpPr>
            <a:spLocks noGrp="1"/>
          </p:cNvSpPr>
          <p:nvPr>
            <p:ph type="sldNum" sz="quarter" idx="5"/>
          </p:nvPr>
        </p:nvSpPr>
        <p:spPr/>
        <p:txBody>
          <a:bodyPr/>
          <a:lstStyle/>
          <a:p>
            <a:fld id="{D4227442-D60C-45DE-8F50-C791EE48E3D2}" type="slidenum">
              <a:rPr lang="en-US" smtClean="0"/>
              <a:t>3</a:t>
            </a:fld>
            <a:endParaRPr lang="en-US"/>
          </a:p>
        </p:txBody>
      </p:sp>
    </p:spTree>
    <p:extLst>
      <p:ext uri="{BB962C8B-B14F-4D97-AF65-F5344CB8AC3E}">
        <p14:creationId xmlns:p14="http://schemas.microsoft.com/office/powerpoint/2010/main" val="30407474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Pain Points- the foodservice business moves so fast, and in large scale dining operations the business is so nuanced, that there is often a lack of follow up with available information.  </a:t>
            </a:r>
          </a:p>
          <a:p>
            <a:r>
              <a:rPr lang="en-US" dirty="0"/>
              <a:t>The real goal of this dashboard is to be a frequently visited page by the operators where they can adjust their production.  </a:t>
            </a:r>
          </a:p>
          <a:p>
            <a:r>
              <a:rPr lang="en-US" dirty="0"/>
              <a:t>In my time at Vanderbilt I was on the team that led the implementation of this Menu Management software and the lack of meaningful feedback it was able to give to our operators was always in the back of my mind. </a:t>
            </a:r>
          </a:p>
          <a:p>
            <a:r>
              <a:rPr lang="en-US" dirty="0"/>
              <a:t> In NSS I often thought about how I could use all of the things I was learning to better the processes we already had and </a:t>
            </a:r>
          </a:p>
          <a:p>
            <a:r>
              <a:rPr lang="en-US" dirty="0"/>
              <a:t>saw this as low hanging fruit that could serve an immediate impact, especially as those operators navigate unknown forecasting, and unknown menu items as a result of the pandemic/product shortages etc.</a:t>
            </a:r>
          </a:p>
        </p:txBody>
      </p:sp>
      <p:sp>
        <p:nvSpPr>
          <p:cNvPr id="4" name="Slide Number Placeholder 3"/>
          <p:cNvSpPr>
            <a:spLocks noGrp="1"/>
          </p:cNvSpPr>
          <p:nvPr>
            <p:ph type="sldNum" sz="quarter" idx="5"/>
          </p:nvPr>
        </p:nvSpPr>
        <p:spPr/>
        <p:txBody>
          <a:bodyPr/>
          <a:lstStyle/>
          <a:p>
            <a:fld id="{D4227442-D60C-45DE-8F50-C791EE48E3D2}" type="slidenum">
              <a:rPr lang="en-US" smtClean="0"/>
              <a:t>5</a:t>
            </a:fld>
            <a:endParaRPr lang="en-US"/>
          </a:p>
        </p:txBody>
      </p:sp>
    </p:spTree>
    <p:extLst>
      <p:ext uri="{BB962C8B-B14F-4D97-AF65-F5344CB8AC3E}">
        <p14:creationId xmlns:p14="http://schemas.microsoft.com/office/powerpoint/2010/main" val="41061535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We have core LOB software that does not allow for automation, and this project identifies an opportunity to shorten the FB loop for enhanced operational effectiveness.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Shift managers that look at this information are the ones that have the ability to make the biggest difference. </a:t>
            </a:r>
          </a:p>
          <a:p>
            <a:endParaRPr lang="en-US" dirty="0"/>
          </a:p>
        </p:txBody>
      </p:sp>
      <p:sp>
        <p:nvSpPr>
          <p:cNvPr id="4" name="Slide Number Placeholder 3"/>
          <p:cNvSpPr>
            <a:spLocks noGrp="1"/>
          </p:cNvSpPr>
          <p:nvPr>
            <p:ph type="sldNum" sz="quarter" idx="5"/>
          </p:nvPr>
        </p:nvSpPr>
        <p:spPr/>
        <p:txBody>
          <a:bodyPr/>
          <a:lstStyle/>
          <a:p>
            <a:fld id="{D4227442-D60C-45DE-8F50-C791EE48E3D2}" type="slidenum">
              <a:rPr lang="en-US" smtClean="0"/>
              <a:t>6</a:t>
            </a:fld>
            <a:endParaRPr lang="en-US"/>
          </a:p>
        </p:txBody>
      </p:sp>
    </p:spTree>
    <p:extLst>
      <p:ext uri="{BB962C8B-B14F-4D97-AF65-F5344CB8AC3E}">
        <p14:creationId xmlns:p14="http://schemas.microsoft.com/office/powerpoint/2010/main" val="1161573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2">
              <a:lnSpc>
                <a:spcPct val="120000"/>
              </a:lnSpc>
            </a:pPr>
            <a:r>
              <a:rPr lang="en-US" sz="1200" dirty="0"/>
              <a:t>Specific libraries were used to read in entire folders of data and concatenate them into single </a:t>
            </a:r>
            <a:r>
              <a:rPr lang="en-US" sz="1200" dirty="0" err="1"/>
              <a:t>dataframes</a:t>
            </a:r>
            <a:r>
              <a:rPr lang="en-US" sz="1200" dirty="0"/>
              <a:t>.  This was needed to put all the files together as </a:t>
            </a:r>
            <a:r>
              <a:rPr lang="en-US" sz="1200" b="1" dirty="0"/>
              <a:t>Power Automate </a:t>
            </a:r>
            <a:r>
              <a:rPr lang="en-US" sz="1200" dirty="0"/>
              <a:t>sent them in.</a:t>
            </a:r>
          </a:p>
          <a:p>
            <a:pPr lvl="2">
              <a:lnSpc>
                <a:spcPct val="120000"/>
              </a:lnSpc>
            </a:pPr>
            <a:r>
              <a:rPr lang="en-US" sz="1200" b="1" dirty="0"/>
              <a:t>Transaction </a:t>
            </a:r>
            <a:r>
              <a:rPr lang="en-US" sz="1200" b="1" dirty="0" err="1"/>
              <a:t>DataFrame</a:t>
            </a:r>
            <a:r>
              <a:rPr lang="en-US" sz="1200" b="1" dirty="0"/>
              <a:t>- </a:t>
            </a:r>
            <a:r>
              <a:rPr lang="en-US" sz="1200" dirty="0"/>
              <a:t>the data was cleaned to a specific point so that it only sent </a:t>
            </a:r>
            <a:r>
              <a:rPr lang="en-US" sz="1200" dirty="0" err="1"/>
              <a:t>PowerBI</a:t>
            </a:r>
            <a:r>
              <a:rPr lang="en-US" sz="1200" dirty="0"/>
              <a:t> the necessary information for that specific Dining Hall.  There were many null values that had to be dropped and all the datetime formatting was done before </a:t>
            </a:r>
            <a:r>
              <a:rPr lang="en-US" sz="1200" dirty="0" err="1"/>
              <a:t>PowerBI</a:t>
            </a:r>
            <a:r>
              <a:rPr lang="en-US" sz="1200" dirty="0"/>
              <a:t>.</a:t>
            </a:r>
          </a:p>
          <a:p>
            <a:pPr lvl="2">
              <a:lnSpc>
                <a:spcPct val="120000"/>
              </a:lnSpc>
            </a:pPr>
            <a:r>
              <a:rPr lang="en-US" sz="1200" b="1" dirty="0"/>
              <a:t>Menu </a:t>
            </a:r>
            <a:r>
              <a:rPr lang="en-US" sz="1200" b="1" dirty="0" err="1"/>
              <a:t>DataFrame</a:t>
            </a:r>
            <a:r>
              <a:rPr lang="en-US" sz="1200" b="1" dirty="0"/>
              <a:t>- </a:t>
            </a:r>
            <a:r>
              <a:rPr lang="en-US" sz="1200" dirty="0"/>
              <a:t>there was a lot of erroneous information that needed to be sorted through.  There were columns that would lead you to believe that at some point they were calculated fields, but they were not.  I had to go back to the source system and decipher what was correct and recreate those calculated fields. </a:t>
            </a:r>
          </a:p>
          <a:p>
            <a:pPr lvl="2">
              <a:lnSpc>
                <a:spcPct val="120000"/>
              </a:lnSpc>
            </a:pPr>
            <a:r>
              <a:rPr lang="en-US" sz="1200" b="1" dirty="0" err="1"/>
              <a:t>PowerBI</a:t>
            </a:r>
            <a:r>
              <a:rPr lang="en-US" sz="1200" b="1" dirty="0"/>
              <a:t>-</a:t>
            </a:r>
            <a:r>
              <a:rPr lang="en-US" sz="1200" dirty="0"/>
              <a:t> for measures that depended on relationships between the </a:t>
            </a:r>
            <a:r>
              <a:rPr lang="en-US" sz="1200" dirty="0" err="1"/>
              <a:t>dataframes</a:t>
            </a:r>
            <a:r>
              <a:rPr lang="en-US" sz="1200" dirty="0"/>
              <a:t> I made created a ‘measures’ table to drive the cards on the actual dashboard as well as a table that calculated the difference between forecasted and actual Meal Plan counts</a:t>
            </a:r>
          </a:p>
          <a:p>
            <a:pPr lvl="2">
              <a:lnSpc>
                <a:spcPct val="120000"/>
              </a:lnSpc>
            </a:pPr>
            <a:endParaRPr lang="en-US" sz="1200" dirty="0"/>
          </a:p>
          <a:p>
            <a:pPr lvl="2">
              <a:lnSpc>
                <a:spcPct val="120000"/>
              </a:lnSpc>
            </a:pPr>
            <a:r>
              <a:rPr lang="en-US" sz="1200" dirty="0"/>
              <a:t>"ingested, parsed, filtered by python"</a:t>
            </a:r>
          </a:p>
          <a:p>
            <a:pPr lvl="2">
              <a:lnSpc>
                <a:spcPct val="120000"/>
              </a:lnSpc>
            </a:pPr>
            <a:endParaRPr lang="en-US" sz="1200" dirty="0"/>
          </a:p>
          <a:p>
            <a:pPr lvl="2">
              <a:lnSpc>
                <a:spcPct val="120000"/>
              </a:lnSpc>
            </a:pPr>
            <a:endParaRPr lang="en-US" sz="1200" dirty="0"/>
          </a:p>
          <a:p>
            <a:endParaRPr lang="en-US" dirty="0"/>
          </a:p>
        </p:txBody>
      </p:sp>
      <p:sp>
        <p:nvSpPr>
          <p:cNvPr id="4" name="Slide Number Placeholder 3"/>
          <p:cNvSpPr>
            <a:spLocks noGrp="1"/>
          </p:cNvSpPr>
          <p:nvPr>
            <p:ph type="sldNum" sz="quarter" idx="5"/>
          </p:nvPr>
        </p:nvSpPr>
        <p:spPr/>
        <p:txBody>
          <a:bodyPr/>
          <a:lstStyle/>
          <a:p>
            <a:fld id="{D4227442-D60C-45DE-8F50-C791EE48E3D2}" type="slidenum">
              <a:rPr lang="en-US" smtClean="0"/>
              <a:t>7</a:t>
            </a:fld>
            <a:endParaRPr lang="en-US"/>
          </a:p>
        </p:txBody>
      </p:sp>
    </p:spTree>
    <p:extLst>
      <p:ext uri="{BB962C8B-B14F-4D97-AF65-F5344CB8AC3E}">
        <p14:creationId xmlns:p14="http://schemas.microsoft.com/office/powerpoint/2010/main" val="2407602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trike="sngStrike" dirty="0"/>
              <a:t>Give feedback to menu management software vendor to have their fields calculate automatically and for the ability for reports to be automated out of their system</a:t>
            </a:r>
          </a:p>
          <a:p>
            <a:endParaRPr lang="en-US" dirty="0"/>
          </a:p>
        </p:txBody>
      </p:sp>
      <p:sp>
        <p:nvSpPr>
          <p:cNvPr id="4" name="Slide Number Placeholder 3"/>
          <p:cNvSpPr>
            <a:spLocks noGrp="1"/>
          </p:cNvSpPr>
          <p:nvPr>
            <p:ph type="sldNum" sz="quarter" idx="5"/>
          </p:nvPr>
        </p:nvSpPr>
        <p:spPr/>
        <p:txBody>
          <a:bodyPr/>
          <a:lstStyle/>
          <a:p>
            <a:fld id="{D4227442-D60C-45DE-8F50-C791EE48E3D2}" type="slidenum">
              <a:rPr lang="en-US" smtClean="0"/>
              <a:t>11</a:t>
            </a:fld>
            <a:endParaRPr lang="en-US"/>
          </a:p>
        </p:txBody>
      </p:sp>
    </p:spTree>
    <p:extLst>
      <p:ext uri="{BB962C8B-B14F-4D97-AF65-F5344CB8AC3E}">
        <p14:creationId xmlns:p14="http://schemas.microsoft.com/office/powerpoint/2010/main" val="27013786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1"/>
      </p:bgRef>
    </p:bg>
    <p:spTree>
      <p:nvGrpSpPr>
        <p:cNvPr id="1" name=""/>
        <p:cNvGrpSpPr/>
        <p:nvPr/>
      </p:nvGrpSpPr>
      <p:grpSpPr>
        <a:xfrm>
          <a:off x="0" y="0"/>
          <a:ext cx="0" cy="0"/>
          <a:chOff x="0" y="0"/>
          <a:chExt cx="0" cy="0"/>
        </a:xfrm>
      </p:grpSpPr>
      <p:sp>
        <p:nvSpPr>
          <p:cNvPr id="10" name="Freeform 6" title="Page Number Shape">
            <a:extLst>
              <a:ext uri="{FF2B5EF4-FFF2-40B4-BE49-F238E27FC236}">
                <a16:creationId xmlns:a16="http://schemas.microsoft.com/office/drawing/2014/main" id="{DD4C4B28-6B4B-4445-8535-F516D74E4AA9}"/>
              </a:ext>
            </a:extLst>
          </p:cNvPr>
          <p:cNvSpPr/>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cxnSp>
        <p:nvCxnSpPr>
          <p:cNvPr id="12" name="Straight Connector 11" title="Verticle Rule Line">
            <a:extLst>
              <a:ext uri="{FF2B5EF4-FFF2-40B4-BE49-F238E27FC236}">
                <a16:creationId xmlns:a16="http://schemas.microsoft.com/office/drawing/2014/main" id="{0CB1C732-7193-4253-8746-850D090A6B4E}"/>
              </a:ext>
            </a:extLst>
          </p:cNvPr>
          <p:cNvCxnSpPr>
            <a:cxnSpLocks/>
          </p:cNvCxnSpPr>
          <p:nvPr/>
        </p:nvCxnSpPr>
        <p:spPr>
          <a:xfrm>
            <a:off x="758952" y="1280160"/>
            <a:ext cx="0" cy="557784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F03AA199-952B-427F-A5BE-B97D25FD0733}"/>
              </a:ext>
            </a:extLst>
          </p:cNvPr>
          <p:cNvSpPr>
            <a:spLocks noGrp="1"/>
          </p:cNvSpPr>
          <p:nvPr>
            <p:ph type="ctrTitle"/>
          </p:nvPr>
        </p:nvSpPr>
        <p:spPr>
          <a:xfrm>
            <a:off x="1078992" y="1143000"/>
            <a:ext cx="6720840" cy="3730752"/>
          </a:xfrm>
        </p:spPr>
        <p:txBody>
          <a:bodyPr anchor="t">
            <a:normAutofit/>
          </a:bodyPr>
          <a:lstStyle>
            <a:lvl1pPr algn="l">
              <a:defRPr sz="7200" baseline="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6A1AA393-A876-475F-A05B-1CCAB6C1F089}"/>
              </a:ext>
            </a:extLst>
          </p:cNvPr>
          <p:cNvSpPr>
            <a:spLocks noGrp="1"/>
          </p:cNvSpPr>
          <p:nvPr>
            <p:ph type="subTitle" idx="1"/>
          </p:nvPr>
        </p:nvSpPr>
        <p:spPr>
          <a:xfrm>
            <a:off x="1078992" y="5010912"/>
            <a:ext cx="6720840" cy="704088"/>
          </a:xfrm>
        </p:spPr>
        <p:txBody>
          <a:bodyPr>
            <a:normAutofit/>
          </a:bodyPr>
          <a:lstStyle>
            <a:lvl1pPr marL="0" indent="0" algn="l">
              <a:lnSpc>
                <a:spcPct val="100000"/>
              </a:lnSpc>
              <a:buNone/>
              <a:defRPr sz="2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B3395621-D631-4F31-AEEF-C8574E507372}"/>
              </a:ext>
            </a:extLst>
          </p:cNvPr>
          <p:cNvSpPr>
            <a:spLocks noGrp="1"/>
          </p:cNvSpPr>
          <p:nvPr>
            <p:ph type="dt" sz="half" idx="10"/>
          </p:nvPr>
        </p:nvSpPr>
        <p:spPr>
          <a:xfrm>
            <a:off x="8286356" y="6007608"/>
            <a:ext cx="3143643" cy="365125"/>
          </a:xfrm>
        </p:spPr>
        <p:txBody>
          <a:bodyPr/>
          <a:lstStyle/>
          <a:p>
            <a:fld id="{53BEF823-48A5-43FC-BE03-E79964288B41}" type="datetimeFigureOut">
              <a:rPr lang="en-US" smtClean="0"/>
              <a:t>1/4/2022</a:t>
            </a:fld>
            <a:endParaRPr lang="en-US" dirty="0"/>
          </a:p>
        </p:txBody>
      </p:sp>
      <p:sp>
        <p:nvSpPr>
          <p:cNvPr id="5" name="Footer Placeholder 4">
            <a:extLst>
              <a:ext uri="{FF2B5EF4-FFF2-40B4-BE49-F238E27FC236}">
                <a16:creationId xmlns:a16="http://schemas.microsoft.com/office/drawing/2014/main" id="{305EE125-77AD-4E23-AFB7-C5CFDEACACF1}"/>
              </a:ext>
            </a:extLst>
          </p:cNvPr>
          <p:cNvSpPr>
            <a:spLocks noGrp="1"/>
          </p:cNvSpPr>
          <p:nvPr>
            <p:ph type="ftr" sz="quarter" idx="11"/>
          </p:nvPr>
        </p:nvSpPr>
        <p:spPr>
          <a:xfrm>
            <a:off x="1078991" y="6007608"/>
            <a:ext cx="6720837" cy="365125"/>
          </a:xfrm>
        </p:spPr>
        <p:txBody>
          <a:bodyPr/>
          <a:lstStyle/>
          <a:p>
            <a:endParaRPr lang="en-US" dirty="0"/>
          </a:p>
        </p:txBody>
      </p:sp>
      <p:sp>
        <p:nvSpPr>
          <p:cNvPr id="6" name="Slide Number Placeholder 5">
            <a:extLst>
              <a:ext uri="{FF2B5EF4-FFF2-40B4-BE49-F238E27FC236}">
                <a16:creationId xmlns:a16="http://schemas.microsoft.com/office/drawing/2014/main" id="{DC569682-B530-4F52-87B9-39464A0930B3}"/>
              </a:ext>
            </a:extLst>
          </p:cNvPr>
          <p:cNvSpPr>
            <a:spLocks noGrp="1"/>
          </p:cNvSpPr>
          <p:nvPr>
            <p:ph type="sldNum" sz="quarter" idx="12"/>
          </p:nvPr>
        </p:nvSpPr>
        <p:spPr/>
        <p:txBody>
          <a:bodyPr/>
          <a:lstStyle>
            <a:lvl1pPr algn="ctr">
              <a:defRPr/>
            </a:lvl1p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2976642516"/>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59FCF-ACDF-495D-ACFA-15FCAC9EAEE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B3786E3-AB17-427E-8EF8-7FCB671A11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833B4E9-7A16-448C-8BE6-B14941A34857}"/>
              </a:ext>
            </a:extLst>
          </p:cNvPr>
          <p:cNvSpPr>
            <a:spLocks noGrp="1"/>
          </p:cNvSpPr>
          <p:nvPr>
            <p:ph type="dt" sz="half" idx="10"/>
          </p:nvPr>
        </p:nvSpPr>
        <p:spPr/>
        <p:txBody>
          <a:bodyPr/>
          <a:lstStyle/>
          <a:p>
            <a:pPr algn="r"/>
            <a:fld id="{53BEF823-48A5-43FC-BE03-E79964288B41}" type="datetimeFigureOut">
              <a:rPr lang="en-US" smtClean="0"/>
              <a:pPr algn="r"/>
              <a:t>1/4/2022</a:t>
            </a:fld>
            <a:endParaRPr lang="en-US" dirty="0"/>
          </a:p>
        </p:txBody>
      </p:sp>
      <p:sp>
        <p:nvSpPr>
          <p:cNvPr id="8" name="Footer Placeholder 7">
            <a:extLst>
              <a:ext uri="{FF2B5EF4-FFF2-40B4-BE49-F238E27FC236}">
                <a16:creationId xmlns:a16="http://schemas.microsoft.com/office/drawing/2014/main" id="{579212F5-5835-49FF-836F-5E3008A0EDB1}"/>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a16="http://schemas.microsoft.com/office/drawing/2014/main" id="{DE9D492B-E5EE-4D24-A087-57D739CFACE8}"/>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30462251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A31E395-94BD-4E79-8E42-9CD4EB33CA60}"/>
              </a:ext>
            </a:extLst>
          </p:cNvPr>
          <p:cNvSpPr>
            <a:spLocks noGrp="1"/>
          </p:cNvSpPr>
          <p:nvPr>
            <p:ph type="title" orient="vert"/>
          </p:nvPr>
        </p:nvSpPr>
        <p:spPr>
          <a:xfrm>
            <a:off x="8475542" y="758952"/>
            <a:ext cx="2954458" cy="4986002"/>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079AA8A4-66BC-4E80-ABE3-F533F82B88CA}"/>
              </a:ext>
            </a:extLst>
          </p:cNvPr>
          <p:cNvSpPr>
            <a:spLocks noGrp="1"/>
          </p:cNvSpPr>
          <p:nvPr>
            <p:ph type="body" orient="vert" idx="1"/>
          </p:nvPr>
        </p:nvSpPr>
        <p:spPr>
          <a:xfrm>
            <a:off x="758952" y="758952"/>
            <a:ext cx="7407586" cy="498600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DDA4EA6-6A1A-48ED-9D79-A438561C7E79}"/>
              </a:ext>
            </a:extLst>
          </p:cNvPr>
          <p:cNvSpPr>
            <a:spLocks noGrp="1"/>
          </p:cNvSpPr>
          <p:nvPr>
            <p:ph type="dt" sz="half" idx="10"/>
          </p:nvPr>
        </p:nvSpPr>
        <p:spPr/>
        <p:txBody>
          <a:bodyPr/>
          <a:lstStyle/>
          <a:p>
            <a:pPr algn="r"/>
            <a:fld id="{53BEF823-48A5-43FC-BE03-E79964288B41}" type="datetimeFigureOut">
              <a:rPr lang="en-US" smtClean="0"/>
              <a:pPr algn="r"/>
              <a:t>1/4/2022</a:t>
            </a:fld>
            <a:endParaRPr lang="en-US" dirty="0"/>
          </a:p>
        </p:txBody>
      </p:sp>
      <p:sp>
        <p:nvSpPr>
          <p:cNvPr id="8" name="Footer Placeholder 7">
            <a:extLst>
              <a:ext uri="{FF2B5EF4-FFF2-40B4-BE49-F238E27FC236}">
                <a16:creationId xmlns:a16="http://schemas.microsoft.com/office/drawing/2014/main" id="{F049B2BA-9250-4EBF-8820-10BDA5C1C62B}"/>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a16="http://schemas.microsoft.com/office/drawing/2014/main" id="{1F914475-55F3-4C46-BAE2-E4D93E9E3781}"/>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8700933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3351BD-5252-4168-A69E-C6864AE2971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9748EEE-19C9-493B-836D-73B9E4A0BE1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7FA6BFE-11ED-4FB4-9F65-508B5B0F0DD3}"/>
              </a:ext>
            </a:extLst>
          </p:cNvPr>
          <p:cNvSpPr>
            <a:spLocks noGrp="1"/>
          </p:cNvSpPr>
          <p:nvPr>
            <p:ph type="dt" sz="half" idx="10"/>
          </p:nvPr>
        </p:nvSpPr>
        <p:spPr/>
        <p:txBody>
          <a:bodyPr/>
          <a:lstStyle/>
          <a:p>
            <a:pPr algn="r"/>
            <a:fld id="{53BEF823-48A5-43FC-BE03-E79964288B41}" type="datetimeFigureOut">
              <a:rPr lang="en-US" smtClean="0"/>
              <a:pPr algn="r"/>
              <a:t>1/4/2022</a:t>
            </a:fld>
            <a:endParaRPr lang="en-US" dirty="0"/>
          </a:p>
        </p:txBody>
      </p:sp>
      <p:sp>
        <p:nvSpPr>
          <p:cNvPr id="8" name="Footer Placeholder 7">
            <a:extLst>
              <a:ext uri="{FF2B5EF4-FFF2-40B4-BE49-F238E27FC236}">
                <a16:creationId xmlns:a16="http://schemas.microsoft.com/office/drawing/2014/main" id="{F90F536E-BEFF-4E0D-B4EC-39DE28C67CC3}"/>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a16="http://schemas.microsoft.com/office/drawing/2014/main" id="{36EE02AF-6FE1-4972-BD48-A82499AD67F6}"/>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3888112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452EE-D9FC-4E51-9BFF-141F9192339F}"/>
              </a:ext>
            </a:extLst>
          </p:cNvPr>
          <p:cNvSpPr>
            <a:spLocks noGrp="1"/>
          </p:cNvSpPr>
          <p:nvPr>
            <p:ph type="title"/>
          </p:nvPr>
        </p:nvSpPr>
        <p:spPr>
          <a:xfrm>
            <a:off x="763051" y="2414016"/>
            <a:ext cx="10666949" cy="3099816"/>
          </a:xfrm>
        </p:spPr>
        <p:txBody>
          <a:bodyPr anchor="t"/>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1E086C4-4949-4E7A-A182-6709496A1C38}"/>
              </a:ext>
            </a:extLst>
          </p:cNvPr>
          <p:cNvSpPr>
            <a:spLocks noGrp="1"/>
          </p:cNvSpPr>
          <p:nvPr>
            <p:ph type="body" idx="1"/>
          </p:nvPr>
        </p:nvSpPr>
        <p:spPr>
          <a:xfrm>
            <a:off x="758952" y="1389888"/>
            <a:ext cx="10671048" cy="822960"/>
          </a:xfrm>
        </p:spPr>
        <p:txBody>
          <a:bodyPr anchor="ctr">
            <a:normAutofit/>
          </a:bodyPr>
          <a:lstStyle>
            <a:lvl1pPr marL="0" indent="0">
              <a:buNone/>
              <a:defRPr sz="2000" i="1">
                <a:solidFill>
                  <a:schemeClr val="tx1">
                    <a:lumMod val="85000"/>
                    <a:lumOff val="1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3D12BC88-6A2B-4851-9568-23A4B74D9F98}"/>
              </a:ext>
            </a:extLst>
          </p:cNvPr>
          <p:cNvSpPr>
            <a:spLocks noGrp="1"/>
          </p:cNvSpPr>
          <p:nvPr>
            <p:ph type="dt" sz="half" idx="10"/>
          </p:nvPr>
        </p:nvSpPr>
        <p:spPr/>
        <p:txBody>
          <a:bodyPr/>
          <a:lstStyle/>
          <a:p>
            <a:pPr algn="r"/>
            <a:fld id="{53BEF823-48A5-43FC-BE03-E79964288B41}" type="datetimeFigureOut">
              <a:rPr lang="en-US" smtClean="0"/>
              <a:pPr algn="r"/>
              <a:t>1/4/2022</a:t>
            </a:fld>
            <a:endParaRPr lang="en-US" dirty="0"/>
          </a:p>
        </p:txBody>
      </p:sp>
      <p:sp>
        <p:nvSpPr>
          <p:cNvPr id="8" name="Footer Placeholder 7">
            <a:extLst>
              <a:ext uri="{FF2B5EF4-FFF2-40B4-BE49-F238E27FC236}">
                <a16:creationId xmlns:a16="http://schemas.microsoft.com/office/drawing/2014/main" id="{D882CFE5-65C3-4F46-9141-4645455947D2}"/>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a16="http://schemas.microsoft.com/office/drawing/2014/main" id="{5321B390-4E13-4481-AC02-FF126656C4C9}"/>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41413547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40E02F8-47BB-4D30-8EFE-69C9222D9EC4}"/>
              </a:ext>
            </a:extLst>
          </p:cNvPr>
          <p:cNvSpPr>
            <a:spLocks noGrp="1"/>
          </p:cNvSpPr>
          <p:nvPr>
            <p:ph sz="half" idx="1"/>
          </p:nvPr>
        </p:nvSpPr>
        <p:spPr>
          <a:xfrm>
            <a:off x="5184648" y="758952"/>
            <a:ext cx="6245352" cy="22402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DA844D33-6BF0-4205-A542-8537E3515938}"/>
              </a:ext>
            </a:extLst>
          </p:cNvPr>
          <p:cNvSpPr>
            <a:spLocks noGrp="1"/>
          </p:cNvSpPr>
          <p:nvPr>
            <p:ph sz="half" idx="2"/>
          </p:nvPr>
        </p:nvSpPr>
        <p:spPr>
          <a:xfrm>
            <a:off x="5184647" y="3273551"/>
            <a:ext cx="6245351" cy="22402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Date Placeholder 8">
            <a:extLst>
              <a:ext uri="{FF2B5EF4-FFF2-40B4-BE49-F238E27FC236}">
                <a16:creationId xmlns:a16="http://schemas.microsoft.com/office/drawing/2014/main" id="{D6953A83-D2BE-4015-8D64-BE93DDFE5D21}"/>
              </a:ext>
            </a:extLst>
          </p:cNvPr>
          <p:cNvSpPr>
            <a:spLocks noGrp="1"/>
          </p:cNvSpPr>
          <p:nvPr>
            <p:ph type="dt" sz="half" idx="10"/>
          </p:nvPr>
        </p:nvSpPr>
        <p:spPr/>
        <p:txBody>
          <a:bodyPr/>
          <a:lstStyle/>
          <a:p>
            <a:pPr algn="r"/>
            <a:fld id="{53BEF823-48A5-43FC-BE03-E79964288B41}" type="datetimeFigureOut">
              <a:rPr lang="en-US" smtClean="0"/>
              <a:pPr algn="r"/>
              <a:t>1/4/2022</a:t>
            </a:fld>
            <a:endParaRPr lang="en-US" dirty="0"/>
          </a:p>
        </p:txBody>
      </p:sp>
      <p:sp>
        <p:nvSpPr>
          <p:cNvPr id="10" name="Footer Placeholder 9">
            <a:extLst>
              <a:ext uri="{FF2B5EF4-FFF2-40B4-BE49-F238E27FC236}">
                <a16:creationId xmlns:a16="http://schemas.microsoft.com/office/drawing/2014/main" id="{BA849E67-05F9-4033-B033-74D6B8C8E771}"/>
              </a:ext>
            </a:extLst>
          </p:cNvPr>
          <p:cNvSpPr>
            <a:spLocks noGrp="1"/>
          </p:cNvSpPr>
          <p:nvPr>
            <p:ph type="ftr" sz="quarter" idx="11"/>
          </p:nvPr>
        </p:nvSpPr>
        <p:spPr/>
        <p:txBody>
          <a:bodyPr/>
          <a:lstStyle/>
          <a:p>
            <a:pPr algn="l"/>
            <a:endParaRPr lang="en-US" dirty="0"/>
          </a:p>
        </p:txBody>
      </p:sp>
      <p:sp>
        <p:nvSpPr>
          <p:cNvPr id="11" name="Slide Number Placeholder 10">
            <a:extLst>
              <a:ext uri="{FF2B5EF4-FFF2-40B4-BE49-F238E27FC236}">
                <a16:creationId xmlns:a16="http://schemas.microsoft.com/office/drawing/2014/main" id="{DFAAC6AA-CFFB-438F-9327-DDB023E2E149}"/>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
        <p:nvSpPr>
          <p:cNvPr id="5" name="Title 4">
            <a:extLst>
              <a:ext uri="{FF2B5EF4-FFF2-40B4-BE49-F238E27FC236}">
                <a16:creationId xmlns:a16="http://schemas.microsoft.com/office/drawing/2014/main" id="{BA4960CB-ABA7-4442-AB15-FE444F23C6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8754570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8348291-9C7D-407E-8D07-FA3A323EA973}"/>
              </a:ext>
            </a:extLst>
          </p:cNvPr>
          <p:cNvSpPr>
            <a:spLocks noGrp="1"/>
          </p:cNvSpPr>
          <p:nvPr>
            <p:ph type="body" idx="1"/>
          </p:nvPr>
        </p:nvSpPr>
        <p:spPr>
          <a:xfrm>
            <a:off x="5184648" y="758952"/>
            <a:ext cx="6245352" cy="548640"/>
          </a:xfrm>
        </p:spPr>
        <p:txBody>
          <a:bodyPr anchor="b"/>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1A192D2-8BA6-4A4D-814D-AD37A2A10AC8}"/>
              </a:ext>
            </a:extLst>
          </p:cNvPr>
          <p:cNvSpPr>
            <a:spLocks noGrp="1"/>
          </p:cNvSpPr>
          <p:nvPr>
            <p:ph sz="half" idx="2"/>
          </p:nvPr>
        </p:nvSpPr>
        <p:spPr>
          <a:xfrm>
            <a:off x="5190323" y="1377198"/>
            <a:ext cx="6239675" cy="1828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86FD4BC-C948-41C4-BA24-5D26147E1C97}"/>
              </a:ext>
            </a:extLst>
          </p:cNvPr>
          <p:cNvSpPr>
            <a:spLocks noGrp="1"/>
          </p:cNvSpPr>
          <p:nvPr>
            <p:ph type="body" sz="quarter" idx="3"/>
          </p:nvPr>
        </p:nvSpPr>
        <p:spPr>
          <a:xfrm>
            <a:off x="5184647" y="3319548"/>
            <a:ext cx="6245351" cy="548640"/>
          </a:xfrm>
        </p:spPr>
        <p:txBody>
          <a:bodyPr anchor="b"/>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12E359C-F73D-4F1B-9F9A-6D628567105D}"/>
              </a:ext>
            </a:extLst>
          </p:cNvPr>
          <p:cNvSpPr>
            <a:spLocks noGrp="1"/>
          </p:cNvSpPr>
          <p:nvPr>
            <p:ph sz="quarter" idx="4"/>
          </p:nvPr>
        </p:nvSpPr>
        <p:spPr>
          <a:xfrm>
            <a:off x="5184646" y="3932372"/>
            <a:ext cx="6245352" cy="1828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itle 9">
            <a:extLst>
              <a:ext uri="{FF2B5EF4-FFF2-40B4-BE49-F238E27FC236}">
                <a16:creationId xmlns:a16="http://schemas.microsoft.com/office/drawing/2014/main" id="{D76B63AE-38FF-40DD-A543-32DD98E6BDB2}"/>
              </a:ext>
            </a:extLst>
          </p:cNvPr>
          <p:cNvSpPr>
            <a:spLocks noGrp="1"/>
          </p:cNvSpPr>
          <p:nvPr>
            <p:ph type="title"/>
          </p:nvPr>
        </p:nvSpPr>
        <p:spPr/>
        <p:txBody>
          <a:bodyPr/>
          <a:lstStyle/>
          <a:p>
            <a:r>
              <a:rPr lang="en-US"/>
              <a:t>Click to edit Master title style</a:t>
            </a:r>
            <a:endParaRPr lang="en-US" dirty="0"/>
          </a:p>
        </p:txBody>
      </p:sp>
      <p:sp>
        <p:nvSpPr>
          <p:cNvPr id="12" name="Date Placeholder 11">
            <a:extLst>
              <a:ext uri="{FF2B5EF4-FFF2-40B4-BE49-F238E27FC236}">
                <a16:creationId xmlns:a16="http://schemas.microsoft.com/office/drawing/2014/main" id="{C686C0EB-E082-4BAB-99E8-B42F3C28B20F}"/>
              </a:ext>
            </a:extLst>
          </p:cNvPr>
          <p:cNvSpPr>
            <a:spLocks noGrp="1"/>
          </p:cNvSpPr>
          <p:nvPr>
            <p:ph type="dt" sz="half" idx="10"/>
          </p:nvPr>
        </p:nvSpPr>
        <p:spPr/>
        <p:txBody>
          <a:bodyPr/>
          <a:lstStyle/>
          <a:p>
            <a:pPr algn="r"/>
            <a:fld id="{53BEF823-48A5-43FC-BE03-E79964288B41}" type="datetimeFigureOut">
              <a:rPr lang="en-US" smtClean="0"/>
              <a:pPr algn="r"/>
              <a:t>1/4/2022</a:t>
            </a:fld>
            <a:endParaRPr lang="en-US" dirty="0"/>
          </a:p>
        </p:txBody>
      </p:sp>
      <p:sp>
        <p:nvSpPr>
          <p:cNvPr id="13" name="Footer Placeholder 12">
            <a:extLst>
              <a:ext uri="{FF2B5EF4-FFF2-40B4-BE49-F238E27FC236}">
                <a16:creationId xmlns:a16="http://schemas.microsoft.com/office/drawing/2014/main" id="{B3CB0152-BA1F-48C7-A66F-3ADB51C94B97}"/>
              </a:ext>
            </a:extLst>
          </p:cNvPr>
          <p:cNvSpPr>
            <a:spLocks noGrp="1"/>
          </p:cNvSpPr>
          <p:nvPr>
            <p:ph type="ftr" sz="quarter" idx="11"/>
          </p:nvPr>
        </p:nvSpPr>
        <p:spPr/>
        <p:txBody>
          <a:bodyPr/>
          <a:lstStyle/>
          <a:p>
            <a:pPr algn="l"/>
            <a:endParaRPr lang="en-US" dirty="0"/>
          </a:p>
        </p:txBody>
      </p:sp>
      <p:sp>
        <p:nvSpPr>
          <p:cNvPr id="14" name="Slide Number Placeholder 13">
            <a:extLst>
              <a:ext uri="{FF2B5EF4-FFF2-40B4-BE49-F238E27FC236}">
                <a16:creationId xmlns:a16="http://schemas.microsoft.com/office/drawing/2014/main" id="{BD1C21B3-5CF6-415F-8295-EED3DF5CB55C}"/>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8344218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D470D5-4EB9-4410-A8AE-6D85F19239FF}"/>
              </a:ext>
            </a:extLst>
          </p:cNvPr>
          <p:cNvSpPr>
            <a:spLocks noGrp="1"/>
          </p:cNvSpPr>
          <p:nvPr>
            <p:ph type="title"/>
          </p:nvPr>
        </p:nvSpPr>
        <p:spPr/>
        <p:txBody>
          <a:bodyPr/>
          <a:lstStyle/>
          <a:p>
            <a:r>
              <a:rPr lang="en-US"/>
              <a:t>Click to edit Master title style</a:t>
            </a:r>
          </a:p>
        </p:txBody>
      </p:sp>
      <p:sp>
        <p:nvSpPr>
          <p:cNvPr id="6" name="Date Placeholder 5">
            <a:extLst>
              <a:ext uri="{FF2B5EF4-FFF2-40B4-BE49-F238E27FC236}">
                <a16:creationId xmlns:a16="http://schemas.microsoft.com/office/drawing/2014/main" id="{5887FB59-BA77-4864-B9E8-994851250CB4}"/>
              </a:ext>
            </a:extLst>
          </p:cNvPr>
          <p:cNvSpPr>
            <a:spLocks noGrp="1"/>
          </p:cNvSpPr>
          <p:nvPr>
            <p:ph type="dt" sz="half" idx="10"/>
          </p:nvPr>
        </p:nvSpPr>
        <p:spPr/>
        <p:txBody>
          <a:bodyPr/>
          <a:lstStyle/>
          <a:p>
            <a:pPr algn="r"/>
            <a:fld id="{53BEF823-48A5-43FC-BE03-E79964288B41}" type="datetimeFigureOut">
              <a:rPr lang="en-US" smtClean="0"/>
              <a:pPr algn="r"/>
              <a:t>1/4/2022</a:t>
            </a:fld>
            <a:endParaRPr lang="en-US" dirty="0"/>
          </a:p>
        </p:txBody>
      </p:sp>
      <p:sp>
        <p:nvSpPr>
          <p:cNvPr id="7" name="Footer Placeholder 6">
            <a:extLst>
              <a:ext uri="{FF2B5EF4-FFF2-40B4-BE49-F238E27FC236}">
                <a16:creationId xmlns:a16="http://schemas.microsoft.com/office/drawing/2014/main" id="{B6F0BC0B-BA67-455B-B567-1473DF0628BE}"/>
              </a:ext>
            </a:extLst>
          </p:cNvPr>
          <p:cNvSpPr>
            <a:spLocks noGrp="1"/>
          </p:cNvSpPr>
          <p:nvPr>
            <p:ph type="ftr" sz="quarter" idx="11"/>
          </p:nvPr>
        </p:nvSpPr>
        <p:spPr/>
        <p:txBody>
          <a:bodyPr/>
          <a:lstStyle/>
          <a:p>
            <a:pPr algn="l"/>
            <a:endParaRPr lang="en-US" dirty="0"/>
          </a:p>
        </p:txBody>
      </p:sp>
      <p:sp>
        <p:nvSpPr>
          <p:cNvPr id="8" name="Slide Number Placeholder 7">
            <a:extLst>
              <a:ext uri="{FF2B5EF4-FFF2-40B4-BE49-F238E27FC236}">
                <a16:creationId xmlns:a16="http://schemas.microsoft.com/office/drawing/2014/main" id="{2CF0BCF3-6FB5-4529-AA6A-A31467351EF5}"/>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34905821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4BF1315B-6865-4A5A-91C1-B75339038903}"/>
              </a:ext>
            </a:extLst>
          </p:cNvPr>
          <p:cNvSpPr>
            <a:spLocks noGrp="1"/>
          </p:cNvSpPr>
          <p:nvPr>
            <p:ph type="dt" sz="half" idx="10"/>
          </p:nvPr>
        </p:nvSpPr>
        <p:spPr/>
        <p:txBody>
          <a:bodyPr/>
          <a:lstStyle/>
          <a:p>
            <a:pPr algn="r"/>
            <a:fld id="{53BEF823-48A5-43FC-BE03-E79964288B41}" type="datetimeFigureOut">
              <a:rPr lang="en-US" smtClean="0"/>
              <a:pPr algn="r"/>
              <a:t>1/4/2022</a:t>
            </a:fld>
            <a:endParaRPr lang="en-US" dirty="0"/>
          </a:p>
        </p:txBody>
      </p:sp>
      <p:sp>
        <p:nvSpPr>
          <p:cNvPr id="6" name="Footer Placeholder 5">
            <a:extLst>
              <a:ext uri="{FF2B5EF4-FFF2-40B4-BE49-F238E27FC236}">
                <a16:creationId xmlns:a16="http://schemas.microsoft.com/office/drawing/2014/main" id="{DD536720-08C7-43DE-8EB5-CAB52D0E96B1}"/>
              </a:ext>
            </a:extLst>
          </p:cNvPr>
          <p:cNvSpPr>
            <a:spLocks noGrp="1"/>
          </p:cNvSpPr>
          <p:nvPr>
            <p:ph type="ftr" sz="quarter" idx="11"/>
          </p:nvPr>
        </p:nvSpPr>
        <p:spPr/>
        <p:txBody>
          <a:bodyPr/>
          <a:lstStyle/>
          <a:p>
            <a:pPr algn="l"/>
            <a:endParaRPr lang="en-US" dirty="0"/>
          </a:p>
        </p:txBody>
      </p:sp>
      <p:sp>
        <p:nvSpPr>
          <p:cNvPr id="7" name="Slide Number Placeholder 6">
            <a:extLst>
              <a:ext uri="{FF2B5EF4-FFF2-40B4-BE49-F238E27FC236}">
                <a16:creationId xmlns:a16="http://schemas.microsoft.com/office/drawing/2014/main" id="{6D2477AF-B012-491C-AE42-22DE1203BE8D}"/>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7021714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ED183AC-72A9-43F5-A1B3-1D7A6A4C7EEB}"/>
              </a:ext>
            </a:extLst>
          </p:cNvPr>
          <p:cNvSpPr>
            <a:spLocks noGrp="1"/>
          </p:cNvSpPr>
          <p:nvPr>
            <p:ph idx="1"/>
          </p:nvPr>
        </p:nvSpPr>
        <p:spPr>
          <a:xfrm>
            <a:off x="5183188" y="758951"/>
            <a:ext cx="6245352" cy="4754881"/>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C4045592-52ED-4270-ACBB-BCC528DAC407}"/>
              </a:ext>
            </a:extLst>
          </p:cNvPr>
          <p:cNvSpPr>
            <a:spLocks noGrp="1"/>
          </p:cNvSpPr>
          <p:nvPr>
            <p:ph type="body" sz="half" idx="2"/>
          </p:nvPr>
        </p:nvSpPr>
        <p:spPr>
          <a:xfrm>
            <a:off x="758953" y="3815080"/>
            <a:ext cx="3831336" cy="1698752"/>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a:extLst>
              <a:ext uri="{FF2B5EF4-FFF2-40B4-BE49-F238E27FC236}">
                <a16:creationId xmlns:a16="http://schemas.microsoft.com/office/drawing/2014/main" id="{99A93518-F9B5-418F-9883-BEF8359B045A}"/>
              </a:ext>
            </a:extLst>
          </p:cNvPr>
          <p:cNvSpPr>
            <a:spLocks noGrp="1"/>
          </p:cNvSpPr>
          <p:nvPr>
            <p:ph type="dt" sz="half" idx="10"/>
          </p:nvPr>
        </p:nvSpPr>
        <p:spPr/>
        <p:txBody>
          <a:bodyPr/>
          <a:lstStyle/>
          <a:p>
            <a:pPr algn="r"/>
            <a:fld id="{53BEF823-48A5-43FC-BE03-E79964288B41}" type="datetimeFigureOut">
              <a:rPr lang="en-US" smtClean="0"/>
              <a:pPr algn="r"/>
              <a:t>1/4/2022</a:t>
            </a:fld>
            <a:endParaRPr lang="en-US" dirty="0"/>
          </a:p>
        </p:txBody>
      </p:sp>
      <p:sp>
        <p:nvSpPr>
          <p:cNvPr id="10" name="Footer Placeholder 9">
            <a:extLst>
              <a:ext uri="{FF2B5EF4-FFF2-40B4-BE49-F238E27FC236}">
                <a16:creationId xmlns:a16="http://schemas.microsoft.com/office/drawing/2014/main" id="{27B9FFE7-C4AB-425B-9B56-E412C72212A0}"/>
              </a:ext>
            </a:extLst>
          </p:cNvPr>
          <p:cNvSpPr>
            <a:spLocks noGrp="1"/>
          </p:cNvSpPr>
          <p:nvPr>
            <p:ph type="ftr" sz="quarter" idx="11"/>
          </p:nvPr>
        </p:nvSpPr>
        <p:spPr/>
        <p:txBody>
          <a:bodyPr/>
          <a:lstStyle/>
          <a:p>
            <a:pPr algn="l"/>
            <a:endParaRPr lang="en-US" dirty="0"/>
          </a:p>
        </p:txBody>
      </p:sp>
      <p:sp>
        <p:nvSpPr>
          <p:cNvPr id="11" name="Slide Number Placeholder 10">
            <a:extLst>
              <a:ext uri="{FF2B5EF4-FFF2-40B4-BE49-F238E27FC236}">
                <a16:creationId xmlns:a16="http://schemas.microsoft.com/office/drawing/2014/main" id="{59231052-EBA8-4781-B28A-2FEA8BE523F3}"/>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
        <p:nvSpPr>
          <p:cNvPr id="2" name="Title 1">
            <a:extLst>
              <a:ext uri="{FF2B5EF4-FFF2-40B4-BE49-F238E27FC236}">
                <a16:creationId xmlns:a16="http://schemas.microsoft.com/office/drawing/2014/main" id="{CBDBF9E7-F686-4FA1-9BA5-69BDD014B0D3}"/>
              </a:ext>
            </a:extLst>
          </p:cNvPr>
          <p:cNvSpPr>
            <a:spLocks noGrp="1"/>
          </p:cNvSpPr>
          <p:nvPr>
            <p:ph type="title"/>
          </p:nvPr>
        </p:nvSpPr>
        <p:spPr>
          <a:xfrm>
            <a:off x="758952" y="758952"/>
            <a:ext cx="3831336" cy="2930179"/>
          </a:xfrm>
        </p:spPr>
        <p:txBody>
          <a:bodyPr/>
          <a:lstStyle/>
          <a:p>
            <a:r>
              <a:rPr lang="en-US"/>
              <a:t>Click to edit Master title style</a:t>
            </a:r>
            <a:endParaRPr lang="en-US" dirty="0"/>
          </a:p>
        </p:txBody>
      </p:sp>
    </p:spTree>
    <p:extLst>
      <p:ext uri="{BB962C8B-B14F-4D97-AF65-F5344CB8AC3E}">
        <p14:creationId xmlns:p14="http://schemas.microsoft.com/office/powerpoint/2010/main" val="25757644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116CF06-B27C-4DC4-981D-38E31997BD16}"/>
              </a:ext>
            </a:extLst>
          </p:cNvPr>
          <p:cNvSpPr>
            <a:spLocks noGrp="1"/>
          </p:cNvSpPr>
          <p:nvPr>
            <p:ph type="pic" idx="1"/>
          </p:nvPr>
        </p:nvSpPr>
        <p:spPr>
          <a:xfrm>
            <a:off x="5183188" y="758951"/>
            <a:ext cx="6245352" cy="475488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E1976E66-2CB3-4F47-97F6-077C42818316}"/>
              </a:ext>
            </a:extLst>
          </p:cNvPr>
          <p:cNvSpPr>
            <a:spLocks noGrp="1"/>
          </p:cNvSpPr>
          <p:nvPr>
            <p:ph type="body" sz="half" idx="2"/>
          </p:nvPr>
        </p:nvSpPr>
        <p:spPr>
          <a:xfrm>
            <a:off x="758952" y="3794760"/>
            <a:ext cx="3831336" cy="1719072"/>
          </a:xfrm>
        </p:spPr>
        <p:txBody>
          <a:bodyPr>
            <a:normAutofit/>
          </a:bodyPr>
          <a:lstStyle>
            <a:lvl1pPr marL="0" indent="0">
              <a:buNone/>
              <a:defRPr sz="2000"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a:extLst>
              <a:ext uri="{FF2B5EF4-FFF2-40B4-BE49-F238E27FC236}">
                <a16:creationId xmlns:a16="http://schemas.microsoft.com/office/drawing/2014/main" id="{71414C9F-CBBD-4D5E-A831-BC0CDFEBCEF3}"/>
              </a:ext>
            </a:extLst>
          </p:cNvPr>
          <p:cNvSpPr>
            <a:spLocks noGrp="1"/>
          </p:cNvSpPr>
          <p:nvPr>
            <p:ph type="dt" sz="half" idx="10"/>
          </p:nvPr>
        </p:nvSpPr>
        <p:spPr/>
        <p:txBody>
          <a:bodyPr/>
          <a:lstStyle/>
          <a:p>
            <a:pPr algn="r"/>
            <a:fld id="{53BEF823-48A5-43FC-BE03-E79964288B41}" type="datetimeFigureOut">
              <a:rPr lang="en-US" smtClean="0"/>
              <a:pPr algn="r"/>
              <a:t>1/4/2022</a:t>
            </a:fld>
            <a:endParaRPr lang="en-US" dirty="0"/>
          </a:p>
        </p:txBody>
      </p:sp>
      <p:sp>
        <p:nvSpPr>
          <p:cNvPr id="10" name="Footer Placeholder 9">
            <a:extLst>
              <a:ext uri="{FF2B5EF4-FFF2-40B4-BE49-F238E27FC236}">
                <a16:creationId xmlns:a16="http://schemas.microsoft.com/office/drawing/2014/main" id="{F58DC0C8-B580-442D-8DAC-4F0F869B1F11}"/>
              </a:ext>
            </a:extLst>
          </p:cNvPr>
          <p:cNvSpPr>
            <a:spLocks noGrp="1"/>
          </p:cNvSpPr>
          <p:nvPr>
            <p:ph type="ftr" sz="quarter" idx="11"/>
          </p:nvPr>
        </p:nvSpPr>
        <p:spPr/>
        <p:txBody>
          <a:bodyPr/>
          <a:lstStyle/>
          <a:p>
            <a:pPr algn="l"/>
            <a:endParaRPr lang="en-US" dirty="0"/>
          </a:p>
        </p:txBody>
      </p:sp>
      <p:sp>
        <p:nvSpPr>
          <p:cNvPr id="11" name="Slide Number Placeholder 10">
            <a:extLst>
              <a:ext uri="{FF2B5EF4-FFF2-40B4-BE49-F238E27FC236}">
                <a16:creationId xmlns:a16="http://schemas.microsoft.com/office/drawing/2014/main" id="{1B0D29E8-DFEE-49AB-83AF-85FF25252A3C}"/>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
        <p:nvSpPr>
          <p:cNvPr id="2" name="Title 1">
            <a:extLst>
              <a:ext uri="{FF2B5EF4-FFF2-40B4-BE49-F238E27FC236}">
                <a16:creationId xmlns:a16="http://schemas.microsoft.com/office/drawing/2014/main" id="{D0EAAF1B-6B6E-4D37-8F57-E403C6371A00}"/>
              </a:ext>
            </a:extLst>
          </p:cNvPr>
          <p:cNvSpPr>
            <a:spLocks noGrp="1"/>
          </p:cNvSpPr>
          <p:nvPr>
            <p:ph type="title"/>
          </p:nvPr>
        </p:nvSpPr>
        <p:spPr>
          <a:xfrm>
            <a:off x="758952" y="758952"/>
            <a:ext cx="3831336" cy="2926080"/>
          </a:xfrm>
        </p:spPr>
        <p:txBody>
          <a:bodyPr/>
          <a:lstStyle/>
          <a:p>
            <a:r>
              <a:rPr lang="en-US"/>
              <a:t>Click to edit Master title style</a:t>
            </a:r>
            <a:endParaRPr lang="en-US" dirty="0"/>
          </a:p>
        </p:txBody>
      </p:sp>
    </p:spTree>
    <p:extLst>
      <p:ext uri="{BB962C8B-B14F-4D97-AF65-F5344CB8AC3E}">
        <p14:creationId xmlns:p14="http://schemas.microsoft.com/office/powerpoint/2010/main" val="29955831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8" name="Freeform 6" title="Page Number Shape">
            <a:extLst>
              <a:ext uri="{FF2B5EF4-FFF2-40B4-BE49-F238E27FC236}">
                <a16:creationId xmlns:a16="http://schemas.microsoft.com/office/drawing/2014/main" id="{72411438-92A5-42B0-9C54-EA4FB32ACB5E}"/>
              </a:ext>
            </a:extLst>
          </p:cNvPr>
          <p:cNvSpPr/>
          <p:nvPr/>
        </p:nvSpPr>
        <p:spPr bwMode="auto">
          <a:xfrm>
            <a:off x="11784011" y="5778801"/>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
        <p:nvSpPr>
          <p:cNvPr id="2" name="Title Placeholder 1">
            <a:extLst>
              <a:ext uri="{FF2B5EF4-FFF2-40B4-BE49-F238E27FC236}">
                <a16:creationId xmlns:a16="http://schemas.microsoft.com/office/drawing/2014/main" id="{0D56E4D8-47B6-4DEC-BD29-B3B6ED4CC739}"/>
              </a:ext>
            </a:extLst>
          </p:cNvPr>
          <p:cNvSpPr>
            <a:spLocks noGrp="1"/>
          </p:cNvSpPr>
          <p:nvPr>
            <p:ph type="title"/>
          </p:nvPr>
        </p:nvSpPr>
        <p:spPr>
          <a:xfrm>
            <a:off x="758952" y="758952"/>
            <a:ext cx="3831336" cy="475488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F0F5D4C-4873-4052-A294-99CCB9421C4A}"/>
              </a:ext>
            </a:extLst>
          </p:cNvPr>
          <p:cNvSpPr>
            <a:spLocks noGrp="1"/>
          </p:cNvSpPr>
          <p:nvPr>
            <p:ph type="body" idx="1"/>
          </p:nvPr>
        </p:nvSpPr>
        <p:spPr>
          <a:xfrm>
            <a:off x="5184648" y="758952"/>
            <a:ext cx="6245352" cy="475488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41D62B3-3490-46B4-A10E-33FCE4A1FBB5}"/>
              </a:ext>
            </a:extLst>
          </p:cNvPr>
          <p:cNvSpPr>
            <a:spLocks noGrp="1"/>
          </p:cNvSpPr>
          <p:nvPr>
            <p:ph type="dt" sz="half" idx="2"/>
          </p:nvPr>
        </p:nvSpPr>
        <p:spPr>
          <a:xfrm>
            <a:off x="7616952" y="6007608"/>
            <a:ext cx="3813048" cy="365125"/>
          </a:xfrm>
          <a:prstGeom prst="rect">
            <a:avLst/>
          </a:prstGeom>
        </p:spPr>
        <p:txBody>
          <a:bodyPr vert="horz" lIns="91440" tIns="45720" rIns="91440" bIns="45720" rtlCol="0" anchor="ctr"/>
          <a:lstStyle>
            <a:lvl1pPr algn="r">
              <a:defRPr sz="1000" spc="50" baseline="0">
                <a:solidFill>
                  <a:schemeClr val="tx1">
                    <a:lumMod val="85000"/>
                    <a:lumOff val="15000"/>
                  </a:schemeClr>
                </a:solidFill>
              </a:defRPr>
            </a:lvl1pPr>
          </a:lstStyle>
          <a:p>
            <a:pPr algn="r"/>
            <a:fld id="{53BEF823-48A5-43FC-BE03-E79964288B41}" type="datetimeFigureOut">
              <a:rPr lang="en-US" smtClean="0"/>
              <a:pPr algn="r"/>
              <a:t>1/4/2022</a:t>
            </a:fld>
            <a:endParaRPr lang="en-US" dirty="0"/>
          </a:p>
        </p:txBody>
      </p:sp>
      <p:sp>
        <p:nvSpPr>
          <p:cNvPr id="5" name="Footer Placeholder 4">
            <a:extLst>
              <a:ext uri="{FF2B5EF4-FFF2-40B4-BE49-F238E27FC236}">
                <a16:creationId xmlns:a16="http://schemas.microsoft.com/office/drawing/2014/main" id="{97424CB1-7D5F-4F52-9F99-7068F5819E8C}"/>
              </a:ext>
            </a:extLst>
          </p:cNvPr>
          <p:cNvSpPr>
            <a:spLocks noGrp="1"/>
          </p:cNvSpPr>
          <p:nvPr>
            <p:ph type="ftr" sz="quarter" idx="3"/>
          </p:nvPr>
        </p:nvSpPr>
        <p:spPr>
          <a:xfrm>
            <a:off x="758952" y="6007608"/>
            <a:ext cx="3831336" cy="365125"/>
          </a:xfrm>
          <a:prstGeom prst="rect">
            <a:avLst/>
          </a:prstGeom>
        </p:spPr>
        <p:txBody>
          <a:bodyPr vert="horz" lIns="91440" tIns="45720" rIns="91440" bIns="45720" rtlCol="0" anchor="ctr"/>
          <a:lstStyle>
            <a:lvl1pPr algn="l">
              <a:defRPr sz="1000" spc="50" baseline="0">
                <a:solidFill>
                  <a:schemeClr val="tx1">
                    <a:lumMod val="85000"/>
                    <a:lumOff val="15000"/>
                  </a:schemeClr>
                </a:solidFill>
              </a:defRPr>
            </a:lvl1pPr>
          </a:lstStyle>
          <a:p>
            <a:pPr algn="l"/>
            <a:endParaRPr lang="en-US" dirty="0"/>
          </a:p>
        </p:txBody>
      </p:sp>
      <p:sp>
        <p:nvSpPr>
          <p:cNvPr id="6" name="Slide Number Placeholder 5">
            <a:extLst>
              <a:ext uri="{FF2B5EF4-FFF2-40B4-BE49-F238E27FC236}">
                <a16:creationId xmlns:a16="http://schemas.microsoft.com/office/drawing/2014/main" id="{1A1F9CC9-1431-4569-B2F1-D04814955381}"/>
              </a:ext>
            </a:extLst>
          </p:cNvPr>
          <p:cNvSpPr>
            <a:spLocks noGrp="1"/>
          </p:cNvSpPr>
          <p:nvPr>
            <p:ph type="sldNum" sz="quarter" idx="4"/>
          </p:nvPr>
        </p:nvSpPr>
        <p:spPr>
          <a:xfrm>
            <a:off x="11786616" y="6007608"/>
            <a:ext cx="411480" cy="365125"/>
          </a:xfrm>
          <a:prstGeom prst="rect">
            <a:avLst/>
          </a:prstGeom>
        </p:spPr>
        <p:txBody>
          <a:bodyPr vert="horz" lIns="45720" tIns="45720" rIns="45720" bIns="45720" rtlCol="0" anchor="ctr"/>
          <a:lstStyle>
            <a:lvl1pPr algn="r">
              <a:defRPr sz="900" b="1">
                <a:solidFill>
                  <a:schemeClr val="bg1"/>
                </a:solidFill>
              </a:defRPr>
            </a:lvl1p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946748470"/>
      </p:ext>
    </p:extLst>
  </p:cSld>
  <p:clrMap bg1="lt1" tx1="dk1" bg2="lt2" tx2="dk2" accent1="accent1" accent2="accent2" accent3="accent3" accent4="accent4" accent5="accent5" accent6="accent6" hlink="hlink" folHlink="folHlink"/>
  <p:sldLayoutIdLst>
    <p:sldLayoutId id="2147483719" r:id="rId1"/>
    <p:sldLayoutId id="2147483720" r:id="rId2"/>
    <p:sldLayoutId id="2147483721" r:id="rId3"/>
    <p:sldLayoutId id="2147483722" r:id="rId4"/>
    <p:sldLayoutId id="2147483723" r:id="rId5"/>
    <p:sldLayoutId id="2147483717" r:id="rId6"/>
    <p:sldLayoutId id="2147483713" r:id="rId7"/>
    <p:sldLayoutId id="2147483714" r:id="rId8"/>
    <p:sldLayoutId id="2147483715" r:id="rId9"/>
    <p:sldLayoutId id="2147483716" r:id="rId10"/>
    <p:sldLayoutId id="2147483718" r:id="rId11"/>
  </p:sldLayoutIdLst>
  <p:txStyles>
    <p:titleStyle>
      <a:lvl1pPr algn="l" defTabSz="914400" rtl="0" eaLnBrk="1" latinLnBrk="0" hangingPunct="1">
        <a:lnSpc>
          <a:spcPct val="90000"/>
        </a:lnSpc>
        <a:spcBef>
          <a:spcPct val="0"/>
        </a:spcBef>
        <a:buNone/>
        <a:defRPr sz="6000" i="1" kern="1200" spc="100" baseline="0">
          <a:solidFill>
            <a:schemeClr val="tx1">
              <a:lumMod val="85000"/>
              <a:lumOff val="15000"/>
            </a:schemeClr>
          </a:solidFill>
          <a:latin typeface="+mj-lt"/>
          <a:ea typeface="+mj-ea"/>
          <a:cs typeface="+mj-cs"/>
        </a:defRPr>
      </a:lvl1pPr>
    </p:titleStyle>
    <p:bodyStyle>
      <a:lvl1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2000" kern="1200">
          <a:solidFill>
            <a:schemeClr val="tx1">
              <a:lumMod val="85000"/>
              <a:lumOff val="15000"/>
            </a:schemeClr>
          </a:solidFill>
          <a:latin typeface="+mn-lt"/>
          <a:ea typeface="+mn-ea"/>
          <a:cs typeface="+mn-cs"/>
        </a:defRPr>
      </a:lvl1pPr>
      <a:lvl2pPr marL="182880" indent="0" algn="l" defTabSz="914400" rtl="0" eaLnBrk="1" latinLnBrk="0" hangingPunct="1">
        <a:lnSpc>
          <a:spcPct val="110000"/>
        </a:lnSpc>
        <a:spcBef>
          <a:spcPts val="400"/>
        </a:spcBef>
        <a:spcAft>
          <a:spcPts val="400"/>
        </a:spcAft>
        <a:buClrTx/>
        <a:buFont typeface="Arial" panose="020B0604020202020204" pitchFamily="34" charset="0"/>
        <a:buNone/>
        <a:defRPr sz="1800" i="1" kern="1200">
          <a:solidFill>
            <a:schemeClr val="tx1">
              <a:lumMod val="85000"/>
              <a:lumOff val="15000"/>
            </a:schemeClr>
          </a:solidFill>
          <a:latin typeface="+mn-lt"/>
          <a:ea typeface="+mn-ea"/>
          <a:cs typeface="+mn-cs"/>
        </a:defRPr>
      </a:lvl2pPr>
      <a:lvl3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1600" kern="1200">
          <a:solidFill>
            <a:schemeClr val="tx1">
              <a:lumMod val="85000"/>
              <a:lumOff val="15000"/>
            </a:schemeClr>
          </a:solidFill>
          <a:latin typeface="+mn-lt"/>
          <a:ea typeface="+mn-ea"/>
          <a:cs typeface="+mn-cs"/>
        </a:defRPr>
      </a:lvl3pPr>
      <a:lvl4pPr marL="182880" indent="0" algn="l" defTabSz="914400" rtl="0" eaLnBrk="1" latinLnBrk="0" hangingPunct="1">
        <a:lnSpc>
          <a:spcPct val="110000"/>
        </a:lnSpc>
        <a:spcBef>
          <a:spcPts val="400"/>
        </a:spcBef>
        <a:spcAft>
          <a:spcPts val="400"/>
        </a:spcAft>
        <a:buClrTx/>
        <a:buFont typeface="Arial" panose="020B0604020202020204" pitchFamily="34" charset="0"/>
        <a:buNone/>
        <a:defRPr sz="1400" i="1" kern="1200">
          <a:solidFill>
            <a:schemeClr val="tx1">
              <a:lumMod val="85000"/>
              <a:lumOff val="15000"/>
            </a:schemeClr>
          </a:solidFill>
          <a:latin typeface="+mn-lt"/>
          <a:ea typeface="+mn-ea"/>
          <a:cs typeface="+mn-cs"/>
        </a:defRPr>
      </a:lvl4pPr>
      <a:lvl5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1400" kern="1200">
          <a:solidFill>
            <a:schemeClr val="tx1">
              <a:lumMod val="85000"/>
              <a:lumOff val="1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8000"/>
            <a:satMod val="170000"/>
          </a:schemeClr>
        </a:solidFill>
        <a:effectLst/>
      </p:bgPr>
    </p:bg>
    <p:spTree>
      <p:nvGrpSpPr>
        <p:cNvPr id="1" name=""/>
        <p:cNvGrpSpPr/>
        <p:nvPr/>
      </p:nvGrpSpPr>
      <p:grpSpPr>
        <a:xfrm>
          <a:off x="0" y="0"/>
          <a:ext cx="0" cy="0"/>
          <a:chOff x="0" y="0"/>
          <a:chExt cx="0" cy="0"/>
        </a:xfrm>
      </p:grpSpPr>
      <p:sp useBgFill="1">
        <p:nvSpPr>
          <p:cNvPr id="14" name="Rectangle 8">
            <a:extLst>
              <a:ext uri="{FF2B5EF4-FFF2-40B4-BE49-F238E27FC236}">
                <a16:creationId xmlns:a16="http://schemas.microsoft.com/office/drawing/2014/main" id="{55B419A7-F817-4767-8CCB-FB0E189C4A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EA9A7F6-3ED9-4353-A7D9-94B6AEAF5568}"/>
              </a:ext>
            </a:extLst>
          </p:cNvPr>
          <p:cNvSpPr>
            <a:spLocks noGrp="1"/>
          </p:cNvSpPr>
          <p:nvPr>
            <p:ph type="ctrTitle"/>
          </p:nvPr>
        </p:nvSpPr>
        <p:spPr>
          <a:xfrm>
            <a:off x="1078991" y="893935"/>
            <a:ext cx="5364937" cy="3339390"/>
          </a:xfrm>
        </p:spPr>
        <p:txBody>
          <a:bodyPr anchor="ctr">
            <a:normAutofit/>
          </a:bodyPr>
          <a:lstStyle/>
          <a:p>
            <a:r>
              <a:rPr lang="en-US" sz="5600" i="0" dirty="0"/>
              <a:t>Menu Management and Cost Per Meal Dashboard</a:t>
            </a:r>
          </a:p>
        </p:txBody>
      </p:sp>
      <p:sp>
        <p:nvSpPr>
          <p:cNvPr id="3" name="Subtitle 2">
            <a:extLst>
              <a:ext uri="{FF2B5EF4-FFF2-40B4-BE49-F238E27FC236}">
                <a16:creationId xmlns:a16="http://schemas.microsoft.com/office/drawing/2014/main" id="{5E1151AC-0873-4A8E-BF0B-17EAB133B3DD}"/>
              </a:ext>
            </a:extLst>
          </p:cNvPr>
          <p:cNvSpPr>
            <a:spLocks noGrp="1"/>
          </p:cNvSpPr>
          <p:nvPr>
            <p:ph type="subTitle" idx="1"/>
          </p:nvPr>
        </p:nvSpPr>
        <p:spPr>
          <a:xfrm>
            <a:off x="1078992" y="4876803"/>
            <a:ext cx="5364936" cy="909848"/>
          </a:xfrm>
        </p:spPr>
        <p:txBody>
          <a:bodyPr anchor="t">
            <a:normAutofit/>
          </a:bodyPr>
          <a:lstStyle/>
          <a:p>
            <a:r>
              <a:rPr lang="en-US" sz="2000" dirty="0"/>
              <a:t>Michael Ferral</a:t>
            </a:r>
          </a:p>
          <a:p>
            <a:r>
              <a:rPr lang="en-US" sz="2000" dirty="0"/>
              <a:t>Nashville Software School DA5 Capstone</a:t>
            </a:r>
          </a:p>
        </p:txBody>
      </p:sp>
      <p:cxnSp>
        <p:nvCxnSpPr>
          <p:cNvPr id="15" name="Straight Connector 10">
            <a:extLst>
              <a:ext uri="{FF2B5EF4-FFF2-40B4-BE49-F238E27FC236}">
                <a16:creationId xmlns:a16="http://schemas.microsoft.com/office/drawing/2014/main" id="{E3B95BE3-D5B2-4F38-9A01-17866C9FBA6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140408" y="4555071"/>
            <a:ext cx="530352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16" name="Picture 3">
            <a:extLst>
              <a:ext uri="{FF2B5EF4-FFF2-40B4-BE49-F238E27FC236}">
                <a16:creationId xmlns:a16="http://schemas.microsoft.com/office/drawing/2014/main" id="{3F7D689C-A16C-4EEB-BAC0-C41384BE35E1}"/>
              </a:ext>
            </a:extLst>
          </p:cNvPr>
          <p:cNvPicPr>
            <a:picLocks noChangeAspect="1"/>
          </p:cNvPicPr>
          <p:nvPr/>
        </p:nvPicPr>
        <p:blipFill rotWithShape="1">
          <a:blip r:embed="rId2"/>
          <a:srcRect l="22565" r="21163"/>
          <a:stretch/>
        </p:blipFill>
        <p:spPr>
          <a:xfrm>
            <a:off x="6976934" y="10"/>
            <a:ext cx="5215066" cy="6857990"/>
          </a:xfrm>
          <a:custGeom>
            <a:avLst/>
            <a:gdLst/>
            <a:ahLst/>
            <a:cxnLst/>
            <a:rect l="l" t="t" r="r" b="b"/>
            <a:pathLst>
              <a:path w="5215066" h="6858000">
                <a:moveTo>
                  <a:pt x="2017353" y="0"/>
                </a:moveTo>
                <a:lnTo>
                  <a:pt x="5215066" y="0"/>
                </a:lnTo>
                <a:lnTo>
                  <a:pt x="5215066" y="6858000"/>
                </a:lnTo>
                <a:lnTo>
                  <a:pt x="1292431" y="6858000"/>
                </a:lnTo>
                <a:lnTo>
                  <a:pt x="1012702" y="6549681"/>
                </a:lnTo>
                <a:cubicBezTo>
                  <a:pt x="380046" y="5781733"/>
                  <a:pt x="0" y="4797206"/>
                  <a:pt x="0" y="3723759"/>
                </a:cubicBezTo>
                <a:cubicBezTo>
                  <a:pt x="0" y="2190263"/>
                  <a:pt x="775604" y="838237"/>
                  <a:pt x="1955279" y="39865"/>
                </a:cubicBezTo>
                <a:close/>
              </a:path>
            </a:pathLst>
          </a:custGeom>
        </p:spPr>
      </p:pic>
      <p:sp>
        <p:nvSpPr>
          <p:cNvPr id="13" name="Freeform 6">
            <a:extLst>
              <a:ext uri="{FF2B5EF4-FFF2-40B4-BE49-F238E27FC236}">
                <a16:creationId xmlns:a16="http://schemas.microsoft.com/office/drawing/2014/main" id="{ADA271CD-3011-4A05-B4A3-80F1794684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8152"/>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11912433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3" name="Freeform 6">
            <a:extLst>
              <a:ext uri="{FF2B5EF4-FFF2-40B4-BE49-F238E27FC236}">
                <a16:creationId xmlns:a16="http://schemas.microsoft.com/office/drawing/2014/main" id="{DD4C4B28-6B4B-4445-8535-F516D74E4A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cxnSp>
        <p:nvCxnSpPr>
          <p:cNvPr id="85" name="Straight Connector 84">
            <a:extLst>
              <a:ext uri="{FF2B5EF4-FFF2-40B4-BE49-F238E27FC236}">
                <a16:creationId xmlns:a16="http://schemas.microsoft.com/office/drawing/2014/main" id="{0CB1C732-7193-4253-8746-850D090A6B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280160"/>
            <a:ext cx="0" cy="557784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useBgFill="1">
        <p:nvSpPr>
          <p:cNvPr id="87" name="Rectangle 86">
            <a:extLst>
              <a:ext uri="{FF2B5EF4-FFF2-40B4-BE49-F238E27FC236}">
                <a16:creationId xmlns:a16="http://schemas.microsoft.com/office/drawing/2014/main" id="{55B419A7-F817-4767-8CCB-FB0E189C4A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Freeform: Shape 88">
            <a:extLst>
              <a:ext uri="{FF2B5EF4-FFF2-40B4-BE49-F238E27FC236}">
                <a16:creationId xmlns:a16="http://schemas.microsoft.com/office/drawing/2014/main" id="{7AF9319C-2D9B-4868-AEAE-37298EA0F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215066" cy="6858000"/>
          </a:xfrm>
          <a:custGeom>
            <a:avLst/>
            <a:gdLst>
              <a:gd name="connsiteX0" fmla="*/ 0 w 5215066"/>
              <a:gd name="connsiteY0" fmla="*/ 0 h 6858000"/>
              <a:gd name="connsiteX1" fmla="*/ 3197713 w 5215066"/>
              <a:gd name="connsiteY1" fmla="*/ 0 h 6858000"/>
              <a:gd name="connsiteX2" fmla="*/ 3259787 w 5215066"/>
              <a:gd name="connsiteY2" fmla="*/ 39865 h 6858000"/>
              <a:gd name="connsiteX3" fmla="*/ 5215066 w 5215066"/>
              <a:gd name="connsiteY3" fmla="*/ 3723759 h 6858000"/>
              <a:gd name="connsiteX4" fmla="*/ 4202364 w 5215066"/>
              <a:gd name="connsiteY4" fmla="*/ 6549681 h 6858000"/>
              <a:gd name="connsiteX5" fmla="*/ 3922635 w 5215066"/>
              <a:gd name="connsiteY5" fmla="*/ 6858000 h 6858000"/>
              <a:gd name="connsiteX6" fmla="*/ 0 w 5215066"/>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215066" h="6858000">
                <a:moveTo>
                  <a:pt x="0" y="0"/>
                </a:moveTo>
                <a:lnTo>
                  <a:pt x="3197713" y="0"/>
                </a:lnTo>
                <a:lnTo>
                  <a:pt x="3259787" y="39865"/>
                </a:lnTo>
                <a:cubicBezTo>
                  <a:pt x="4439462" y="838237"/>
                  <a:pt x="5215066" y="2190263"/>
                  <a:pt x="5215066" y="3723759"/>
                </a:cubicBezTo>
                <a:cubicBezTo>
                  <a:pt x="5215066" y="4797206"/>
                  <a:pt x="4835020" y="5781733"/>
                  <a:pt x="4202364" y="6549681"/>
                </a:cubicBezTo>
                <a:lnTo>
                  <a:pt x="3922635" y="6858000"/>
                </a:lnTo>
                <a:lnTo>
                  <a:pt x="0" y="6858000"/>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1806E070-12F8-4513-ABCB-048A766B935B}"/>
              </a:ext>
            </a:extLst>
          </p:cNvPr>
          <p:cNvSpPr>
            <a:spLocks noGrp="1"/>
          </p:cNvSpPr>
          <p:nvPr>
            <p:ph type="title"/>
          </p:nvPr>
        </p:nvSpPr>
        <p:spPr>
          <a:xfrm>
            <a:off x="758952" y="1128811"/>
            <a:ext cx="3447288" cy="2300189"/>
          </a:xfrm>
        </p:spPr>
        <p:txBody>
          <a:bodyPr vert="horz" lIns="91440" tIns="45720" rIns="91440" bIns="45720" rtlCol="0" anchor="b">
            <a:normAutofit fontScale="90000"/>
          </a:bodyPr>
          <a:lstStyle/>
          <a:p>
            <a:r>
              <a:rPr lang="en-US" sz="5000" i="1" kern="1200" spc="100" baseline="0" dirty="0">
                <a:solidFill>
                  <a:schemeClr val="bg1"/>
                </a:solidFill>
                <a:latin typeface="+mj-lt"/>
                <a:ea typeface="+mj-ea"/>
                <a:cs typeface="+mj-cs"/>
              </a:rPr>
              <a:t>Technologies Used</a:t>
            </a:r>
            <a:br>
              <a:rPr lang="en-US" sz="5000" i="1" kern="1200" spc="100" baseline="0" dirty="0">
                <a:solidFill>
                  <a:schemeClr val="bg1"/>
                </a:solidFill>
                <a:latin typeface="+mj-lt"/>
                <a:ea typeface="+mj-ea"/>
                <a:cs typeface="+mj-cs"/>
              </a:rPr>
            </a:br>
            <a:br>
              <a:rPr lang="en-US" sz="5000" i="1" kern="1200" spc="100" baseline="0" dirty="0">
                <a:solidFill>
                  <a:schemeClr val="bg1"/>
                </a:solidFill>
                <a:latin typeface="+mj-lt"/>
                <a:ea typeface="+mj-ea"/>
                <a:cs typeface="+mj-cs"/>
              </a:rPr>
            </a:br>
            <a:endParaRPr lang="en-US" sz="5000" i="1" kern="1200" spc="100" baseline="0" dirty="0">
              <a:solidFill>
                <a:schemeClr val="bg1"/>
              </a:solidFill>
              <a:latin typeface="+mj-lt"/>
              <a:ea typeface="+mj-ea"/>
              <a:cs typeface="+mj-cs"/>
            </a:endParaRPr>
          </a:p>
        </p:txBody>
      </p:sp>
      <p:pic>
        <p:nvPicPr>
          <p:cNvPr id="1028" name="Picture 4" descr="Enhance Power BI Data Analytics | Kyligence Solution">
            <a:extLst>
              <a:ext uri="{FF2B5EF4-FFF2-40B4-BE49-F238E27FC236}">
                <a16:creationId xmlns:a16="http://schemas.microsoft.com/office/drawing/2014/main" id="{EAE53FE5-DAA5-47B2-9C2F-FDF3082C09D5}"/>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888556" y="0"/>
            <a:ext cx="4058339" cy="2282815"/>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Python (programming language) - Wikipedia">
            <a:extLst>
              <a:ext uri="{FF2B5EF4-FFF2-40B4-BE49-F238E27FC236}">
                <a16:creationId xmlns:a16="http://schemas.microsoft.com/office/drawing/2014/main" id="{FF6CB975-0C49-479E-AE9E-DC737E2A2B48}"/>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9378119" y="132796"/>
            <a:ext cx="2212196" cy="2212196"/>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Microsoft Outlook Logo PNG, Logo Outlook.com Transparent images - Free  Transparent PNG Logos">
            <a:extLst>
              <a:ext uri="{FF2B5EF4-FFF2-40B4-BE49-F238E27FC236}">
                <a16:creationId xmlns:a16="http://schemas.microsoft.com/office/drawing/2014/main" id="{233EAAB5-0533-4666-8563-A6C5E8FC5D8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5942748" y="2278905"/>
            <a:ext cx="2378704" cy="2212195"/>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Power Automate, the ultimate user guide!">
            <a:extLst>
              <a:ext uri="{FF2B5EF4-FFF2-40B4-BE49-F238E27FC236}">
                <a16:creationId xmlns:a16="http://schemas.microsoft.com/office/drawing/2014/main" id="{419474F1-37FB-4C52-9DB1-FFDF1B3F07CB}"/>
              </a:ext>
            </a:extLst>
          </p:cNvPr>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9214866" y="2699328"/>
            <a:ext cx="2212195" cy="2212195"/>
          </a:xfrm>
          <a:prstGeom prst="rect">
            <a:avLst/>
          </a:prstGeom>
          <a:noFill/>
          <a:extLst>
            <a:ext uri="{909E8E84-426E-40DD-AFC4-6F175D3DCCD1}">
              <a14:hiddenFill xmlns:a14="http://schemas.microsoft.com/office/drawing/2010/main">
                <a:solidFill>
                  <a:srgbClr val="FFFFFF"/>
                </a:solidFill>
              </a14:hiddenFill>
            </a:ext>
          </a:extLst>
        </p:spPr>
      </p:pic>
      <p:sp>
        <p:nvSpPr>
          <p:cNvPr id="91" name="Freeform 6">
            <a:extLst>
              <a:ext uri="{FF2B5EF4-FFF2-40B4-BE49-F238E27FC236}">
                <a16:creationId xmlns:a16="http://schemas.microsoft.com/office/drawing/2014/main" id="{ADA271CD-3011-4A05-B4A3-80F1794684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8152"/>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
        <p:nvSpPr>
          <p:cNvPr id="5" name="TextBox 4">
            <a:extLst>
              <a:ext uri="{FF2B5EF4-FFF2-40B4-BE49-F238E27FC236}">
                <a16:creationId xmlns:a16="http://schemas.microsoft.com/office/drawing/2014/main" id="{88F3A7AB-0747-4567-8CF7-5E0144BB514E}"/>
              </a:ext>
            </a:extLst>
          </p:cNvPr>
          <p:cNvSpPr txBox="1"/>
          <p:nvPr/>
        </p:nvSpPr>
        <p:spPr>
          <a:xfrm>
            <a:off x="522348" y="3244334"/>
            <a:ext cx="3523179" cy="2273956"/>
          </a:xfrm>
          <a:prstGeom prst="rect">
            <a:avLst/>
          </a:prstGeom>
          <a:noFill/>
        </p:spPr>
        <p:txBody>
          <a:bodyPr wrap="square" rtlCol="0">
            <a:spAutoFit/>
          </a:bodyPr>
          <a:lstStyle/>
          <a:p>
            <a:pPr marL="182880" indent="-182880">
              <a:lnSpc>
                <a:spcPct val="90000"/>
              </a:lnSpc>
              <a:spcBef>
                <a:spcPts val="400"/>
              </a:spcBef>
              <a:spcAft>
                <a:spcPts val="400"/>
              </a:spcAft>
              <a:buFont typeface="Arial" panose="020B0604020202020204" pitchFamily="34" charset="0"/>
              <a:buChar char="•"/>
            </a:pPr>
            <a:r>
              <a:rPr lang="en-US" sz="1700" dirty="0">
                <a:solidFill>
                  <a:schemeClr val="bg1"/>
                </a:solidFill>
              </a:rPr>
              <a:t>Python </a:t>
            </a:r>
            <a:r>
              <a:rPr lang="en-US" sz="1700" dirty="0" err="1">
                <a:solidFill>
                  <a:schemeClr val="bg1"/>
                </a:solidFill>
              </a:rPr>
              <a:t>os</a:t>
            </a:r>
            <a:r>
              <a:rPr lang="en-US" sz="1700" dirty="0">
                <a:solidFill>
                  <a:schemeClr val="bg1"/>
                </a:solidFill>
              </a:rPr>
              <a:t> &amp; glob libraries for reading in entire folders</a:t>
            </a:r>
          </a:p>
          <a:p>
            <a:pPr marL="182880" indent="-182880">
              <a:lnSpc>
                <a:spcPct val="90000"/>
              </a:lnSpc>
              <a:spcBef>
                <a:spcPts val="400"/>
              </a:spcBef>
              <a:spcAft>
                <a:spcPts val="400"/>
              </a:spcAft>
              <a:buFont typeface="Arial" panose="020B0604020202020204" pitchFamily="34" charset="0"/>
              <a:buChar char="•"/>
            </a:pPr>
            <a:r>
              <a:rPr lang="en-US" sz="1700" dirty="0">
                <a:solidFill>
                  <a:schemeClr val="bg1"/>
                </a:solidFill>
              </a:rPr>
              <a:t>Python schedule &amp; time libraries for setting up </a:t>
            </a:r>
            <a:r>
              <a:rPr lang="en-US" sz="1700">
                <a:solidFill>
                  <a:schemeClr val="bg1"/>
                </a:solidFill>
              </a:rPr>
              <a:t>automation </a:t>
            </a:r>
            <a:endParaRPr lang="en-US" sz="1700" dirty="0">
              <a:solidFill>
                <a:schemeClr val="bg1"/>
              </a:solidFill>
            </a:endParaRPr>
          </a:p>
          <a:p>
            <a:pPr marL="182880" indent="-182880">
              <a:lnSpc>
                <a:spcPct val="90000"/>
              </a:lnSpc>
              <a:spcBef>
                <a:spcPts val="400"/>
              </a:spcBef>
              <a:spcAft>
                <a:spcPts val="400"/>
              </a:spcAft>
              <a:buFont typeface="Arial" panose="020B0604020202020204" pitchFamily="34" charset="0"/>
              <a:buChar char="•"/>
            </a:pPr>
            <a:r>
              <a:rPr lang="en-US" sz="1700" dirty="0">
                <a:solidFill>
                  <a:schemeClr val="bg1"/>
                </a:solidFill>
              </a:rPr>
              <a:t>OKVIZ custom slicers for </a:t>
            </a:r>
            <a:r>
              <a:rPr lang="en-US" sz="1700" dirty="0" err="1">
                <a:solidFill>
                  <a:schemeClr val="bg1"/>
                </a:solidFill>
              </a:rPr>
              <a:t>PowerBI</a:t>
            </a:r>
            <a:r>
              <a:rPr lang="en-US" sz="1700" dirty="0">
                <a:solidFill>
                  <a:schemeClr val="bg1"/>
                </a:solidFill>
              </a:rPr>
              <a:t> </a:t>
            </a:r>
          </a:p>
          <a:p>
            <a:pPr marL="285750" indent="-285750">
              <a:buClr>
                <a:schemeClr val="bg1"/>
              </a:buClr>
              <a:buFont typeface="Courier New" panose="02070309020205020404" pitchFamily="49" charset="0"/>
              <a:buChar char="o"/>
            </a:pPr>
            <a:endParaRPr lang="en-US" dirty="0"/>
          </a:p>
        </p:txBody>
      </p:sp>
      <p:pic>
        <p:nvPicPr>
          <p:cNvPr id="1040" name="Picture 16" descr="36 Years of Microsoft Excel Design History - 71 Images - Version Museum">
            <a:extLst>
              <a:ext uri="{FF2B5EF4-FFF2-40B4-BE49-F238E27FC236}">
                <a16:creationId xmlns:a16="http://schemas.microsoft.com/office/drawing/2014/main" id="{76ADAF4F-E0ED-4A66-9C15-4C30DB4EEA9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657027" y="5294051"/>
            <a:ext cx="3012625" cy="1104629"/>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4" descr="Connecting PowerApps To On-Premises Data With On-Premises Data Gateways |  Canviz">
            <a:extLst>
              <a:ext uri="{FF2B5EF4-FFF2-40B4-BE49-F238E27FC236}">
                <a16:creationId xmlns:a16="http://schemas.microsoft.com/office/drawing/2014/main" id="{EAFC2024-B214-4B87-A990-289353F9DE2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343085" y="4801801"/>
            <a:ext cx="3030536" cy="17713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99353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CF1AAE4-D0BC-430F-A613-7BBAAECA0C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06C4D6D-8AC2-4BE1-9F90-6CCD1A575129}"/>
              </a:ext>
            </a:extLst>
          </p:cNvPr>
          <p:cNvSpPr>
            <a:spLocks noGrp="1"/>
          </p:cNvSpPr>
          <p:nvPr>
            <p:ph type="title"/>
          </p:nvPr>
        </p:nvSpPr>
        <p:spPr>
          <a:xfrm>
            <a:off x="758952" y="379475"/>
            <a:ext cx="10671048" cy="1554480"/>
          </a:xfrm>
        </p:spPr>
        <p:txBody>
          <a:bodyPr anchor="ctr">
            <a:normAutofit/>
          </a:bodyPr>
          <a:lstStyle/>
          <a:p>
            <a:r>
              <a:rPr lang="en-US" dirty="0">
                <a:solidFill>
                  <a:schemeClr val="bg1"/>
                </a:solidFill>
              </a:rPr>
              <a:t>Moving Forward</a:t>
            </a:r>
            <a:br>
              <a:rPr lang="en-US" dirty="0">
                <a:solidFill>
                  <a:schemeClr val="bg1"/>
                </a:solidFill>
              </a:rPr>
            </a:br>
            <a:r>
              <a:rPr lang="en-US" sz="2000" dirty="0">
                <a:solidFill>
                  <a:schemeClr val="bg1"/>
                </a:solidFill>
              </a:rPr>
              <a:t>Recommendations and Closing</a:t>
            </a:r>
            <a:endParaRPr lang="en-US" dirty="0">
              <a:solidFill>
                <a:schemeClr val="bg1"/>
              </a:solidFill>
            </a:endParaRPr>
          </a:p>
        </p:txBody>
      </p:sp>
      <p:sp>
        <p:nvSpPr>
          <p:cNvPr id="3" name="Content Placeholder 2">
            <a:extLst>
              <a:ext uri="{FF2B5EF4-FFF2-40B4-BE49-F238E27FC236}">
                <a16:creationId xmlns:a16="http://schemas.microsoft.com/office/drawing/2014/main" id="{D2F13DBF-8EE9-4AED-9E32-ECFF8EAD46DA}"/>
              </a:ext>
            </a:extLst>
          </p:cNvPr>
          <p:cNvSpPr>
            <a:spLocks noGrp="1"/>
          </p:cNvSpPr>
          <p:nvPr>
            <p:ph idx="1"/>
          </p:nvPr>
        </p:nvSpPr>
        <p:spPr>
          <a:xfrm>
            <a:off x="142613" y="2466363"/>
            <a:ext cx="11641397" cy="4136351"/>
          </a:xfrm>
        </p:spPr>
        <p:txBody>
          <a:bodyPr>
            <a:normAutofit/>
          </a:bodyPr>
          <a:lstStyle/>
          <a:p>
            <a:r>
              <a:rPr lang="en-US" sz="2400" dirty="0"/>
              <a:t>I would move the automation to occur in a cloud computing environment and have the python be run remotely</a:t>
            </a:r>
          </a:p>
          <a:p>
            <a:r>
              <a:rPr lang="en-US" sz="2400" dirty="0"/>
              <a:t>This process could run more than one time per day to give an even shorter feedback loop for operators to adjust narrowly if needed</a:t>
            </a:r>
          </a:p>
          <a:p>
            <a:r>
              <a:rPr lang="en-US" sz="2400" dirty="0"/>
              <a:t>Incorporate waste data as well as purchasing data for a detailed analysis of cost of goods</a:t>
            </a:r>
          </a:p>
          <a:p>
            <a:r>
              <a:rPr lang="en-US" sz="2400" dirty="0"/>
              <a:t>Thanks to all the Foodservice Staff who generated this information and to Vanderbilt Campus Dining for partnering with me for my NSS Capstone</a:t>
            </a:r>
          </a:p>
          <a:p>
            <a:endParaRPr lang="en-US" dirty="0"/>
          </a:p>
          <a:p>
            <a:endParaRPr lang="en-US" dirty="0"/>
          </a:p>
        </p:txBody>
      </p:sp>
      <p:sp>
        <p:nvSpPr>
          <p:cNvPr id="1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26271329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42" name="Rectangle 41">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5">
            <a:extLst>
              <a:ext uri="{FF2B5EF4-FFF2-40B4-BE49-F238E27FC236}">
                <a16:creationId xmlns:a16="http://schemas.microsoft.com/office/drawing/2014/main" id="{AD88D555-A97B-4175-96FC-621CF93EE7E7}"/>
              </a:ext>
            </a:extLst>
          </p:cNvPr>
          <p:cNvSpPr>
            <a:spLocks noGrp="1"/>
          </p:cNvSpPr>
          <p:nvPr>
            <p:ph type="title"/>
          </p:nvPr>
        </p:nvSpPr>
        <p:spPr>
          <a:xfrm>
            <a:off x="758952" y="420625"/>
            <a:ext cx="10667998" cy="1326814"/>
          </a:xfrm>
        </p:spPr>
        <p:txBody>
          <a:bodyPr vert="horz" lIns="91440" tIns="45720" rIns="91440" bIns="45720" rtlCol="0" anchor="ctr">
            <a:normAutofit/>
          </a:bodyPr>
          <a:lstStyle/>
          <a:p>
            <a:r>
              <a:rPr lang="en-US" i="0" kern="1200" spc="100" baseline="0" dirty="0">
                <a:latin typeface="+mj-lt"/>
                <a:ea typeface="+mj-ea"/>
                <a:cs typeface="+mj-cs"/>
              </a:rPr>
              <a:t>ERD</a:t>
            </a:r>
          </a:p>
        </p:txBody>
      </p:sp>
      <p:cxnSp>
        <p:nvCxnSpPr>
          <p:cNvPr id="44" name="Straight Connector 43">
            <a:extLst>
              <a:ext uri="{FF2B5EF4-FFF2-40B4-BE49-F238E27FC236}">
                <a16:creationId xmlns:a16="http://schemas.microsoft.com/office/drawing/2014/main" id="{4D5E13B1-3A31-47C7-8474-7A3DE60068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43888" y="1976039"/>
            <a:ext cx="10515600"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pic>
        <p:nvPicPr>
          <p:cNvPr id="13" name="Content Placeholder 12">
            <a:extLst>
              <a:ext uri="{FF2B5EF4-FFF2-40B4-BE49-F238E27FC236}">
                <a16:creationId xmlns:a16="http://schemas.microsoft.com/office/drawing/2014/main" id="{01914D01-F678-45F0-B1D3-254EE2DC72A4}"/>
              </a:ext>
            </a:extLst>
          </p:cNvPr>
          <p:cNvPicPr>
            <a:picLocks noChangeAspect="1"/>
          </p:cNvPicPr>
          <p:nvPr/>
        </p:nvPicPr>
        <p:blipFill rotWithShape="1">
          <a:blip r:embed="rId2"/>
          <a:srcRect t="2513" r="2" b="6656"/>
          <a:stretch/>
        </p:blipFill>
        <p:spPr>
          <a:xfrm>
            <a:off x="2232372" y="276872"/>
            <a:ext cx="9505358" cy="6160499"/>
          </a:xfrm>
          <a:prstGeom prst="rect">
            <a:avLst/>
          </a:prstGeom>
        </p:spPr>
      </p:pic>
      <p:sp>
        <p:nvSpPr>
          <p:cNvPr id="46"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19364355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1CF1AAE4-D0BC-430F-A613-7BBAAECA0C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6">
            <a:extLst>
              <a:ext uri="{FF2B5EF4-FFF2-40B4-BE49-F238E27FC236}">
                <a16:creationId xmlns:a16="http://schemas.microsoft.com/office/drawing/2014/main" id="{8D751298-BC96-4D2C-98F3-882F06FBDBF3}"/>
              </a:ext>
            </a:extLst>
          </p:cNvPr>
          <p:cNvSpPr>
            <a:spLocks noGrp="1"/>
          </p:cNvSpPr>
          <p:nvPr>
            <p:ph type="title"/>
          </p:nvPr>
        </p:nvSpPr>
        <p:spPr>
          <a:xfrm>
            <a:off x="758952" y="379475"/>
            <a:ext cx="10671048" cy="1554480"/>
          </a:xfrm>
        </p:spPr>
        <p:txBody>
          <a:bodyPr anchor="ctr">
            <a:normAutofit/>
          </a:bodyPr>
          <a:lstStyle/>
          <a:p>
            <a:r>
              <a:rPr lang="en-US">
                <a:solidFill>
                  <a:schemeClr val="bg1"/>
                </a:solidFill>
              </a:rPr>
              <a:t>Agenda</a:t>
            </a:r>
          </a:p>
        </p:txBody>
      </p:sp>
      <p:sp>
        <p:nvSpPr>
          <p:cNvPr id="8" name="Content Placeholder 7">
            <a:extLst>
              <a:ext uri="{FF2B5EF4-FFF2-40B4-BE49-F238E27FC236}">
                <a16:creationId xmlns:a16="http://schemas.microsoft.com/office/drawing/2014/main" id="{14D205FF-4AD1-4AEA-B5E9-DF9D4382295F}"/>
              </a:ext>
            </a:extLst>
          </p:cNvPr>
          <p:cNvSpPr>
            <a:spLocks noGrp="1"/>
          </p:cNvSpPr>
          <p:nvPr>
            <p:ph idx="1"/>
          </p:nvPr>
        </p:nvSpPr>
        <p:spPr>
          <a:xfrm>
            <a:off x="360727" y="2607732"/>
            <a:ext cx="10511405" cy="3994982"/>
          </a:xfrm>
        </p:spPr>
        <p:txBody>
          <a:bodyPr>
            <a:normAutofit/>
          </a:bodyPr>
          <a:lstStyle/>
          <a:p>
            <a:r>
              <a:rPr lang="en-US" dirty="0"/>
              <a:t>Mission</a:t>
            </a:r>
          </a:p>
          <a:p>
            <a:r>
              <a:rPr lang="en-US" dirty="0"/>
              <a:t>Light Definitions</a:t>
            </a:r>
          </a:p>
          <a:p>
            <a:r>
              <a:rPr lang="en-US" dirty="0"/>
              <a:t>Motivation &amp; Data Question </a:t>
            </a:r>
          </a:p>
          <a:p>
            <a:r>
              <a:rPr lang="en-US" dirty="0"/>
              <a:t>Workflow</a:t>
            </a:r>
          </a:p>
          <a:p>
            <a:r>
              <a:rPr lang="en-US" dirty="0"/>
              <a:t>Tour of Dashboard</a:t>
            </a:r>
          </a:p>
          <a:p>
            <a:r>
              <a:rPr lang="en-US" dirty="0"/>
              <a:t>Technologies Used</a:t>
            </a:r>
          </a:p>
          <a:p>
            <a:r>
              <a:rPr lang="en-US" dirty="0"/>
              <a:t>Moving Forward</a:t>
            </a:r>
          </a:p>
          <a:p>
            <a:endParaRPr lang="en-US" dirty="0"/>
          </a:p>
        </p:txBody>
      </p:sp>
      <p:sp>
        <p:nvSpPr>
          <p:cNvPr id="17"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36965231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CF1AAE4-D0BC-430F-A613-7BBAAECA0C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06C4D6D-8AC2-4BE1-9F90-6CCD1A575129}"/>
              </a:ext>
            </a:extLst>
          </p:cNvPr>
          <p:cNvSpPr>
            <a:spLocks noGrp="1"/>
          </p:cNvSpPr>
          <p:nvPr>
            <p:ph type="title"/>
          </p:nvPr>
        </p:nvSpPr>
        <p:spPr>
          <a:xfrm>
            <a:off x="758952" y="379475"/>
            <a:ext cx="10671048" cy="1554480"/>
          </a:xfrm>
        </p:spPr>
        <p:txBody>
          <a:bodyPr anchor="ctr">
            <a:normAutofit/>
          </a:bodyPr>
          <a:lstStyle/>
          <a:p>
            <a:pPr algn="ctr"/>
            <a:r>
              <a:rPr lang="en-US" dirty="0">
                <a:solidFill>
                  <a:schemeClr val="bg1"/>
                </a:solidFill>
              </a:rPr>
              <a:t>Mission</a:t>
            </a:r>
          </a:p>
        </p:txBody>
      </p:sp>
      <p:sp>
        <p:nvSpPr>
          <p:cNvPr id="3" name="Content Placeholder 2">
            <a:extLst>
              <a:ext uri="{FF2B5EF4-FFF2-40B4-BE49-F238E27FC236}">
                <a16:creationId xmlns:a16="http://schemas.microsoft.com/office/drawing/2014/main" id="{D2F13DBF-8EE9-4AED-9E32-ECFF8EAD46DA}"/>
              </a:ext>
            </a:extLst>
          </p:cNvPr>
          <p:cNvSpPr>
            <a:spLocks noGrp="1"/>
          </p:cNvSpPr>
          <p:nvPr>
            <p:ph idx="1"/>
          </p:nvPr>
        </p:nvSpPr>
        <p:spPr>
          <a:xfrm>
            <a:off x="1589334" y="3071846"/>
            <a:ext cx="8412480" cy="2711718"/>
          </a:xfrm>
        </p:spPr>
        <p:txBody>
          <a:bodyPr>
            <a:normAutofit/>
          </a:bodyPr>
          <a:lstStyle/>
          <a:p>
            <a:pPr marL="0" indent="0" algn="ctr">
              <a:buNone/>
            </a:pPr>
            <a:r>
              <a:rPr lang="en-US" sz="3600" dirty="0"/>
              <a:t>“To bridge understanding that allows operators to use data to formulate conclusions on business performance”</a:t>
            </a:r>
          </a:p>
        </p:txBody>
      </p:sp>
      <p:sp>
        <p:nvSpPr>
          <p:cNvPr id="1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13856370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CF1AAE4-D0BC-430F-A613-7BBAAECA0C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06C4D6D-8AC2-4BE1-9F90-6CCD1A575129}"/>
              </a:ext>
            </a:extLst>
          </p:cNvPr>
          <p:cNvSpPr>
            <a:spLocks noGrp="1"/>
          </p:cNvSpPr>
          <p:nvPr>
            <p:ph type="title"/>
          </p:nvPr>
        </p:nvSpPr>
        <p:spPr>
          <a:xfrm>
            <a:off x="758952" y="379475"/>
            <a:ext cx="10671048" cy="1554480"/>
          </a:xfrm>
        </p:spPr>
        <p:txBody>
          <a:bodyPr anchor="ctr">
            <a:normAutofit/>
          </a:bodyPr>
          <a:lstStyle/>
          <a:p>
            <a:r>
              <a:rPr lang="en-US" dirty="0">
                <a:solidFill>
                  <a:schemeClr val="bg1"/>
                </a:solidFill>
              </a:rPr>
              <a:t>Light Definitions</a:t>
            </a:r>
          </a:p>
        </p:txBody>
      </p:sp>
      <p:sp>
        <p:nvSpPr>
          <p:cNvPr id="3" name="Content Placeholder 2">
            <a:extLst>
              <a:ext uri="{FF2B5EF4-FFF2-40B4-BE49-F238E27FC236}">
                <a16:creationId xmlns:a16="http://schemas.microsoft.com/office/drawing/2014/main" id="{D2F13DBF-8EE9-4AED-9E32-ECFF8EAD46DA}"/>
              </a:ext>
            </a:extLst>
          </p:cNvPr>
          <p:cNvSpPr>
            <a:spLocks noGrp="1"/>
          </p:cNvSpPr>
          <p:nvPr>
            <p:ph idx="1"/>
          </p:nvPr>
        </p:nvSpPr>
        <p:spPr>
          <a:xfrm>
            <a:off x="758824" y="2607732"/>
            <a:ext cx="8412480" cy="3870793"/>
          </a:xfrm>
        </p:spPr>
        <p:txBody>
          <a:bodyPr>
            <a:normAutofit fontScale="55000" lnSpcReduction="20000"/>
          </a:bodyPr>
          <a:lstStyle/>
          <a:p>
            <a:pPr>
              <a:lnSpc>
                <a:spcPct val="130000"/>
              </a:lnSpc>
            </a:pPr>
            <a:r>
              <a:rPr lang="en-US" sz="3300" b="1" dirty="0" err="1"/>
              <a:t>NetMenu</a:t>
            </a:r>
            <a:r>
              <a:rPr lang="en-US" sz="3300" b="1" dirty="0"/>
              <a:t>- </a:t>
            </a:r>
            <a:r>
              <a:rPr lang="en-US" sz="3300" dirty="0"/>
              <a:t>Menu management software</a:t>
            </a:r>
            <a:endParaRPr lang="en-US" sz="3300" b="1" dirty="0"/>
          </a:p>
          <a:p>
            <a:pPr>
              <a:lnSpc>
                <a:spcPct val="130000"/>
              </a:lnSpc>
            </a:pPr>
            <a:r>
              <a:rPr lang="en-US" sz="3300" b="1" dirty="0"/>
              <a:t>Gold- </a:t>
            </a:r>
            <a:r>
              <a:rPr lang="en-US" sz="3300" dirty="0"/>
              <a:t>Card service software</a:t>
            </a:r>
          </a:p>
          <a:p>
            <a:pPr>
              <a:lnSpc>
                <a:spcPct val="130000"/>
              </a:lnSpc>
            </a:pPr>
            <a:r>
              <a:rPr lang="en-US" sz="3300" b="1" dirty="0"/>
              <a:t>Cost Per Meal </a:t>
            </a:r>
            <a:r>
              <a:rPr lang="en-US" sz="3300" dirty="0"/>
              <a:t>= Total cost of food on the menu divided by number of customers that come through the door</a:t>
            </a:r>
          </a:p>
          <a:p>
            <a:pPr marR="0" lvl="2">
              <a:lnSpc>
                <a:spcPct val="130000"/>
              </a:lnSpc>
            </a:pPr>
            <a:r>
              <a:rPr lang="en-US" sz="3300" b="1" dirty="0"/>
              <a:t>Forecasted Amount/Cost- </a:t>
            </a:r>
            <a:r>
              <a:rPr lang="en-US" sz="3300" dirty="0"/>
              <a:t>An educated guess on amounts to produce</a:t>
            </a:r>
          </a:p>
          <a:p>
            <a:pPr marR="0" lvl="2">
              <a:lnSpc>
                <a:spcPct val="130000"/>
              </a:lnSpc>
            </a:pPr>
            <a:r>
              <a:rPr lang="en-US" sz="3300" b="1" dirty="0"/>
              <a:t>Prepared Amount/Cost- </a:t>
            </a:r>
            <a:r>
              <a:rPr lang="en-US" sz="3300" dirty="0"/>
              <a:t>The amount that got recorded for production in a real setting</a:t>
            </a:r>
          </a:p>
          <a:p>
            <a:pPr marR="0" lvl="2">
              <a:lnSpc>
                <a:spcPct val="130000"/>
              </a:lnSpc>
            </a:pPr>
            <a:r>
              <a:rPr lang="en-US" sz="3300" b="1" dirty="0"/>
              <a:t>Served Amount/Cost- </a:t>
            </a:r>
            <a:r>
              <a:rPr lang="en-US" sz="3300" dirty="0"/>
              <a:t>The food that was served from the prepared </a:t>
            </a:r>
          </a:p>
          <a:p>
            <a:pPr marR="0" lvl="2">
              <a:lnSpc>
                <a:spcPct val="130000"/>
              </a:lnSpc>
            </a:pPr>
            <a:r>
              <a:rPr lang="en-US" sz="3300" b="1" dirty="0"/>
              <a:t>Leftover Amount/Cost- </a:t>
            </a:r>
            <a:r>
              <a:rPr lang="en-US" sz="3300" dirty="0"/>
              <a:t>The difference of the prepared and served cost/amount</a:t>
            </a:r>
          </a:p>
          <a:p>
            <a:endParaRPr lang="en-US" dirty="0"/>
          </a:p>
        </p:txBody>
      </p:sp>
      <p:sp>
        <p:nvSpPr>
          <p:cNvPr id="1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41958268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CF1AAE4-D0BC-430F-A613-7BBAAECA0C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06C4D6D-8AC2-4BE1-9F90-6CCD1A575129}"/>
              </a:ext>
            </a:extLst>
          </p:cNvPr>
          <p:cNvSpPr>
            <a:spLocks noGrp="1"/>
          </p:cNvSpPr>
          <p:nvPr>
            <p:ph type="title"/>
          </p:nvPr>
        </p:nvSpPr>
        <p:spPr>
          <a:xfrm>
            <a:off x="758952" y="379475"/>
            <a:ext cx="10671048" cy="1554480"/>
          </a:xfrm>
        </p:spPr>
        <p:txBody>
          <a:bodyPr anchor="ctr">
            <a:normAutofit/>
          </a:bodyPr>
          <a:lstStyle/>
          <a:p>
            <a:pPr algn="ctr"/>
            <a:r>
              <a:rPr lang="en-US" dirty="0">
                <a:solidFill>
                  <a:schemeClr val="bg1"/>
                </a:solidFill>
              </a:rPr>
              <a:t>Data Question</a:t>
            </a:r>
          </a:p>
        </p:txBody>
      </p:sp>
      <p:sp>
        <p:nvSpPr>
          <p:cNvPr id="3" name="Content Placeholder 2">
            <a:extLst>
              <a:ext uri="{FF2B5EF4-FFF2-40B4-BE49-F238E27FC236}">
                <a16:creationId xmlns:a16="http://schemas.microsoft.com/office/drawing/2014/main" id="{D2F13DBF-8EE9-4AED-9E32-ECFF8EAD46DA}"/>
              </a:ext>
            </a:extLst>
          </p:cNvPr>
          <p:cNvSpPr>
            <a:spLocks noGrp="1"/>
          </p:cNvSpPr>
          <p:nvPr>
            <p:ph idx="1"/>
          </p:nvPr>
        </p:nvSpPr>
        <p:spPr>
          <a:xfrm>
            <a:off x="1589334" y="3071846"/>
            <a:ext cx="8412480" cy="2711718"/>
          </a:xfrm>
        </p:spPr>
        <p:txBody>
          <a:bodyPr>
            <a:normAutofit/>
          </a:bodyPr>
          <a:lstStyle/>
          <a:p>
            <a:pPr marL="0" indent="0" algn="ctr">
              <a:buNone/>
            </a:pPr>
            <a:r>
              <a:rPr lang="en-US" sz="3600" dirty="0"/>
              <a:t>How can we get </a:t>
            </a:r>
            <a:r>
              <a:rPr lang="en-US" sz="3600" dirty="0" err="1"/>
              <a:t>NetMenu</a:t>
            </a:r>
            <a:r>
              <a:rPr lang="en-US" sz="3600" dirty="0"/>
              <a:t> results to be displayed with visuals and have it updated with Meal Plan reports that are coming out of Gold daily?</a:t>
            </a:r>
          </a:p>
        </p:txBody>
      </p:sp>
      <p:sp>
        <p:nvSpPr>
          <p:cNvPr id="1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27542823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CF1AAE4-D0BC-430F-A613-7BBAAECA0C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06C4D6D-8AC2-4BE1-9F90-6CCD1A575129}"/>
              </a:ext>
            </a:extLst>
          </p:cNvPr>
          <p:cNvSpPr>
            <a:spLocks noGrp="1"/>
          </p:cNvSpPr>
          <p:nvPr>
            <p:ph type="title"/>
          </p:nvPr>
        </p:nvSpPr>
        <p:spPr>
          <a:xfrm>
            <a:off x="758952" y="379475"/>
            <a:ext cx="10671048" cy="1554480"/>
          </a:xfrm>
        </p:spPr>
        <p:txBody>
          <a:bodyPr anchor="ctr">
            <a:normAutofit/>
          </a:bodyPr>
          <a:lstStyle/>
          <a:p>
            <a:r>
              <a:rPr lang="en-US" dirty="0">
                <a:solidFill>
                  <a:schemeClr val="bg1"/>
                </a:solidFill>
              </a:rPr>
              <a:t>Motivation</a:t>
            </a:r>
          </a:p>
        </p:txBody>
      </p:sp>
      <p:sp>
        <p:nvSpPr>
          <p:cNvPr id="3" name="Content Placeholder 2">
            <a:extLst>
              <a:ext uri="{FF2B5EF4-FFF2-40B4-BE49-F238E27FC236}">
                <a16:creationId xmlns:a16="http://schemas.microsoft.com/office/drawing/2014/main" id="{D2F13DBF-8EE9-4AED-9E32-ECFF8EAD46DA}"/>
              </a:ext>
            </a:extLst>
          </p:cNvPr>
          <p:cNvSpPr>
            <a:spLocks noGrp="1"/>
          </p:cNvSpPr>
          <p:nvPr>
            <p:ph idx="1"/>
          </p:nvPr>
        </p:nvSpPr>
        <p:spPr>
          <a:xfrm>
            <a:off x="758823" y="2607732"/>
            <a:ext cx="10868317" cy="2553815"/>
          </a:xfrm>
        </p:spPr>
        <p:txBody>
          <a:bodyPr>
            <a:normAutofit/>
          </a:bodyPr>
          <a:lstStyle/>
          <a:p>
            <a:r>
              <a:rPr lang="en-US" sz="2800" dirty="0"/>
              <a:t>The motivation for creating this dashboard was to create a tool to have </a:t>
            </a:r>
            <a:r>
              <a:rPr lang="en-US" sz="2800" b="1" dirty="0"/>
              <a:t>real time data </a:t>
            </a:r>
          </a:p>
          <a:p>
            <a:r>
              <a:rPr lang="en-US" sz="2800" dirty="0"/>
              <a:t>The opportunity to </a:t>
            </a:r>
            <a:r>
              <a:rPr lang="en-US" sz="2800" b="1" dirty="0"/>
              <a:t>shorten the feedback loop </a:t>
            </a:r>
            <a:r>
              <a:rPr lang="en-US" sz="2800" dirty="0"/>
              <a:t>and push information without operators having to run reports</a:t>
            </a:r>
          </a:p>
        </p:txBody>
      </p:sp>
      <p:sp>
        <p:nvSpPr>
          <p:cNvPr id="1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14530688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CF1AAE4-D0BC-430F-A613-7BBAAECA0C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06C4D6D-8AC2-4BE1-9F90-6CCD1A575129}"/>
              </a:ext>
            </a:extLst>
          </p:cNvPr>
          <p:cNvSpPr>
            <a:spLocks noGrp="1"/>
          </p:cNvSpPr>
          <p:nvPr>
            <p:ph type="title"/>
          </p:nvPr>
        </p:nvSpPr>
        <p:spPr>
          <a:xfrm>
            <a:off x="758952" y="379475"/>
            <a:ext cx="10671048" cy="1554480"/>
          </a:xfrm>
        </p:spPr>
        <p:txBody>
          <a:bodyPr anchor="ctr">
            <a:normAutofit/>
          </a:bodyPr>
          <a:lstStyle/>
          <a:p>
            <a:r>
              <a:rPr lang="en-US">
                <a:solidFill>
                  <a:schemeClr val="bg1"/>
                </a:solidFill>
              </a:rPr>
              <a:t>Workflow</a:t>
            </a:r>
            <a:endParaRPr lang="en-US" dirty="0">
              <a:solidFill>
                <a:schemeClr val="bg1"/>
              </a:solidFill>
            </a:endParaRPr>
          </a:p>
        </p:txBody>
      </p:sp>
      <p:sp>
        <p:nvSpPr>
          <p:cNvPr id="1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graphicFrame>
        <p:nvGraphicFramePr>
          <p:cNvPr id="17" name="Content Placeholder 16">
            <a:extLst>
              <a:ext uri="{FF2B5EF4-FFF2-40B4-BE49-F238E27FC236}">
                <a16:creationId xmlns:a16="http://schemas.microsoft.com/office/drawing/2014/main" id="{E348288C-E36A-486B-A54B-1222A54231DC}"/>
              </a:ext>
            </a:extLst>
          </p:cNvPr>
          <p:cNvGraphicFramePr>
            <a:graphicFrameLocks noGrp="1"/>
          </p:cNvGraphicFramePr>
          <p:nvPr>
            <p:ph idx="1"/>
            <p:extLst>
              <p:ext uri="{D42A27DB-BD31-4B8C-83A1-F6EECF244321}">
                <p14:modId xmlns:p14="http://schemas.microsoft.com/office/powerpoint/2010/main" val="2885769957"/>
              </p:ext>
            </p:extLst>
          </p:nvPr>
        </p:nvGraphicFramePr>
        <p:xfrm>
          <a:off x="130033" y="-6074230"/>
          <a:ext cx="11983670" cy="2041071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800781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CF1AAE4-D0BC-430F-A613-7BBAAECA0C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06C4D6D-8AC2-4BE1-9F90-6CCD1A575129}"/>
              </a:ext>
            </a:extLst>
          </p:cNvPr>
          <p:cNvSpPr>
            <a:spLocks noGrp="1"/>
          </p:cNvSpPr>
          <p:nvPr>
            <p:ph type="title"/>
          </p:nvPr>
        </p:nvSpPr>
        <p:spPr>
          <a:xfrm>
            <a:off x="758952" y="379475"/>
            <a:ext cx="10671048" cy="1554480"/>
          </a:xfrm>
        </p:spPr>
        <p:txBody>
          <a:bodyPr anchor="ctr">
            <a:normAutofit/>
          </a:bodyPr>
          <a:lstStyle/>
          <a:p>
            <a:r>
              <a:rPr lang="en-US" dirty="0">
                <a:solidFill>
                  <a:schemeClr val="bg1"/>
                </a:solidFill>
              </a:rPr>
              <a:t>Data Cleaning and Python</a:t>
            </a:r>
          </a:p>
        </p:txBody>
      </p:sp>
      <p:sp>
        <p:nvSpPr>
          <p:cNvPr id="3" name="Content Placeholder 2">
            <a:extLst>
              <a:ext uri="{FF2B5EF4-FFF2-40B4-BE49-F238E27FC236}">
                <a16:creationId xmlns:a16="http://schemas.microsoft.com/office/drawing/2014/main" id="{D2F13DBF-8EE9-4AED-9E32-ECFF8EAD46DA}"/>
              </a:ext>
            </a:extLst>
          </p:cNvPr>
          <p:cNvSpPr>
            <a:spLocks noGrp="1"/>
          </p:cNvSpPr>
          <p:nvPr>
            <p:ph idx="1"/>
          </p:nvPr>
        </p:nvSpPr>
        <p:spPr>
          <a:xfrm>
            <a:off x="176169" y="2457974"/>
            <a:ext cx="11677475" cy="4144740"/>
          </a:xfrm>
        </p:spPr>
        <p:txBody>
          <a:bodyPr>
            <a:normAutofit/>
          </a:bodyPr>
          <a:lstStyle/>
          <a:p>
            <a:pPr lvl="2">
              <a:lnSpc>
                <a:spcPct val="120000"/>
              </a:lnSpc>
            </a:pPr>
            <a:r>
              <a:rPr lang="en-US" sz="1800" dirty="0"/>
              <a:t>Specific libraries were used to read in entire folders of data and concatenate them into single </a:t>
            </a:r>
            <a:r>
              <a:rPr lang="en-US" sz="1800" dirty="0" err="1"/>
              <a:t>dataframes</a:t>
            </a:r>
            <a:r>
              <a:rPr lang="en-US" sz="1800" dirty="0"/>
              <a:t>.  This was needed to put all the files together as </a:t>
            </a:r>
            <a:r>
              <a:rPr lang="en-US" sz="1800" b="1" dirty="0"/>
              <a:t>Power Automate </a:t>
            </a:r>
            <a:r>
              <a:rPr lang="en-US" sz="1800" dirty="0"/>
              <a:t>sent them in.</a:t>
            </a:r>
          </a:p>
          <a:p>
            <a:pPr lvl="2">
              <a:lnSpc>
                <a:spcPct val="120000"/>
              </a:lnSpc>
            </a:pPr>
            <a:r>
              <a:rPr lang="en-US" sz="1800" b="1" dirty="0"/>
              <a:t>Transaction </a:t>
            </a:r>
            <a:r>
              <a:rPr lang="en-US" sz="1800" b="1" dirty="0" err="1"/>
              <a:t>DataFrame</a:t>
            </a:r>
            <a:r>
              <a:rPr lang="en-US" sz="1800" b="1" dirty="0"/>
              <a:t>- </a:t>
            </a:r>
            <a:r>
              <a:rPr lang="en-US" sz="1800" dirty="0"/>
              <a:t>the data was cleaned to a specific point so that it only sent </a:t>
            </a:r>
            <a:r>
              <a:rPr lang="en-US" sz="1800" dirty="0" err="1"/>
              <a:t>PowerBI</a:t>
            </a:r>
            <a:r>
              <a:rPr lang="en-US" sz="1800" dirty="0"/>
              <a:t> the necessary information for that specific Dining Hall.  There were many null values that had to be dropped and all the datetime formatting was done before </a:t>
            </a:r>
            <a:r>
              <a:rPr lang="en-US" sz="1800" dirty="0" err="1"/>
              <a:t>PowerBI</a:t>
            </a:r>
            <a:r>
              <a:rPr lang="en-US" sz="1800" dirty="0"/>
              <a:t>.</a:t>
            </a:r>
          </a:p>
          <a:p>
            <a:pPr lvl="2">
              <a:lnSpc>
                <a:spcPct val="120000"/>
              </a:lnSpc>
            </a:pPr>
            <a:r>
              <a:rPr lang="en-US" sz="1800" b="1" dirty="0"/>
              <a:t>Menu </a:t>
            </a:r>
            <a:r>
              <a:rPr lang="en-US" sz="1800" b="1" dirty="0" err="1"/>
              <a:t>DataFrame</a:t>
            </a:r>
            <a:r>
              <a:rPr lang="en-US" sz="1800" b="1" dirty="0"/>
              <a:t>- </a:t>
            </a:r>
            <a:r>
              <a:rPr lang="en-US" sz="1800" dirty="0"/>
              <a:t>there was a lot of erroneous information that needed to be sorted through.  There were columns that would lead you to believe that at some point they were calculated fields, but they were not.  I had to go back to the source system and decipher what was correct and recreate those calculated fields. </a:t>
            </a:r>
          </a:p>
          <a:p>
            <a:pPr lvl="2">
              <a:lnSpc>
                <a:spcPct val="120000"/>
              </a:lnSpc>
            </a:pPr>
            <a:r>
              <a:rPr lang="en-US" sz="1800" b="1" dirty="0" err="1"/>
              <a:t>PowerBI</a:t>
            </a:r>
            <a:r>
              <a:rPr lang="en-US" sz="1800" b="1" dirty="0"/>
              <a:t>-</a:t>
            </a:r>
            <a:r>
              <a:rPr lang="en-US" sz="1800" dirty="0"/>
              <a:t> for measures that depended on relationships between the </a:t>
            </a:r>
            <a:r>
              <a:rPr lang="en-US" sz="1800" dirty="0" err="1"/>
              <a:t>dataframes</a:t>
            </a:r>
            <a:r>
              <a:rPr lang="en-US" sz="1800" dirty="0"/>
              <a:t> I made created a ‘measures’ table to drive the cards on the actual dashboard as well as a table that calculated the difference between forecasted and actual Meal Plan counts</a:t>
            </a:r>
          </a:p>
          <a:p>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1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18535781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0D27233-A60D-49C3-95F6-597ECF317F28}"/>
              </a:ext>
            </a:extLst>
          </p:cNvPr>
          <p:cNvSpPr>
            <a:spLocks noGrp="1"/>
          </p:cNvSpPr>
          <p:nvPr>
            <p:ph type="title"/>
          </p:nvPr>
        </p:nvSpPr>
        <p:spPr>
          <a:xfrm>
            <a:off x="758952" y="758952"/>
            <a:ext cx="10499074" cy="4754880"/>
          </a:xfrm>
        </p:spPr>
        <p:txBody>
          <a:bodyPr/>
          <a:lstStyle/>
          <a:p>
            <a:pPr algn="ctr"/>
            <a:br>
              <a:rPr lang="en-US" dirty="0"/>
            </a:br>
            <a:br>
              <a:rPr lang="en-US" dirty="0"/>
            </a:br>
            <a:br>
              <a:rPr lang="en-US" dirty="0"/>
            </a:br>
            <a:r>
              <a:rPr lang="en-US" dirty="0"/>
              <a:t>Dashboard Tour</a:t>
            </a:r>
          </a:p>
        </p:txBody>
      </p:sp>
    </p:spTree>
    <p:extLst>
      <p:ext uri="{BB962C8B-B14F-4D97-AF65-F5344CB8AC3E}">
        <p14:creationId xmlns:p14="http://schemas.microsoft.com/office/powerpoint/2010/main" val="2669030247"/>
      </p:ext>
    </p:extLst>
  </p:cSld>
  <p:clrMapOvr>
    <a:masterClrMapping/>
  </p:clrMapOvr>
</p:sld>
</file>

<file path=ppt/theme/theme1.xml><?xml version="1.0" encoding="utf-8"?>
<a:theme xmlns:a="http://schemas.openxmlformats.org/drawingml/2006/main" name="HeadlinesVTI">
  <a:themeElements>
    <a:clrScheme name="AnalogousFromDarkSeedLeftStep">
      <a:dk1>
        <a:srgbClr val="000000"/>
      </a:dk1>
      <a:lt1>
        <a:srgbClr val="FFFFFF"/>
      </a:lt1>
      <a:dk2>
        <a:srgbClr val="1C2732"/>
      </a:dk2>
      <a:lt2>
        <a:srgbClr val="F0F3F1"/>
      </a:lt2>
      <a:accent1>
        <a:srgbClr val="E729D4"/>
      </a:accent1>
      <a:accent2>
        <a:srgbClr val="9917D5"/>
      </a:accent2>
      <a:accent3>
        <a:srgbClr val="5C29E7"/>
      </a:accent3>
      <a:accent4>
        <a:srgbClr val="2742D8"/>
      </a:accent4>
      <a:accent5>
        <a:srgbClr val="2995E7"/>
      </a:accent5>
      <a:accent6>
        <a:srgbClr val="15BFC2"/>
      </a:accent6>
      <a:hlink>
        <a:srgbClr val="3F72BF"/>
      </a:hlink>
      <a:folHlink>
        <a:srgbClr val="7F7F7F"/>
      </a:folHlink>
    </a:clrScheme>
    <a:fontScheme name="Custom 211">
      <a:majorFont>
        <a:latin typeface="Sitka Banner"/>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8000"/>
            <a:satMod val="170000"/>
          </a:schemeClr>
        </a:solidFill>
        <a:gradFill rotWithShape="1">
          <a:gsLst>
            <a:gs pos="0">
              <a:schemeClr val="phClr">
                <a:tint val="93000"/>
                <a:satMod val="16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HeadlinesVTI" id="{66EB4A02-0C0F-47F1-9F48-4E6882B9F967}" vid="{F3552358-4452-4FDA-9568-4F5DA32F7A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Theme</Template>
  <TotalTime>15481</TotalTime>
  <Words>1032</Words>
  <Application>Microsoft Office PowerPoint</Application>
  <PresentationFormat>Widescreen</PresentationFormat>
  <Paragraphs>73</Paragraphs>
  <Slides>12</Slides>
  <Notes>5</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Avenir Next LT Pro</vt:lpstr>
      <vt:lpstr>Calibri</vt:lpstr>
      <vt:lpstr>Courier New</vt:lpstr>
      <vt:lpstr>Sitka Banner</vt:lpstr>
      <vt:lpstr>HeadlinesVTI</vt:lpstr>
      <vt:lpstr>Menu Management and Cost Per Meal Dashboard</vt:lpstr>
      <vt:lpstr>Agenda</vt:lpstr>
      <vt:lpstr>Mission</vt:lpstr>
      <vt:lpstr>Light Definitions</vt:lpstr>
      <vt:lpstr>Data Question</vt:lpstr>
      <vt:lpstr>Motivation</vt:lpstr>
      <vt:lpstr>Workflow</vt:lpstr>
      <vt:lpstr>Data Cleaning and Python</vt:lpstr>
      <vt:lpstr>   Dashboard Tour</vt:lpstr>
      <vt:lpstr>Technologies Used  </vt:lpstr>
      <vt:lpstr>Moving Forward Recommendations and Closing</vt:lpstr>
      <vt:lpstr>ERD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Menu Management and Cost Per Meal Dashboard</dc:title>
  <dc:creator>Ferral, Michael E</dc:creator>
  <cp:lastModifiedBy>Ferral, Michael E</cp:lastModifiedBy>
  <cp:revision>18</cp:revision>
  <dcterms:created xsi:type="dcterms:W3CDTF">2021-12-10T00:38:10Z</dcterms:created>
  <dcterms:modified xsi:type="dcterms:W3CDTF">2022-01-05T03:14:59Z</dcterms:modified>
</cp:coreProperties>
</file>