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2" r:id="rId4"/>
    <p:sldId id="258" r:id="rId5"/>
    <p:sldId id="260" r:id="rId6"/>
    <p:sldId id="261"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dgm:spPr>
        <a:solidFill>
          <a:schemeClr val="tx1">
            <a:lumMod val="50000"/>
            <a:lumOff val="50000"/>
          </a:schemeClr>
        </a:solidFill>
      </dgm:spPr>
      <dgm:t>
        <a:bodyPr/>
        <a:lstStyle/>
        <a:p>
          <a:r>
            <a:rPr lang="en-US" dirty="0"/>
            <a:t>Business Date Happens and End of Day Processes are run.  Email of CSV’s are sent</a:t>
          </a:r>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dgm:spPr>
        <a:solidFill>
          <a:srgbClr val="92D050"/>
        </a:solidFill>
      </dgm:spPr>
      <dgm:t>
        <a:bodyPr/>
        <a:lstStyle/>
        <a:p>
          <a:r>
            <a:rPr lang="en-US" dirty="0"/>
            <a:t>Power Automate moves those CSV’s to a local file based upon the subject line</a:t>
          </a: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dgm:spPr>
        <a:solidFill>
          <a:srgbClr val="92D050"/>
        </a:solidFill>
      </dgm:spPr>
      <dgm:t>
        <a:bodyPr/>
        <a:lstStyle/>
        <a:p>
          <a:r>
            <a:rPr lang="en-US" dirty="0"/>
            <a:t>In a single script those files are picked up, cleaned, and then moved to another folder where they get picked up by </a:t>
          </a:r>
          <a:r>
            <a:rPr lang="en-US" dirty="0" err="1"/>
            <a:t>PowerBI</a:t>
          </a:r>
          <a:endParaRPr lang="en-US" dirty="0"/>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900" kern="1200" dirty="0">
              <a:solidFill>
                <a:srgbClr val="FFFFFF"/>
              </a:solidFill>
              <a:latin typeface="Avenir Next LT Pro"/>
              <a:ea typeface="+mn-ea"/>
              <a:cs typeface="+mn-cs"/>
            </a:rPr>
            <a:t>As the days’ data comes in </a:t>
          </a:r>
          <a:r>
            <a:rPr lang="en-US" sz="900" kern="1200" dirty="0" err="1">
              <a:solidFill>
                <a:srgbClr val="FFFFFF"/>
              </a:solidFill>
              <a:latin typeface="Avenir Next LT Pro"/>
              <a:ea typeface="+mn-ea"/>
              <a:cs typeface="+mn-cs"/>
            </a:rPr>
            <a:t>PowerBI</a:t>
          </a:r>
          <a:r>
            <a:rPr lang="en-US" sz="900" kern="1200" dirty="0">
              <a:solidFill>
                <a:srgbClr val="FFFFFF"/>
              </a:solidFill>
              <a:latin typeface="Avenir Next LT Pro"/>
              <a:ea typeface="+mn-ea"/>
              <a:cs typeface="+mn-cs"/>
            </a:rPr>
            <a:t> is refreshed via On-Premises Data Gateway and pushed to web </a:t>
          </a:r>
          <a:r>
            <a:rPr lang="en-US" sz="900" kern="1200">
              <a:solidFill>
                <a:srgbClr val="FFFFFF"/>
              </a:solidFill>
              <a:latin typeface="Avenir Next LT Pro"/>
              <a:ea typeface="+mn-ea"/>
              <a:cs typeface="+mn-cs"/>
            </a:rPr>
            <a:t>enviroment</a:t>
          </a:r>
          <a:endParaRPr lang="en-US" sz="900" kern="1200" dirty="0">
            <a:solidFill>
              <a:srgbClr val="FFFFFF"/>
            </a:solidFill>
            <a:latin typeface="Avenir Next LT Pro"/>
            <a:ea typeface="+mn-ea"/>
            <a:cs typeface="+mn-cs"/>
          </a:endParaRP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900" kern="1200" dirty="0">
              <a:solidFill>
                <a:srgbClr val="FFFFFF"/>
              </a:solidFill>
              <a:latin typeface="Avenir Next LT Pro"/>
              <a:ea typeface="+mn-ea"/>
              <a:cs typeface="+mn-cs"/>
            </a:rPr>
            <a:t>Dashboard is analyzed by front end user</a:t>
          </a: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4EA80437-23F2-422C-817C-41B652E945EB}" type="presOf" srcId="{1547DB60-A071-47A3-B811-78E990F08F20}" destId="{7FE1E5B9-B44D-4EE8-AB32-9E26B1EA4AF7}" srcOrd="0" destOrd="0" presId="urn:microsoft.com/office/officeart/2005/8/layout/chevron1"/>
    <dgm:cxn modelId="{5684803A-54E1-4ACD-8704-5F8968D1ACAB}"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8EC84643-8512-4BBB-AAAA-12A119F30826}" type="presOf" srcId="{BB1AB602-0508-4675-9AFC-24F4815A92D9}" destId="{952F30E3-C177-42DF-93FE-19E0310A5253}" srcOrd="0" destOrd="0" presId="urn:microsoft.com/office/officeart/2005/8/layout/chevron1"/>
    <dgm:cxn modelId="{BE5AB54A-27E7-43E9-B2CD-A8AB5393ED62}" srcId="{69FD613F-1338-49A0-AECA-F3B9EDB2BEF5}" destId="{1547DB60-A071-47A3-B811-78E990F08F20}" srcOrd="3" destOrd="0" parTransId="{BB4C7558-14EA-4F15-AA1C-C33925B7109F}" sibTransId="{65FF786B-B4A6-4EAB-B3B1-0BF299F6A1D2}"/>
    <dgm:cxn modelId="{E422217A-B566-45C4-AEE2-70105AB4C174}" type="presOf" srcId="{332F3D77-3B57-4274-8F36-C92ED4DAD38D}" destId="{AB06F400-5906-471A-A068-82694765EB11}" srcOrd="0" destOrd="0" presId="urn:microsoft.com/office/officeart/2005/8/layout/chevron1"/>
    <dgm:cxn modelId="{65139AC7-2DB4-4B7F-8AD1-5ED48B0319EE}" type="presOf" srcId="{0732539A-5A29-4FDC-95F7-0A2950361A2C}" destId="{EDB08ED1-D638-405C-8AF2-5D4C0D13F465}" srcOrd="0" destOrd="0" presId="urn:microsoft.com/office/officeart/2005/8/layout/chevron1"/>
    <dgm:cxn modelId="{BD7CAACC-0278-4B55-BCFA-FF7BB982C3A7}" type="presOf" srcId="{145C33C4-0445-4150-8501-154718C07891}" destId="{C11CB799-0695-47AA-9A18-27601B853BEF}"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0465B7CE-56FA-41DB-B4D7-896370653CF6}" type="presParOf" srcId="{B6CF1DCF-582F-4251-AE1C-565BFAE7D8E4}" destId="{AB06F400-5906-471A-A068-82694765EB11}" srcOrd="0" destOrd="0" presId="urn:microsoft.com/office/officeart/2005/8/layout/chevron1"/>
    <dgm:cxn modelId="{ACBEF9C7-D154-4B09-82BE-2ED70E86C2A9}" type="presParOf" srcId="{B6CF1DCF-582F-4251-AE1C-565BFAE7D8E4}" destId="{44145E4B-CB83-4EF8-82B3-BFE9D7945150}" srcOrd="1" destOrd="0" presId="urn:microsoft.com/office/officeart/2005/8/layout/chevron1"/>
    <dgm:cxn modelId="{09DEA53A-4FD6-489E-9153-D065B52AAC56}" type="presParOf" srcId="{B6CF1DCF-582F-4251-AE1C-565BFAE7D8E4}" destId="{C11CB799-0695-47AA-9A18-27601B853BEF}" srcOrd="2" destOrd="0" presId="urn:microsoft.com/office/officeart/2005/8/layout/chevron1"/>
    <dgm:cxn modelId="{C7BD8343-76F6-4EB5-8964-017D3A5F1EB4}" type="presParOf" srcId="{B6CF1DCF-582F-4251-AE1C-565BFAE7D8E4}" destId="{D7934C43-C00C-405F-95D3-97903B85C341}" srcOrd="3" destOrd="0" presId="urn:microsoft.com/office/officeart/2005/8/layout/chevron1"/>
    <dgm:cxn modelId="{DA32EF97-D94F-43F7-BFF0-42E737629BE3}" type="presParOf" srcId="{B6CF1DCF-582F-4251-AE1C-565BFAE7D8E4}" destId="{952F30E3-C177-42DF-93FE-19E0310A5253}" srcOrd="4" destOrd="0" presId="urn:microsoft.com/office/officeart/2005/8/layout/chevron1"/>
    <dgm:cxn modelId="{F546A76E-3A5D-4E3D-A511-37789B803898}" type="presParOf" srcId="{B6CF1DCF-582F-4251-AE1C-565BFAE7D8E4}" destId="{7BD81FAB-2D2D-4E07-BA61-172C8B6890FB}" srcOrd="5" destOrd="0" presId="urn:microsoft.com/office/officeart/2005/8/layout/chevron1"/>
    <dgm:cxn modelId="{91A565EF-618E-44EB-80C8-43AF171A97EB}" type="presParOf" srcId="{B6CF1DCF-582F-4251-AE1C-565BFAE7D8E4}" destId="{7FE1E5B9-B44D-4EE8-AB32-9E26B1EA4AF7}" srcOrd="6" destOrd="0" presId="urn:microsoft.com/office/officeart/2005/8/layout/chevron1"/>
    <dgm:cxn modelId="{6BBDD109-0553-46E2-8AFB-F9F1CE2828B3}" type="presParOf" srcId="{B6CF1DCF-582F-4251-AE1C-565BFAE7D8E4}" destId="{A245B575-74DA-4392-B526-B665A00F911D}" srcOrd="7" destOrd="0" presId="urn:microsoft.com/office/officeart/2005/8/layout/chevron1"/>
    <dgm:cxn modelId="{A873EDBA-17B9-4664-ABA0-D87599ED479B}"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344" y="1960041"/>
          <a:ext cx="2086198" cy="83447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Business Date Happens and End of Day Processes are run.  Email of CSV’s are sent</a:t>
          </a:r>
        </a:p>
      </dsp:txBody>
      <dsp:txXfrm>
        <a:off x="419584" y="1960041"/>
        <a:ext cx="1251719" cy="834479"/>
      </dsp:txXfrm>
    </dsp:sp>
    <dsp:sp modelId="{C11CB799-0695-47AA-9A18-27601B853BEF}">
      <dsp:nvSpPr>
        <dsp:cNvPr id="0" name=""/>
        <dsp:cNvSpPr/>
      </dsp:nvSpPr>
      <dsp:spPr>
        <a:xfrm>
          <a:off x="1879922" y="1960041"/>
          <a:ext cx="2086198" cy="83447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Power Automate moves those CSV’s to a local file based upon the subject line</a:t>
          </a:r>
        </a:p>
      </dsp:txBody>
      <dsp:txXfrm>
        <a:off x="2297162" y="1960041"/>
        <a:ext cx="1251719" cy="834479"/>
      </dsp:txXfrm>
    </dsp:sp>
    <dsp:sp modelId="{952F30E3-C177-42DF-93FE-19E0310A5253}">
      <dsp:nvSpPr>
        <dsp:cNvPr id="0" name=""/>
        <dsp:cNvSpPr/>
      </dsp:nvSpPr>
      <dsp:spPr>
        <a:xfrm>
          <a:off x="3757500" y="1960041"/>
          <a:ext cx="2086198" cy="83447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In a single script those files are picked up, cleaned, and then moved to another folder where they get picked up by </a:t>
          </a:r>
          <a:r>
            <a:rPr lang="en-US" sz="900" kern="1200" dirty="0" err="1"/>
            <a:t>PowerBI</a:t>
          </a:r>
          <a:endParaRPr lang="en-US" sz="900" kern="1200" dirty="0"/>
        </a:p>
      </dsp:txBody>
      <dsp:txXfrm>
        <a:off x="4174740" y="1960041"/>
        <a:ext cx="1251719" cy="834479"/>
      </dsp:txXfrm>
    </dsp:sp>
    <dsp:sp modelId="{7FE1E5B9-B44D-4EE8-AB32-9E26B1EA4AF7}">
      <dsp:nvSpPr>
        <dsp:cNvPr id="0" name=""/>
        <dsp:cNvSpPr/>
      </dsp:nvSpPr>
      <dsp:spPr>
        <a:xfrm>
          <a:off x="5635079" y="1960041"/>
          <a:ext cx="2086198" cy="83447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venir Next LT Pro"/>
              <a:ea typeface="+mn-ea"/>
              <a:cs typeface="+mn-cs"/>
            </a:rPr>
            <a:t>As the days’ data comes in </a:t>
          </a:r>
          <a:r>
            <a:rPr lang="en-US" sz="900" kern="1200" dirty="0" err="1">
              <a:solidFill>
                <a:srgbClr val="FFFFFF"/>
              </a:solidFill>
              <a:latin typeface="Avenir Next LT Pro"/>
              <a:ea typeface="+mn-ea"/>
              <a:cs typeface="+mn-cs"/>
            </a:rPr>
            <a:t>PowerBI</a:t>
          </a:r>
          <a:r>
            <a:rPr lang="en-US" sz="900" kern="1200" dirty="0">
              <a:solidFill>
                <a:srgbClr val="FFFFFF"/>
              </a:solidFill>
              <a:latin typeface="Avenir Next LT Pro"/>
              <a:ea typeface="+mn-ea"/>
              <a:cs typeface="+mn-cs"/>
            </a:rPr>
            <a:t> is refreshed via On-Premises Data Gateway and pushed to web </a:t>
          </a:r>
          <a:r>
            <a:rPr lang="en-US" sz="900" kern="1200">
              <a:solidFill>
                <a:srgbClr val="FFFFFF"/>
              </a:solidFill>
              <a:latin typeface="Avenir Next LT Pro"/>
              <a:ea typeface="+mn-ea"/>
              <a:cs typeface="+mn-cs"/>
            </a:rPr>
            <a:t>enviroment</a:t>
          </a:r>
          <a:endParaRPr lang="en-US" sz="900" kern="1200" dirty="0">
            <a:solidFill>
              <a:srgbClr val="FFFFFF"/>
            </a:solidFill>
            <a:latin typeface="Avenir Next LT Pro"/>
            <a:ea typeface="+mn-ea"/>
            <a:cs typeface="+mn-cs"/>
          </a:endParaRPr>
        </a:p>
      </dsp:txBody>
      <dsp:txXfrm>
        <a:off x="6052319" y="1960041"/>
        <a:ext cx="1251719" cy="834479"/>
      </dsp:txXfrm>
    </dsp:sp>
    <dsp:sp modelId="{EDB08ED1-D638-405C-8AF2-5D4C0D13F465}">
      <dsp:nvSpPr>
        <dsp:cNvPr id="0" name=""/>
        <dsp:cNvSpPr/>
      </dsp:nvSpPr>
      <dsp:spPr>
        <a:xfrm>
          <a:off x="7512657" y="1960041"/>
          <a:ext cx="2086198" cy="83447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venir Next LT Pro"/>
              <a:ea typeface="+mn-ea"/>
              <a:cs typeface="+mn-cs"/>
            </a:rPr>
            <a:t>Dashboard is analyzed by front end user</a:t>
          </a:r>
        </a:p>
      </dsp:txBody>
      <dsp:txXfrm>
        <a:off x="7929897" y="1960041"/>
        <a:ext cx="1251719" cy="8344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12/11/2021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12/11/2021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12/11/2021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174357"/>
          </a:xfrm>
        </p:spPr>
        <p:txBody>
          <a:bodyPr>
            <a:normAutofit fontScale="85000" lnSpcReduction="20000"/>
          </a:bodyPr>
          <a:lstStyle/>
          <a:p>
            <a:r>
              <a:rPr lang="en-US" dirty="0"/>
              <a:t>I would move the automation to occur in a cloud computing environment and have the python be run remotely</a:t>
            </a:r>
          </a:p>
          <a:p>
            <a:r>
              <a:rPr lang="en-US" dirty="0"/>
              <a:t>This process could run more than one time per day to give an even shorter feedback loop for operators to adjust narrowly if needed</a:t>
            </a:r>
          </a:p>
          <a:p>
            <a:r>
              <a:rPr lang="en-US" dirty="0"/>
              <a:t>Incorporate waste data as well as purchasing data for a detailed analysis of cost of goods</a:t>
            </a:r>
          </a:p>
          <a:p>
            <a:r>
              <a:rPr lang="en-US" dirty="0"/>
              <a:t>Give feedback to menu management software vendor to have their fields calculate automatically and for the ability for reports to be automated out of their system</a:t>
            </a:r>
          </a:p>
          <a:p>
            <a:r>
              <a:rPr lang="en-US"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758824" y="2607732"/>
            <a:ext cx="8412480" cy="3174357"/>
          </a:xfrm>
        </p:spPr>
        <p:txBody>
          <a:bodyPr>
            <a:normAutofit/>
          </a:bodyPr>
          <a:lstStyle/>
          <a:p>
            <a:r>
              <a:rPr lang="en-US" dirty="0"/>
              <a:t>Light Definitions</a:t>
            </a:r>
          </a:p>
          <a:p>
            <a:r>
              <a:rPr lang="en-US" dirty="0"/>
              <a:t>Motivation and Data Question </a:t>
            </a:r>
          </a:p>
          <a:p>
            <a:pPr lvl="1"/>
            <a:r>
              <a:rPr lang="en-US" dirty="0"/>
              <a:t>	*Preview of Dashboard and trigger automation</a:t>
            </a:r>
          </a:p>
          <a:p>
            <a:r>
              <a:rPr lang="en-US" dirty="0"/>
              <a:t>Data Cleaning- Python Work and Calculated Fields</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 # of customers that come through the door</a:t>
            </a:r>
          </a:p>
          <a:p>
            <a:pPr marR="0" lvl="2">
              <a:lnSpc>
                <a:spcPct val="130000"/>
              </a:lnSpc>
            </a:pPr>
            <a:r>
              <a:rPr lang="en-US" sz="3300" b="1" dirty="0"/>
              <a:t>Forecasted Amount/Cost- </a:t>
            </a:r>
            <a:r>
              <a:rPr lang="en-US" sz="3300" dirty="0"/>
              <a:t>a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174357"/>
          </a:xfrm>
        </p:spPr>
        <p:txBody>
          <a:bodyPr>
            <a:normAutofit/>
          </a:bodyPr>
          <a:lstStyle/>
          <a:p>
            <a:r>
              <a:rPr lang="en-US" dirty="0"/>
              <a:t>The motivation for creating this dashboard was to create a tool to have </a:t>
            </a:r>
            <a:r>
              <a:rPr lang="en-US" b="1" dirty="0"/>
              <a:t>real time data </a:t>
            </a:r>
            <a:r>
              <a:rPr lang="en-US" dirty="0"/>
              <a:t>for operators on which areas of their business drives their cost per meal (CPM)</a:t>
            </a:r>
          </a:p>
          <a:p>
            <a:r>
              <a:rPr lang="en-US" dirty="0"/>
              <a:t>The opportunity to </a:t>
            </a:r>
            <a:r>
              <a:rPr lang="en-US" b="1" dirty="0"/>
              <a:t>shorten the feedback loop </a:t>
            </a:r>
            <a:r>
              <a:rPr lang="en-US" dirty="0"/>
              <a:t>and push information without operators having to run reports can help them with their day-to-day decisions faster for more precise decision making on food production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data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Workflow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3170159847"/>
              </p:ext>
            </p:extLst>
          </p:nvPr>
        </p:nvGraphicFramePr>
        <p:xfrm>
          <a:off x="1199881" y="1722996"/>
          <a:ext cx="9601200" cy="475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07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174357"/>
          </a:xfrm>
        </p:spPr>
        <p:txBody>
          <a:bodyPr>
            <a:normAutofit fontScale="85000" lnSpcReduction="20000"/>
          </a:bodyPr>
          <a:lstStyle/>
          <a:p>
            <a:pPr lvl="2">
              <a:lnSpc>
                <a:spcPct val="120000"/>
              </a:lnSpc>
            </a:pPr>
            <a:r>
              <a:rPr lang="en-US" sz="1800" dirty="0"/>
              <a:t>Used specific libraries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needed the most cleaning.  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the specific measure that depended on relationships between the </a:t>
            </a:r>
            <a:r>
              <a:rPr lang="en-US" sz="1800" dirty="0" err="1"/>
              <a:t>dataframes</a:t>
            </a:r>
            <a:r>
              <a:rPr lang="en-US" sz="1800" dirty="0"/>
              <a:t> I made created a ‘measures’ table to drive the cards on the actual dashboard</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p:txBody>
          <a:bodyPr/>
          <a:lstStyle/>
          <a:p>
            <a:pPr algn="ct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automation loops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Theme</Template>
  <TotalTime>177</TotalTime>
  <Words>620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Courier New</vt:lpstr>
      <vt:lpstr>Sitka Banner</vt:lpstr>
      <vt:lpstr>HeadlinesVTI</vt:lpstr>
      <vt:lpstr>Menu Management and Cost Per Meal Dashboard</vt:lpstr>
      <vt:lpstr>Agenda</vt:lpstr>
      <vt:lpstr>Light Definitions</vt:lpstr>
      <vt:lpstr>Motivation</vt:lpstr>
      <vt:lpstr>Data Question</vt:lpstr>
      <vt:lpstr>Workflow</vt:lpstr>
      <vt:lpstr>Data Cleaning and Python</vt:lpstr>
      <vt:lpstr>Dashboard Tour</vt:lpstr>
      <vt:lpstr>Technologies Used  </vt:lpstr>
      <vt:lpstr>Moving Forward Recommendations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4</cp:revision>
  <dcterms:created xsi:type="dcterms:W3CDTF">2021-12-10T00:38:10Z</dcterms:created>
  <dcterms:modified xsi:type="dcterms:W3CDTF">2021-12-11T17:51:00Z</dcterms:modified>
</cp:coreProperties>
</file>