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3"/>
  </p:notesMasterIdLst>
  <p:sldIdLst>
    <p:sldId id="256" r:id="rId2"/>
    <p:sldId id="257" r:id="rId3"/>
    <p:sldId id="260" r:id="rId4"/>
    <p:sldId id="258" r:id="rId5"/>
    <p:sldId id="267" r:id="rId6"/>
    <p:sldId id="262" r:id="rId7"/>
    <p:sldId id="261"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868" autoAdjust="0"/>
  </p:normalViewPr>
  <p:slideViewPr>
    <p:cSldViewPr snapToGrid="0">
      <p:cViewPr varScale="1">
        <p:scale>
          <a:sx n="52" d="100"/>
          <a:sy n="52" d="100"/>
        </p:scale>
        <p:origin x="12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D613F-1338-49A0-AECA-F3B9EDB2BEF5}" type="doc">
      <dgm:prSet loTypeId="urn:microsoft.com/office/officeart/2005/8/layout/chevron1" loCatId="process" qsTypeId="urn:microsoft.com/office/officeart/2005/8/quickstyle/simple1" qsCatId="simple" csTypeId="urn:microsoft.com/office/officeart/2005/8/colors/accent1_2" csCatId="accent1" phldr="1"/>
      <dgm:spPr/>
    </dgm:pt>
    <dgm:pt modelId="{332F3D77-3B57-4274-8F36-C92ED4DAD38D}">
      <dgm:prSet phldrT="[Text]" custT="1"/>
      <dgm:spPr>
        <a:solidFill>
          <a:schemeClr val="tx1">
            <a:lumMod val="50000"/>
            <a:lumOff val="50000"/>
          </a:schemeClr>
        </a:solidFill>
      </dgm:spPr>
      <dgm:t>
        <a:bodyPr/>
        <a:lstStyle/>
        <a:p>
          <a:r>
            <a:rPr lang="en-US" sz="1050" dirty="0"/>
            <a:t>Business Date Happens and End of Day Processes are run.  Email of CSV’s are sent</a:t>
          </a:r>
        </a:p>
      </dgm:t>
    </dgm:pt>
    <dgm:pt modelId="{C5EB4EB2-3B8D-4875-9665-D894E08FCF9F}" type="parTrans" cxnId="{1D9508D1-054C-46EB-BF19-978656A50DAB}">
      <dgm:prSet/>
      <dgm:spPr/>
      <dgm:t>
        <a:bodyPr/>
        <a:lstStyle/>
        <a:p>
          <a:endParaRPr lang="en-US"/>
        </a:p>
      </dgm:t>
    </dgm:pt>
    <dgm:pt modelId="{31E7B4DA-FAAD-4D41-A890-A75B37647ABD}" type="sibTrans" cxnId="{1D9508D1-054C-46EB-BF19-978656A50DAB}">
      <dgm:prSet/>
      <dgm:spPr/>
      <dgm:t>
        <a:bodyPr/>
        <a:lstStyle/>
        <a:p>
          <a:endParaRPr lang="en-US"/>
        </a:p>
      </dgm:t>
    </dgm:pt>
    <dgm:pt modelId="{145C33C4-0445-4150-8501-154718C07891}">
      <dgm:prSet phldrT="[Text]" custT="1"/>
      <dgm:spPr>
        <a:solidFill>
          <a:srgbClr val="92D050"/>
        </a:solidFill>
      </dgm:spPr>
      <dgm:t>
        <a:bodyPr/>
        <a:lstStyle/>
        <a:p>
          <a:r>
            <a:rPr lang="en-US" sz="1050" dirty="0">
              <a:solidFill>
                <a:schemeClr val="tx1"/>
              </a:solidFill>
            </a:rPr>
            <a:t>Power Automate moves those CSV’s to a local file based upon the subject line</a:t>
          </a:r>
        </a:p>
      </dgm:t>
    </dgm:pt>
    <dgm:pt modelId="{FC6BD814-9EE9-4CC2-A54C-C0F5D1C3D103}" type="parTrans" cxnId="{192B4AD0-2EE0-4C13-9E23-95240C30B488}">
      <dgm:prSet/>
      <dgm:spPr/>
      <dgm:t>
        <a:bodyPr/>
        <a:lstStyle/>
        <a:p>
          <a:endParaRPr lang="en-US"/>
        </a:p>
      </dgm:t>
    </dgm:pt>
    <dgm:pt modelId="{10B9A239-ACCE-4AF7-B95C-18013A2BDB71}" type="sibTrans" cxnId="{192B4AD0-2EE0-4C13-9E23-95240C30B488}">
      <dgm:prSet/>
      <dgm:spPr/>
      <dgm:t>
        <a:bodyPr/>
        <a:lstStyle/>
        <a:p>
          <a:endParaRPr lang="en-US"/>
        </a:p>
      </dgm:t>
    </dgm:pt>
    <dgm:pt modelId="{BB1AB602-0508-4675-9AFC-24F4815A92D9}">
      <dgm:prSet phldrT="[Text]" custT="1"/>
      <dgm:spPr>
        <a:solidFill>
          <a:srgbClr val="92D050"/>
        </a:solidFill>
      </dgm:spPr>
      <dgm:t>
        <a:bodyPr/>
        <a:lstStyle/>
        <a:p>
          <a:r>
            <a:rPr lang="en-US" sz="1050" dirty="0">
              <a:solidFill>
                <a:schemeClr val="tx1"/>
              </a:solidFill>
            </a:rPr>
            <a:t>Those files </a:t>
          </a:r>
          <a:r>
            <a:rPr lang="en-US" sz="1100" dirty="0">
              <a:solidFill>
                <a:schemeClr val="tx1"/>
              </a:solidFill>
            </a:rPr>
            <a:t>are</a:t>
          </a:r>
          <a:r>
            <a:rPr lang="en-US" sz="1050" dirty="0">
              <a:solidFill>
                <a:schemeClr val="tx1"/>
              </a:solidFill>
            </a:rPr>
            <a:t> picked up, cleaned with python, and then moved to another folder where they get picked up by </a:t>
          </a:r>
          <a:r>
            <a:rPr lang="en-US" sz="1050" dirty="0" err="1">
              <a:solidFill>
                <a:schemeClr val="tx1"/>
              </a:solidFill>
            </a:rPr>
            <a:t>PowerBI</a:t>
          </a:r>
          <a:endParaRPr lang="en-US" sz="1050" dirty="0">
            <a:solidFill>
              <a:schemeClr val="tx1"/>
            </a:solidFill>
          </a:endParaRPr>
        </a:p>
      </dgm:t>
    </dgm:pt>
    <dgm:pt modelId="{0B9528F4-3F48-45D8-9FC2-4849C241B91A}" type="parTrans" cxnId="{0D71D740-4CE3-430A-825B-DDAEED8E6FE1}">
      <dgm:prSet/>
      <dgm:spPr/>
      <dgm:t>
        <a:bodyPr/>
        <a:lstStyle/>
        <a:p>
          <a:endParaRPr lang="en-US"/>
        </a:p>
      </dgm:t>
    </dgm:pt>
    <dgm:pt modelId="{21B4CB52-66AB-4F2B-85CF-354957E934DD}" type="sibTrans" cxnId="{0D71D740-4CE3-430A-825B-DDAEED8E6FE1}">
      <dgm:prSet/>
      <dgm:spPr/>
      <dgm:t>
        <a:bodyPr/>
        <a:lstStyle/>
        <a:p>
          <a:endParaRPr lang="en-US"/>
        </a:p>
      </dgm:t>
    </dgm:pt>
    <dgm:pt modelId="{1547DB60-A071-47A3-B811-78E990F08F20}">
      <dgm:prSet custT="1"/>
      <dgm:spPr>
        <a:solidFill>
          <a:srgbClr val="92D050"/>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gm:t>
    </dgm:pt>
    <dgm:pt modelId="{BB4C7558-14EA-4F15-AA1C-C33925B7109F}" type="parTrans" cxnId="{BE5AB54A-27E7-43E9-B2CD-A8AB5393ED62}">
      <dgm:prSet/>
      <dgm:spPr/>
      <dgm:t>
        <a:bodyPr/>
        <a:lstStyle/>
        <a:p>
          <a:endParaRPr lang="en-US"/>
        </a:p>
      </dgm:t>
    </dgm:pt>
    <dgm:pt modelId="{65FF786B-B4A6-4EAB-B3B1-0BF299F6A1D2}" type="sibTrans" cxnId="{BE5AB54A-27E7-43E9-B2CD-A8AB5393ED62}">
      <dgm:prSet/>
      <dgm:spPr/>
      <dgm:t>
        <a:bodyPr/>
        <a:lstStyle/>
        <a:p>
          <a:endParaRPr lang="en-US"/>
        </a:p>
      </dgm:t>
    </dgm:pt>
    <dgm:pt modelId="{0732539A-5A29-4FDC-95F7-0A2950361A2C}">
      <dgm:prSet custT="1"/>
      <dgm:spPr>
        <a:solidFill>
          <a:srgbClr val="000000">
            <a:lumMod val="50000"/>
            <a:lumOff val="50000"/>
          </a:srgbClr>
        </a:solidFill>
        <a:ln w="12700" cap="flat" cmpd="sng" algn="ctr">
          <a:solidFill>
            <a:srgbClr val="FFFFFF">
              <a:hueOff val="0"/>
              <a:satOff val="0"/>
              <a:lumOff val="0"/>
              <a:alphaOff val="0"/>
            </a:srgbClr>
          </a:solid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gm:t>
    </dgm:pt>
    <dgm:pt modelId="{78397110-3FA5-4E50-90C7-8038DD9EE089}" type="parTrans" cxnId="{3D13F4E9-1538-4DFA-8B01-980FE100FB0C}">
      <dgm:prSet/>
      <dgm:spPr/>
      <dgm:t>
        <a:bodyPr/>
        <a:lstStyle/>
        <a:p>
          <a:endParaRPr lang="en-US"/>
        </a:p>
      </dgm:t>
    </dgm:pt>
    <dgm:pt modelId="{0D9028E4-1BFA-4103-9EA7-1D33FDD57D30}" type="sibTrans" cxnId="{3D13F4E9-1538-4DFA-8B01-980FE100FB0C}">
      <dgm:prSet/>
      <dgm:spPr/>
      <dgm:t>
        <a:bodyPr/>
        <a:lstStyle/>
        <a:p>
          <a:endParaRPr lang="en-US"/>
        </a:p>
      </dgm:t>
    </dgm:pt>
    <dgm:pt modelId="{B6CF1DCF-582F-4251-AE1C-565BFAE7D8E4}" type="pres">
      <dgm:prSet presAssocID="{69FD613F-1338-49A0-AECA-F3B9EDB2BEF5}" presName="Name0" presStyleCnt="0">
        <dgm:presLayoutVars>
          <dgm:dir/>
          <dgm:animLvl val="lvl"/>
          <dgm:resizeHandles val="exact"/>
        </dgm:presLayoutVars>
      </dgm:prSet>
      <dgm:spPr/>
    </dgm:pt>
    <dgm:pt modelId="{AB06F400-5906-471A-A068-82694765EB11}" type="pres">
      <dgm:prSet presAssocID="{332F3D77-3B57-4274-8F36-C92ED4DAD38D}" presName="parTxOnly" presStyleLbl="node1" presStyleIdx="0" presStyleCnt="5">
        <dgm:presLayoutVars>
          <dgm:chMax val="0"/>
          <dgm:chPref val="0"/>
          <dgm:bulletEnabled val="1"/>
        </dgm:presLayoutVars>
      </dgm:prSet>
      <dgm:spPr/>
    </dgm:pt>
    <dgm:pt modelId="{44145E4B-CB83-4EF8-82B3-BFE9D7945150}" type="pres">
      <dgm:prSet presAssocID="{31E7B4DA-FAAD-4D41-A890-A75B37647ABD}" presName="parTxOnlySpace" presStyleCnt="0"/>
      <dgm:spPr/>
    </dgm:pt>
    <dgm:pt modelId="{C11CB799-0695-47AA-9A18-27601B853BEF}" type="pres">
      <dgm:prSet presAssocID="{145C33C4-0445-4150-8501-154718C07891}" presName="parTxOnly" presStyleLbl="node1" presStyleIdx="1" presStyleCnt="5">
        <dgm:presLayoutVars>
          <dgm:chMax val="0"/>
          <dgm:chPref val="0"/>
          <dgm:bulletEnabled val="1"/>
        </dgm:presLayoutVars>
      </dgm:prSet>
      <dgm:spPr/>
    </dgm:pt>
    <dgm:pt modelId="{D7934C43-C00C-405F-95D3-97903B85C341}" type="pres">
      <dgm:prSet presAssocID="{10B9A239-ACCE-4AF7-B95C-18013A2BDB71}" presName="parTxOnlySpace" presStyleCnt="0"/>
      <dgm:spPr/>
    </dgm:pt>
    <dgm:pt modelId="{952F30E3-C177-42DF-93FE-19E0310A5253}" type="pres">
      <dgm:prSet presAssocID="{BB1AB602-0508-4675-9AFC-24F4815A92D9}" presName="parTxOnly" presStyleLbl="node1" presStyleIdx="2" presStyleCnt="5">
        <dgm:presLayoutVars>
          <dgm:chMax val="0"/>
          <dgm:chPref val="0"/>
          <dgm:bulletEnabled val="1"/>
        </dgm:presLayoutVars>
      </dgm:prSet>
      <dgm:spPr/>
    </dgm:pt>
    <dgm:pt modelId="{7BD81FAB-2D2D-4E07-BA61-172C8B6890FB}" type="pres">
      <dgm:prSet presAssocID="{21B4CB52-66AB-4F2B-85CF-354957E934DD}" presName="parTxOnlySpace" presStyleCnt="0"/>
      <dgm:spPr/>
    </dgm:pt>
    <dgm:pt modelId="{7FE1E5B9-B44D-4EE8-AB32-9E26B1EA4AF7}" type="pres">
      <dgm:prSet presAssocID="{1547DB60-A071-47A3-B811-78E990F08F20}" presName="parTxOnly" presStyleLbl="node1" presStyleIdx="3" presStyleCnt="5">
        <dgm:presLayoutVars>
          <dgm:chMax val="0"/>
          <dgm:chPref val="0"/>
          <dgm:bulletEnabled val="1"/>
        </dgm:presLayoutVars>
      </dgm:prSet>
      <dgm:spPr>
        <a:xfrm>
          <a:off x="5635079" y="1960041"/>
          <a:ext cx="2086198" cy="834479"/>
        </a:xfrm>
        <a:prstGeom prst="chevron">
          <a:avLst/>
        </a:prstGeom>
      </dgm:spPr>
    </dgm:pt>
    <dgm:pt modelId="{A245B575-74DA-4392-B526-B665A00F911D}" type="pres">
      <dgm:prSet presAssocID="{65FF786B-B4A6-4EAB-B3B1-0BF299F6A1D2}" presName="parTxOnlySpace" presStyleCnt="0"/>
      <dgm:spPr/>
    </dgm:pt>
    <dgm:pt modelId="{EDB08ED1-D638-405C-8AF2-5D4C0D13F465}" type="pres">
      <dgm:prSet presAssocID="{0732539A-5A29-4FDC-95F7-0A2950361A2C}" presName="parTxOnly" presStyleLbl="node1" presStyleIdx="4" presStyleCnt="5">
        <dgm:presLayoutVars>
          <dgm:chMax val="0"/>
          <dgm:chPref val="0"/>
          <dgm:bulletEnabled val="1"/>
        </dgm:presLayoutVars>
      </dgm:prSet>
      <dgm:spPr>
        <a:xfrm>
          <a:off x="7512657" y="1960041"/>
          <a:ext cx="2086198" cy="834479"/>
        </a:xfrm>
        <a:prstGeom prst="chevron">
          <a:avLst/>
        </a:prstGeom>
      </dgm:spPr>
    </dgm:pt>
  </dgm:ptLst>
  <dgm:cxnLst>
    <dgm:cxn modelId="{4EA80437-23F2-422C-817C-41B652E945EB}" type="presOf" srcId="{1547DB60-A071-47A3-B811-78E990F08F20}" destId="{7FE1E5B9-B44D-4EE8-AB32-9E26B1EA4AF7}" srcOrd="0" destOrd="0" presId="urn:microsoft.com/office/officeart/2005/8/layout/chevron1"/>
    <dgm:cxn modelId="{5684803A-54E1-4ACD-8704-5F8968D1ACAB}" type="presOf" srcId="{69FD613F-1338-49A0-AECA-F3B9EDB2BEF5}" destId="{B6CF1DCF-582F-4251-AE1C-565BFAE7D8E4}" srcOrd="0" destOrd="0" presId="urn:microsoft.com/office/officeart/2005/8/layout/chevron1"/>
    <dgm:cxn modelId="{0D71D740-4CE3-430A-825B-DDAEED8E6FE1}" srcId="{69FD613F-1338-49A0-AECA-F3B9EDB2BEF5}" destId="{BB1AB602-0508-4675-9AFC-24F4815A92D9}" srcOrd="2" destOrd="0" parTransId="{0B9528F4-3F48-45D8-9FC2-4849C241B91A}" sibTransId="{21B4CB52-66AB-4F2B-85CF-354957E934DD}"/>
    <dgm:cxn modelId="{8EC84643-8512-4BBB-AAAA-12A119F30826}" type="presOf" srcId="{BB1AB602-0508-4675-9AFC-24F4815A92D9}" destId="{952F30E3-C177-42DF-93FE-19E0310A5253}" srcOrd="0" destOrd="0" presId="urn:microsoft.com/office/officeart/2005/8/layout/chevron1"/>
    <dgm:cxn modelId="{BE5AB54A-27E7-43E9-B2CD-A8AB5393ED62}" srcId="{69FD613F-1338-49A0-AECA-F3B9EDB2BEF5}" destId="{1547DB60-A071-47A3-B811-78E990F08F20}" srcOrd="3" destOrd="0" parTransId="{BB4C7558-14EA-4F15-AA1C-C33925B7109F}" sibTransId="{65FF786B-B4A6-4EAB-B3B1-0BF299F6A1D2}"/>
    <dgm:cxn modelId="{E422217A-B566-45C4-AEE2-70105AB4C174}" type="presOf" srcId="{332F3D77-3B57-4274-8F36-C92ED4DAD38D}" destId="{AB06F400-5906-471A-A068-82694765EB11}" srcOrd="0" destOrd="0" presId="urn:microsoft.com/office/officeart/2005/8/layout/chevron1"/>
    <dgm:cxn modelId="{65139AC7-2DB4-4B7F-8AD1-5ED48B0319EE}" type="presOf" srcId="{0732539A-5A29-4FDC-95F7-0A2950361A2C}" destId="{EDB08ED1-D638-405C-8AF2-5D4C0D13F465}" srcOrd="0" destOrd="0" presId="urn:microsoft.com/office/officeart/2005/8/layout/chevron1"/>
    <dgm:cxn modelId="{BD7CAACC-0278-4B55-BCFA-FF7BB982C3A7}" type="presOf" srcId="{145C33C4-0445-4150-8501-154718C07891}" destId="{C11CB799-0695-47AA-9A18-27601B853BEF}" srcOrd="0" destOrd="0" presId="urn:microsoft.com/office/officeart/2005/8/layout/chevron1"/>
    <dgm:cxn modelId="{192B4AD0-2EE0-4C13-9E23-95240C30B488}" srcId="{69FD613F-1338-49A0-AECA-F3B9EDB2BEF5}" destId="{145C33C4-0445-4150-8501-154718C07891}" srcOrd="1" destOrd="0" parTransId="{FC6BD814-9EE9-4CC2-A54C-C0F5D1C3D103}" sibTransId="{10B9A239-ACCE-4AF7-B95C-18013A2BDB71}"/>
    <dgm:cxn modelId="{1D9508D1-054C-46EB-BF19-978656A50DAB}" srcId="{69FD613F-1338-49A0-AECA-F3B9EDB2BEF5}" destId="{332F3D77-3B57-4274-8F36-C92ED4DAD38D}" srcOrd="0" destOrd="0" parTransId="{C5EB4EB2-3B8D-4875-9665-D894E08FCF9F}" sibTransId="{31E7B4DA-FAAD-4D41-A890-A75B37647ABD}"/>
    <dgm:cxn modelId="{3D13F4E9-1538-4DFA-8B01-980FE100FB0C}" srcId="{69FD613F-1338-49A0-AECA-F3B9EDB2BEF5}" destId="{0732539A-5A29-4FDC-95F7-0A2950361A2C}" srcOrd="4" destOrd="0" parTransId="{78397110-3FA5-4E50-90C7-8038DD9EE089}" sibTransId="{0D9028E4-1BFA-4103-9EA7-1D33FDD57D30}"/>
    <dgm:cxn modelId="{0465B7CE-56FA-41DB-B4D7-896370653CF6}" type="presParOf" srcId="{B6CF1DCF-582F-4251-AE1C-565BFAE7D8E4}" destId="{AB06F400-5906-471A-A068-82694765EB11}" srcOrd="0" destOrd="0" presId="urn:microsoft.com/office/officeart/2005/8/layout/chevron1"/>
    <dgm:cxn modelId="{ACBEF9C7-D154-4B09-82BE-2ED70E86C2A9}" type="presParOf" srcId="{B6CF1DCF-582F-4251-AE1C-565BFAE7D8E4}" destId="{44145E4B-CB83-4EF8-82B3-BFE9D7945150}" srcOrd="1" destOrd="0" presId="urn:microsoft.com/office/officeart/2005/8/layout/chevron1"/>
    <dgm:cxn modelId="{09DEA53A-4FD6-489E-9153-D065B52AAC56}" type="presParOf" srcId="{B6CF1DCF-582F-4251-AE1C-565BFAE7D8E4}" destId="{C11CB799-0695-47AA-9A18-27601B853BEF}" srcOrd="2" destOrd="0" presId="urn:microsoft.com/office/officeart/2005/8/layout/chevron1"/>
    <dgm:cxn modelId="{C7BD8343-76F6-4EB5-8964-017D3A5F1EB4}" type="presParOf" srcId="{B6CF1DCF-582F-4251-AE1C-565BFAE7D8E4}" destId="{D7934C43-C00C-405F-95D3-97903B85C341}" srcOrd="3" destOrd="0" presId="urn:microsoft.com/office/officeart/2005/8/layout/chevron1"/>
    <dgm:cxn modelId="{DA32EF97-D94F-43F7-BFF0-42E737629BE3}" type="presParOf" srcId="{B6CF1DCF-582F-4251-AE1C-565BFAE7D8E4}" destId="{952F30E3-C177-42DF-93FE-19E0310A5253}" srcOrd="4" destOrd="0" presId="urn:microsoft.com/office/officeart/2005/8/layout/chevron1"/>
    <dgm:cxn modelId="{F546A76E-3A5D-4E3D-A511-37789B803898}" type="presParOf" srcId="{B6CF1DCF-582F-4251-AE1C-565BFAE7D8E4}" destId="{7BD81FAB-2D2D-4E07-BA61-172C8B6890FB}" srcOrd="5" destOrd="0" presId="urn:microsoft.com/office/officeart/2005/8/layout/chevron1"/>
    <dgm:cxn modelId="{91A565EF-618E-44EB-80C8-43AF171A97EB}" type="presParOf" srcId="{B6CF1DCF-582F-4251-AE1C-565BFAE7D8E4}" destId="{7FE1E5B9-B44D-4EE8-AB32-9E26B1EA4AF7}" srcOrd="6" destOrd="0" presId="urn:microsoft.com/office/officeart/2005/8/layout/chevron1"/>
    <dgm:cxn modelId="{6BBDD109-0553-46E2-8AFB-F9F1CE2828B3}" type="presParOf" srcId="{B6CF1DCF-582F-4251-AE1C-565BFAE7D8E4}" destId="{A245B575-74DA-4392-B526-B665A00F911D}" srcOrd="7" destOrd="0" presId="urn:microsoft.com/office/officeart/2005/8/layout/chevron1"/>
    <dgm:cxn modelId="{A873EDBA-17B9-4664-ABA0-D87599ED479B}" type="presParOf" srcId="{B6CF1DCF-582F-4251-AE1C-565BFAE7D8E4}" destId="{EDB08ED1-D638-405C-8AF2-5D4C0D13F46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F400-5906-471A-A068-82694765EB11}">
      <dsp:nvSpPr>
        <dsp:cNvPr id="0" name=""/>
        <dsp:cNvSpPr/>
      </dsp:nvSpPr>
      <dsp:spPr>
        <a:xfrm>
          <a:off x="2925" y="9684582"/>
          <a:ext cx="2603873" cy="1041549"/>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Business Date Happens and End of Day Processes are run.  Email of CSV’s are sent</a:t>
          </a:r>
        </a:p>
      </dsp:txBody>
      <dsp:txXfrm>
        <a:off x="523700" y="9684582"/>
        <a:ext cx="1562324" cy="1041549"/>
      </dsp:txXfrm>
    </dsp:sp>
    <dsp:sp modelId="{C11CB799-0695-47AA-9A18-27601B853BEF}">
      <dsp:nvSpPr>
        <dsp:cNvPr id="0" name=""/>
        <dsp:cNvSpPr/>
      </dsp:nvSpPr>
      <dsp:spPr>
        <a:xfrm>
          <a:off x="2346411"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Power Automate moves those CSV’s to a local file based upon the subject line</a:t>
          </a:r>
        </a:p>
      </dsp:txBody>
      <dsp:txXfrm>
        <a:off x="2867186" y="9684582"/>
        <a:ext cx="1562324" cy="1041549"/>
      </dsp:txXfrm>
    </dsp:sp>
    <dsp:sp modelId="{952F30E3-C177-42DF-93FE-19E0310A5253}">
      <dsp:nvSpPr>
        <dsp:cNvPr id="0" name=""/>
        <dsp:cNvSpPr/>
      </dsp:nvSpPr>
      <dsp:spPr>
        <a:xfrm>
          <a:off x="4689898" y="9684582"/>
          <a:ext cx="2603873" cy="1041549"/>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solidFill>
                <a:schemeClr val="tx1"/>
              </a:solidFill>
            </a:rPr>
            <a:t>Those files </a:t>
          </a:r>
          <a:r>
            <a:rPr lang="en-US" sz="1100" kern="1200" dirty="0">
              <a:solidFill>
                <a:schemeClr val="tx1"/>
              </a:solidFill>
            </a:rPr>
            <a:t>are</a:t>
          </a:r>
          <a:r>
            <a:rPr lang="en-US" sz="1050" kern="1200" dirty="0">
              <a:solidFill>
                <a:schemeClr val="tx1"/>
              </a:solidFill>
            </a:rPr>
            <a:t> picked up, cleaned with python, and then moved to another folder where they get picked up by </a:t>
          </a:r>
          <a:r>
            <a:rPr lang="en-US" sz="1050" kern="1200" dirty="0" err="1">
              <a:solidFill>
                <a:schemeClr val="tx1"/>
              </a:solidFill>
            </a:rPr>
            <a:t>PowerBI</a:t>
          </a:r>
          <a:endParaRPr lang="en-US" sz="1050" kern="1200" dirty="0">
            <a:solidFill>
              <a:schemeClr val="tx1"/>
            </a:solidFill>
          </a:endParaRPr>
        </a:p>
      </dsp:txBody>
      <dsp:txXfrm>
        <a:off x="5210673" y="9684582"/>
        <a:ext cx="1562324" cy="1041549"/>
      </dsp:txXfrm>
    </dsp:sp>
    <dsp:sp modelId="{7FE1E5B9-B44D-4EE8-AB32-9E26B1EA4AF7}">
      <dsp:nvSpPr>
        <dsp:cNvPr id="0" name=""/>
        <dsp:cNvSpPr/>
      </dsp:nvSpPr>
      <dsp:spPr>
        <a:xfrm>
          <a:off x="7033384" y="9684582"/>
          <a:ext cx="2603873" cy="1041549"/>
        </a:xfrm>
        <a:prstGeom prst="chevron">
          <a:avLst/>
        </a:prstGeom>
        <a:solidFill>
          <a:srgbClr val="92D050"/>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chemeClr val="tx1"/>
              </a:solidFill>
              <a:latin typeface="Avenir Next LT Pro"/>
              <a:ea typeface="+mn-ea"/>
              <a:cs typeface="+mn-cs"/>
            </a:rPr>
            <a:t>As the days’ data comes in </a:t>
          </a:r>
          <a:r>
            <a:rPr lang="en-US" sz="1100" kern="1200" dirty="0" err="1">
              <a:solidFill>
                <a:schemeClr val="tx1"/>
              </a:solidFill>
              <a:latin typeface="Avenir Next LT Pro"/>
              <a:ea typeface="+mn-ea"/>
              <a:cs typeface="+mn-cs"/>
            </a:rPr>
            <a:t>PowerBI</a:t>
          </a:r>
          <a:r>
            <a:rPr lang="en-US" sz="1100" kern="1200" dirty="0">
              <a:solidFill>
                <a:schemeClr val="tx1"/>
              </a:solidFill>
              <a:latin typeface="Avenir Next LT Pro"/>
              <a:ea typeface="+mn-ea"/>
              <a:cs typeface="+mn-cs"/>
            </a:rPr>
            <a:t> is refreshed via On-Premises Data Gateway and pushed to web environment</a:t>
          </a:r>
        </a:p>
      </dsp:txBody>
      <dsp:txXfrm>
        <a:off x="7554159" y="9684582"/>
        <a:ext cx="1562324" cy="1041549"/>
      </dsp:txXfrm>
    </dsp:sp>
    <dsp:sp modelId="{EDB08ED1-D638-405C-8AF2-5D4C0D13F465}">
      <dsp:nvSpPr>
        <dsp:cNvPr id="0" name=""/>
        <dsp:cNvSpPr/>
      </dsp:nvSpPr>
      <dsp:spPr>
        <a:xfrm>
          <a:off x="9376870" y="9684582"/>
          <a:ext cx="2603873" cy="1041549"/>
        </a:xfrm>
        <a:prstGeom prst="chevron">
          <a:avLst/>
        </a:prstGeom>
        <a:solidFill>
          <a:srgbClr val="000000">
            <a:lumMod val="50000"/>
            <a:lumOff val="5000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100" kern="1200" dirty="0">
              <a:solidFill>
                <a:srgbClr val="FFFFFF"/>
              </a:solidFill>
              <a:latin typeface="Avenir Next LT Pro"/>
              <a:ea typeface="+mn-ea"/>
              <a:cs typeface="+mn-cs"/>
            </a:rPr>
            <a:t>Dashboard is analyzed by front end user</a:t>
          </a:r>
        </a:p>
      </dsp:txBody>
      <dsp:txXfrm>
        <a:off x="9897645" y="9684582"/>
        <a:ext cx="1562324" cy="1041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F43D-4044-4A26-9D93-6F286803623C}"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7442-D60C-45DE-8F50-C791EE48E3D2}" type="slidenum">
              <a:rPr lang="en-US" smtClean="0"/>
              <a:t>‹#›</a:t>
            </a:fld>
            <a:endParaRPr lang="en-US"/>
          </a:p>
        </p:txBody>
      </p:sp>
    </p:spTree>
    <p:extLst>
      <p:ext uri="{BB962C8B-B14F-4D97-AF65-F5344CB8AC3E}">
        <p14:creationId xmlns:p14="http://schemas.microsoft.com/office/powerpoint/2010/main" val="10945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20000"/>
              </a:lnSpc>
            </a:pPr>
            <a:r>
              <a:rPr lang="en-US" sz="1200" dirty="0"/>
              <a:t>Specific libraries were used to read in entire folders of data and concatenate them into single </a:t>
            </a:r>
            <a:r>
              <a:rPr lang="en-US" sz="1200" dirty="0" err="1"/>
              <a:t>dataframes</a:t>
            </a:r>
            <a:r>
              <a:rPr lang="en-US" sz="1200" dirty="0"/>
              <a:t>.  This was needed to put all the files together as </a:t>
            </a:r>
            <a:r>
              <a:rPr lang="en-US" sz="1200" b="1" dirty="0"/>
              <a:t>Power Automate </a:t>
            </a:r>
            <a:r>
              <a:rPr lang="en-US" sz="1200" dirty="0"/>
              <a:t>sent them in.</a:t>
            </a:r>
          </a:p>
          <a:p>
            <a:pPr lvl="2">
              <a:lnSpc>
                <a:spcPct val="120000"/>
              </a:lnSpc>
            </a:pPr>
            <a:r>
              <a:rPr lang="en-US" sz="1200" b="1" dirty="0"/>
              <a:t>Transaction </a:t>
            </a:r>
            <a:r>
              <a:rPr lang="en-US" sz="1200" b="1" dirty="0" err="1"/>
              <a:t>DataFrame</a:t>
            </a:r>
            <a:r>
              <a:rPr lang="en-US" sz="1200" b="1" dirty="0"/>
              <a:t>- </a:t>
            </a:r>
            <a:r>
              <a:rPr lang="en-US" sz="1200" dirty="0"/>
              <a:t>the data was cleaned to a specific point so that it only sent </a:t>
            </a:r>
            <a:r>
              <a:rPr lang="en-US" sz="1200" dirty="0" err="1"/>
              <a:t>PowerBI</a:t>
            </a:r>
            <a:r>
              <a:rPr lang="en-US" sz="1200" dirty="0"/>
              <a:t> the necessary information for that specific Dining Hall.  There were many null values that had to be dropped and all the datetime formatting was done before </a:t>
            </a:r>
            <a:r>
              <a:rPr lang="en-US" sz="1200" dirty="0" err="1"/>
              <a:t>PowerBI</a:t>
            </a:r>
            <a:r>
              <a:rPr lang="en-US" sz="1200" dirty="0"/>
              <a:t>.</a:t>
            </a:r>
          </a:p>
          <a:p>
            <a:pPr lvl="2">
              <a:lnSpc>
                <a:spcPct val="120000"/>
              </a:lnSpc>
            </a:pPr>
            <a:r>
              <a:rPr lang="en-US" sz="1200" b="1" dirty="0"/>
              <a:t>Menu </a:t>
            </a:r>
            <a:r>
              <a:rPr lang="en-US" sz="1200" b="1" dirty="0" err="1"/>
              <a:t>DataFrame</a:t>
            </a:r>
            <a:r>
              <a:rPr lang="en-US" sz="1200" b="1" dirty="0"/>
              <a:t>- </a:t>
            </a:r>
            <a:r>
              <a:rPr lang="en-US" sz="12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200" b="1" dirty="0" err="1"/>
              <a:t>PowerBI</a:t>
            </a:r>
            <a:r>
              <a:rPr lang="en-US" sz="1200" b="1" dirty="0"/>
              <a:t>-</a:t>
            </a:r>
            <a:r>
              <a:rPr lang="en-US" sz="1200" dirty="0"/>
              <a:t> for measures that depended on relationships between the </a:t>
            </a:r>
            <a:r>
              <a:rPr lang="en-US" sz="1200" dirty="0" err="1"/>
              <a:t>dataframes</a:t>
            </a:r>
            <a:r>
              <a:rPr lang="en-US" sz="1200" dirty="0"/>
              <a:t> I made created a ‘measures’ table to drive the cards on the actual dashboard as well as a table that calculated the difference between forecasted and actual Meal Plan counts</a:t>
            </a:r>
          </a:p>
          <a:p>
            <a:endParaRPr lang="en-US" dirty="0"/>
          </a:p>
        </p:txBody>
      </p:sp>
      <p:sp>
        <p:nvSpPr>
          <p:cNvPr id="4" name="Slide Number Placeholder 3"/>
          <p:cNvSpPr>
            <a:spLocks noGrp="1"/>
          </p:cNvSpPr>
          <p:nvPr>
            <p:ph type="sldNum" sz="quarter" idx="5"/>
          </p:nvPr>
        </p:nvSpPr>
        <p:spPr/>
        <p:txBody>
          <a:bodyPr/>
          <a:lstStyle/>
          <a:p>
            <a:fld id="{D4227442-D60C-45DE-8F50-C791EE48E3D2}" type="slidenum">
              <a:rPr lang="en-US" smtClean="0"/>
              <a:t>7</a:t>
            </a:fld>
            <a:endParaRPr lang="en-US"/>
          </a:p>
        </p:txBody>
      </p:sp>
    </p:spTree>
    <p:extLst>
      <p:ext uri="{BB962C8B-B14F-4D97-AF65-F5344CB8AC3E}">
        <p14:creationId xmlns:p14="http://schemas.microsoft.com/office/powerpoint/2010/main" val="240760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12/16/2021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642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622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7009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81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4135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545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442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058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21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757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12/16/2021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99558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12/16/2021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467484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A7F6-3ED9-4353-A7D9-94B6AEAF5568}"/>
              </a:ext>
            </a:extLst>
          </p:cNvPr>
          <p:cNvSpPr>
            <a:spLocks noGrp="1"/>
          </p:cNvSpPr>
          <p:nvPr>
            <p:ph type="ctrTitle"/>
          </p:nvPr>
        </p:nvSpPr>
        <p:spPr>
          <a:xfrm>
            <a:off x="1078991" y="893935"/>
            <a:ext cx="5364937" cy="3339390"/>
          </a:xfrm>
        </p:spPr>
        <p:txBody>
          <a:bodyPr anchor="ctr">
            <a:normAutofit/>
          </a:bodyPr>
          <a:lstStyle/>
          <a:p>
            <a:r>
              <a:rPr lang="en-US" sz="5600" i="0" dirty="0"/>
              <a:t>Menu Management and Cost Per Meal Dashboard</a:t>
            </a:r>
          </a:p>
        </p:txBody>
      </p:sp>
      <p:sp>
        <p:nvSpPr>
          <p:cNvPr id="3" name="Subtitle 2">
            <a:extLst>
              <a:ext uri="{FF2B5EF4-FFF2-40B4-BE49-F238E27FC236}">
                <a16:creationId xmlns:a16="http://schemas.microsoft.com/office/drawing/2014/main" id="{5E1151AC-0873-4A8E-BF0B-17EAB133B3DD}"/>
              </a:ext>
            </a:extLst>
          </p:cNvPr>
          <p:cNvSpPr>
            <a:spLocks noGrp="1"/>
          </p:cNvSpPr>
          <p:nvPr>
            <p:ph type="subTitle" idx="1"/>
          </p:nvPr>
        </p:nvSpPr>
        <p:spPr>
          <a:xfrm>
            <a:off x="1078992" y="4876803"/>
            <a:ext cx="5364936" cy="909848"/>
          </a:xfrm>
        </p:spPr>
        <p:txBody>
          <a:bodyPr anchor="t">
            <a:normAutofit/>
          </a:bodyPr>
          <a:lstStyle/>
          <a:p>
            <a:r>
              <a:rPr lang="en-US" sz="2000" dirty="0"/>
              <a:t>Michael Ferral</a:t>
            </a:r>
          </a:p>
          <a:p>
            <a:r>
              <a:rPr lang="en-US" sz="2000" dirty="0"/>
              <a:t>Nashville Software School DA5 Capstone</a:t>
            </a:r>
          </a:p>
        </p:txBody>
      </p:sp>
      <p:cxnSp>
        <p:nvCxnSpPr>
          <p:cNvPr id="15"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a:extLst>
              <a:ext uri="{FF2B5EF4-FFF2-40B4-BE49-F238E27FC236}">
                <a16:creationId xmlns:a16="http://schemas.microsoft.com/office/drawing/2014/main" id="{3F7D689C-A16C-4EEB-BAC0-C41384BE35E1}"/>
              </a:ext>
            </a:extLst>
          </p:cNvPr>
          <p:cNvPicPr>
            <a:picLocks noChangeAspect="1"/>
          </p:cNvPicPr>
          <p:nvPr/>
        </p:nvPicPr>
        <p:blipFill rotWithShape="1">
          <a:blip r:embed="rId2"/>
          <a:srcRect l="22565" r="2116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9124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85" name="Straight Connector 8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87" name="Rectangle 8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06E070-12F8-4513-ABCB-048A766B935B}"/>
              </a:ext>
            </a:extLst>
          </p:cNvPr>
          <p:cNvSpPr>
            <a:spLocks noGrp="1"/>
          </p:cNvSpPr>
          <p:nvPr>
            <p:ph type="title"/>
          </p:nvPr>
        </p:nvSpPr>
        <p:spPr>
          <a:xfrm>
            <a:off x="758952" y="1128811"/>
            <a:ext cx="3447288" cy="2300189"/>
          </a:xfrm>
        </p:spPr>
        <p:txBody>
          <a:bodyPr vert="horz" lIns="91440" tIns="45720" rIns="91440" bIns="45720" rtlCol="0" anchor="b">
            <a:normAutofit fontScale="90000"/>
          </a:bodyPr>
          <a:lstStyle/>
          <a:p>
            <a:r>
              <a:rPr lang="en-US" sz="5000" i="1" kern="1200" spc="100" baseline="0" dirty="0">
                <a:solidFill>
                  <a:schemeClr val="bg1"/>
                </a:solidFill>
                <a:latin typeface="+mj-lt"/>
                <a:ea typeface="+mj-ea"/>
                <a:cs typeface="+mj-cs"/>
              </a:rPr>
              <a:t>Technologies Used</a:t>
            </a:r>
            <a:br>
              <a:rPr lang="en-US" sz="5000" i="1" kern="1200" spc="100" baseline="0" dirty="0">
                <a:solidFill>
                  <a:schemeClr val="bg1"/>
                </a:solidFill>
                <a:latin typeface="+mj-lt"/>
                <a:ea typeface="+mj-ea"/>
                <a:cs typeface="+mj-cs"/>
              </a:rPr>
            </a:br>
            <a:br>
              <a:rPr lang="en-US" sz="5000" i="1" kern="1200" spc="100" baseline="0" dirty="0">
                <a:solidFill>
                  <a:schemeClr val="bg1"/>
                </a:solidFill>
                <a:latin typeface="+mj-lt"/>
                <a:ea typeface="+mj-ea"/>
                <a:cs typeface="+mj-cs"/>
              </a:rPr>
            </a:br>
            <a:endParaRPr lang="en-US" sz="5000" i="1" kern="1200" spc="100" baseline="0" dirty="0">
              <a:solidFill>
                <a:schemeClr val="bg1"/>
              </a:solidFill>
              <a:latin typeface="+mj-lt"/>
              <a:ea typeface="+mj-ea"/>
              <a:cs typeface="+mj-cs"/>
            </a:endParaRPr>
          </a:p>
        </p:txBody>
      </p:sp>
      <p:pic>
        <p:nvPicPr>
          <p:cNvPr id="1028" name="Picture 4" descr="Enhance Power BI Data Analytics | Kyligence Solution">
            <a:extLst>
              <a:ext uri="{FF2B5EF4-FFF2-40B4-BE49-F238E27FC236}">
                <a16:creationId xmlns:a16="http://schemas.microsoft.com/office/drawing/2014/main" id="{EAE53FE5-DAA5-47B2-9C2F-FDF3082C09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8556" y="0"/>
            <a:ext cx="4058339" cy="22828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ython (programming language) - Wikipedia">
            <a:extLst>
              <a:ext uri="{FF2B5EF4-FFF2-40B4-BE49-F238E27FC236}">
                <a16:creationId xmlns:a16="http://schemas.microsoft.com/office/drawing/2014/main" id="{FF6CB975-0C49-479E-AE9E-DC737E2A2B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78119" y="132796"/>
            <a:ext cx="2212196" cy="22121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icrosoft Outlook Logo PNG, Logo Outlook.com Transparent images - Free  Transparent PNG Logos">
            <a:extLst>
              <a:ext uri="{FF2B5EF4-FFF2-40B4-BE49-F238E27FC236}">
                <a16:creationId xmlns:a16="http://schemas.microsoft.com/office/drawing/2014/main" id="{233EAAB5-0533-4666-8563-A6C5E8FC5D8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42748" y="2278905"/>
            <a:ext cx="2378704" cy="22121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wer Automate, the ultimate user guide!">
            <a:extLst>
              <a:ext uri="{FF2B5EF4-FFF2-40B4-BE49-F238E27FC236}">
                <a16:creationId xmlns:a16="http://schemas.microsoft.com/office/drawing/2014/main" id="{419474F1-37FB-4C52-9DB1-FFDF1B3F07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4866" y="2699328"/>
            <a:ext cx="2212195" cy="2212195"/>
          </a:xfrm>
          <a:prstGeom prst="rect">
            <a:avLst/>
          </a:prstGeom>
          <a:noFill/>
          <a:extLst>
            <a:ext uri="{909E8E84-426E-40DD-AFC4-6F175D3DCCD1}">
              <a14:hiddenFill xmlns:a14="http://schemas.microsoft.com/office/drawing/2010/main">
                <a:solidFill>
                  <a:srgbClr val="FFFFFF"/>
                </a:solidFill>
              </a14:hiddenFill>
            </a:ext>
          </a:extLst>
        </p:spPr>
      </p:pic>
      <p:sp>
        <p:nvSpPr>
          <p:cNvPr id="9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88F3A7AB-0747-4567-8CF7-5E0144BB514E}"/>
              </a:ext>
            </a:extLst>
          </p:cNvPr>
          <p:cNvSpPr txBox="1"/>
          <p:nvPr/>
        </p:nvSpPr>
        <p:spPr>
          <a:xfrm>
            <a:off x="522348" y="3244334"/>
            <a:ext cx="3523179" cy="2273956"/>
          </a:xfrm>
          <a:prstGeom prst="rect">
            <a:avLst/>
          </a:prstGeom>
          <a:noFill/>
        </p:spPr>
        <p:txBody>
          <a:bodyPr wrap="square" rtlCol="0">
            <a:spAutoFit/>
          </a:bodyPr>
          <a:lstStyle/>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a:t>
            </a:r>
            <a:r>
              <a:rPr lang="en-US" sz="1700" dirty="0" err="1">
                <a:solidFill>
                  <a:schemeClr val="bg1"/>
                </a:solidFill>
              </a:rPr>
              <a:t>os</a:t>
            </a:r>
            <a:r>
              <a:rPr lang="en-US" sz="1700" dirty="0">
                <a:solidFill>
                  <a:schemeClr val="bg1"/>
                </a:solidFill>
              </a:rPr>
              <a:t> &amp; glob libraries for reading in entire folders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Python schedule &amp; time libraries for setting up automation loops</a:t>
            </a:r>
          </a:p>
          <a:p>
            <a:pPr marL="182880" indent="-182880">
              <a:lnSpc>
                <a:spcPct val="90000"/>
              </a:lnSpc>
              <a:spcBef>
                <a:spcPts val="400"/>
              </a:spcBef>
              <a:spcAft>
                <a:spcPts val="400"/>
              </a:spcAft>
              <a:buFont typeface="Arial" panose="020B0604020202020204" pitchFamily="34" charset="0"/>
              <a:buChar char="•"/>
            </a:pPr>
            <a:r>
              <a:rPr lang="en-US" sz="1700" dirty="0">
                <a:solidFill>
                  <a:schemeClr val="bg1"/>
                </a:solidFill>
              </a:rPr>
              <a:t>OKVIZ custom slicers for </a:t>
            </a:r>
            <a:r>
              <a:rPr lang="en-US" sz="1700" dirty="0" err="1">
                <a:solidFill>
                  <a:schemeClr val="bg1"/>
                </a:solidFill>
              </a:rPr>
              <a:t>PowerBI</a:t>
            </a:r>
            <a:r>
              <a:rPr lang="en-US" sz="1700" dirty="0">
                <a:solidFill>
                  <a:schemeClr val="bg1"/>
                </a:solidFill>
              </a:rPr>
              <a:t> </a:t>
            </a:r>
          </a:p>
          <a:p>
            <a:pPr marL="285750" indent="-285750">
              <a:buClr>
                <a:schemeClr val="bg1"/>
              </a:buClr>
              <a:buFont typeface="Courier New" panose="02070309020205020404" pitchFamily="49" charset="0"/>
              <a:buChar char="o"/>
            </a:pPr>
            <a:endParaRPr lang="en-US" dirty="0"/>
          </a:p>
        </p:txBody>
      </p:sp>
      <p:pic>
        <p:nvPicPr>
          <p:cNvPr id="1040" name="Picture 16" descr="36 Years of Microsoft Excel Design History - 71 Images - Version Museum">
            <a:extLst>
              <a:ext uri="{FF2B5EF4-FFF2-40B4-BE49-F238E27FC236}">
                <a16:creationId xmlns:a16="http://schemas.microsoft.com/office/drawing/2014/main" id="{76ADAF4F-E0ED-4A66-9C15-4C30DB4EE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7027" y="5294051"/>
            <a:ext cx="3012625" cy="11046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onnecting PowerApps To On-Premises Data With On-Premises Data Gateways |  Canviz">
            <a:extLst>
              <a:ext uri="{FF2B5EF4-FFF2-40B4-BE49-F238E27FC236}">
                <a16:creationId xmlns:a16="http://schemas.microsoft.com/office/drawing/2014/main" id="{EAFC2024-B214-4B87-A990-289353F9D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085" y="4801801"/>
            <a:ext cx="3030536" cy="177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Moving Forward</a:t>
            </a:r>
            <a:br>
              <a:rPr lang="en-US" dirty="0">
                <a:solidFill>
                  <a:schemeClr val="bg1"/>
                </a:solidFill>
              </a:rPr>
            </a:br>
            <a:r>
              <a:rPr lang="en-US" sz="2000" dirty="0">
                <a:solidFill>
                  <a:schemeClr val="bg1"/>
                </a:solidFill>
              </a:rPr>
              <a:t>Recommendations and Closing</a:t>
            </a:r>
            <a:endParaRPr lang="en-US" dirty="0">
              <a:solidFill>
                <a:schemeClr val="bg1"/>
              </a:solidFill>
            </a:endParaRP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42613" y="2466363"/>
            <a:ext cx="11641397" cy="4136351"/>
          </a:xfrm>
        </p:spPr>
        <p:txBody>
          <a:bodyPr>
            <a:normAutofit/>
          </a:bodyPr>
          <a:lstStyle/>
          <a:p>
            <a:r>
              <a:rPr lang="en-US" dirty="0"/>
              <a:t>I would move the automation to occur in a cloud computing environment and have the python be run remotely</a:t>
            </a:r>
          </a:p>
          <a:p>
            <a:r>
              <a:rPr lang="en-US" dirty="0"/>
              <a:t>This process could run more than one time per day to give an even shorter feedback loop for operators to adjust narrowly if needed</a:t>
            </a:r>
          </a:p>
          <a:p>
            <a:r>
              <a:rPr lang="en-US" dirty="0"/>
              <a:t>Incorporate waste data as well as purchasing data for a detailed analysis of cost of goods</a:t>
            </a:r>
          </a:p>
          <a:p>
            <a:r>
              <a:rPr lang="en-US" dirty="0"/>
              <a:t>Give feedback to menu management software vendor to have their fields calculate automatically and for the ability for reports to be automated out of their system</a:t>
            </a:r>
          </a:p>
          <a:p>
            <a:r>
              <a:rPr lang="en-US" dirty="0"/>
              <a:t>Thanks to all the Foodservice Staff who generated this information and to Vanderbilt Campus Dining for partnering with me for my NSS Capstone</a:t>
            </a:r>
          </a:p>
          <a:p>
            <a:endParaRPr lang="en-US" dirty="0"/>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2713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D751298-BC96-4D2C-98F3-882F06FBDBF3}"/>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Agenda</a:t>
            </a:r>
          </a:p>
        </p:txBody>
      </p:sp>
      <p:sp>
        <p:nvSpPr>
          <p:cNvPr id="8" name="Content Placeholder 7">
            <a:extLst>
              <a:ext uri="{FF2B5EF4-FFF2-40B4-BE49-F238E27FC236}">
                <a16:creationId xmlns:a16="http://schemas.microsoft.com/office/drawing/2014/main" id="{14D205FF-4AD1-4AEA-B5E9-DF9D4382295F}"/>
              </a:ext>
            </a:extLst>
          </p:cNvPr>
          <p:cNvSpPr>
            <a:spLocks noGrp="1"/>
          </p:cNvSpPr>
          <p:nvPr>
            <p:ph idx="1"/>
          </p:nvPr>
        </p:nvSpPr>
        <p:spPr>
          <a:xfrm>
            <a:off x="360727" y="2607732"/>
            <a:ext cx="10511405" cy="3994982"/>
          </a:xfrm>
        </p:spPr>
        <p:txBody>
          <a:bodyPr>
            <a:normAutofit/>
          </a:bodyPr>
          <a:lstStyle/>
          <a:p>
            <a:r>
              <a:rPr lang="en-US"/>
              <a:t>Mission</a:t>
            </a:r>
            <a:r>
              <a:rPr lang="en-US" dirty="0"/>
              <a:t>, Motivation &amp; Data Question </a:t>
            </a:r>
          </a:p>
          <a:p>
            <a:pPr lvl="1"/>
            <a:r>
              <a:rPr lang="en-US" dirty="0"/>
              <a:t>	*Preview of Dashboard and trigger automation</a:t>
            </a:r>
          </a:p>
          <a:p>
            <a:r>
              <a:rPr lang="en-US" dirty="0"/>
              <a:t>Data Cleaning- Python Work and Calculated Fields</a:t>
            </a:r>
          </a:p>
          <a:p>
            <a:r>
              <a:rPr lang="en-US" dirty="0"/>
              <a:t>Light Definitions</a:t>
            </a:r>
          </a:p>
          <a:p>
            <a:r>
              <a:rPr lang="en-US" dirty="0"/>
              <a:t>Tour of Dashboard</a:t>
            </a:r>
          </a:p>
          <a:p>
            <a:r>
              <a:rPr lang="en-US" dirty="0"/>
              <a:t>Technologies Used</a:t>
            </a:r>
          </a:p>
          <a:p>
            <a:r>
              <a:rPr lang="en-US" dirty="0"/>
              <a:t>Moving Forward</a:t>
            </a:r>
          </a:p>
          <a:p>
            <a:endParaRPr lang="en-US" dirty="0"/>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9652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Mission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“To bridge understanding that allows operators to use data to formulate conclusions on business performance”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856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Motivation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3" y="2607732"/>
            <a:ext cx="10868317" cy="3174357"/>
          </a:xfrm>
        </p:spPr>
        <p:txBody>
          <a:bodyPr>
            <a:normAutofit fontScale="92500" lnSpcReduction="10000"/>
          </a:bodyPr>
          <a:lstStyle/>
          <a:p>
            <a:r>
              <a:rPr lang="en-US" sz="2800" dirty="0"/>
              <a:t>The motivation for creating this dashboard was to create a tool to have </a:t>
            </a:r>
            <a:r>
              <a:rPr lang="en-US" sz="2800" b="1" dirty="0"/>
              <a:t>real time data </a:t>
            </a:r>
            <a:r>
              <a:rPr lang="en-US" sz="2800" dirty="0"/>
              <a:t>for operators on which areas of their business drives their cost per meal (CPM)</a:t>
            </a:r>
          </a:p>
          <a:p>
            <a:r>
              <a:rPr lang="en-US" sz="2800" dirty="0"/>
              <a:t>The opportunity to </a:t>
            </a:r>
            <a:r>
              <a:rPr lang="en-US" sz="2800" b="1" dirty="0"/>
              <a:t>shorten the feedback loop </a:t>
            </a:r>
            <a:r>
              <a:rPr lang="en-US" sz="2800" dirty="0"/>
              <a:t>and push information without operators having to run reports can help them with their day-to-day decisions faster for more precise decision making on food production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5306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pPr algn="ctr"/>
            <a:r>
              <a:rPr lang="en-US" dirty="0">
                <a:solidFill>
                  <a:schemeClr val="bg1"/>
                </a:solidFill>
              </a:rPr>
              <a:t>Data Question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589334" y="3071846"/>
            <a:ext cx="8412480" cy="2711718"/>
          </a:xfrm>
        </p:spPr>
        <p:txBody>
          <a:bodyPr>
            <a:normAutofit/>
          </a:bodyPr>
          <a:lstStyle/>
          <a:p>
            <a:pPr marL="0" indent="0" algn="ctr">
              <a:buNone/>
            </a:pPr>
            <a:r>
              <a:rPr lang="en-US" sz="3600" dirty="0"/>
              <a:t>How can we get </a:t>
            </a:r>
            <a:r>
              <a:rPr lang="en-US" sz="3600" dirty="0" err="1"/>
              <a:t>NetMenu</a:t>
            </a:r>
            <a:r>
              <a:rPr lang="en-US" sz="3600" dirty="0"/>
              <a:t> results to be displayed with visuals and have it updated with Meal Plan reports that are coming out of Gold daily?</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542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Light Definitions</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758824" y="2607732"/>
            <a:ext cx="8412480" cy="3870793"/>
          </a:xfrm>
        </p:spPr>
        <p:txBody>
          <a:bodyPr>
            <a:normAutofit fontScale="55000" lnSpcReduction="20000"/>
          </a:bodyPr>
          <a:lstStyle/>
          <a:p>
            <a:pPr>
              <a:lnSpc>
                <a:spcPct val="130000"/>
              </a:lnSpc>
            </a:pPr>
            <a:r>
              <a:rPr lang="en-US" sz="3300" b="1" dirty="0" err="1"/>
              <a:t>NetMenu</a:t>
            </a:r>
            <a:r>
              <a:rPr lang="en-US" sz="3300" b="1" dirty="0"/>
              <a:t>- </a:t>
            </a:r>
            <a:r>
              <a:rPr lang="en-US" sz="3300" dirty="0"/>
              <a:t>Menu management software</a:t>
            </a:r>
            <a:endParaRPr lang="en-US" sz="3300" b="1" dirty="0"/>
          </a:p>
          <a:p>
            <a:pPr>
              <a:lnSpc>
                <a:spcPct val="130000"/>
              </a:lnSpc>
            </a:pPr>
            <a:r>
              <a:rPr lang="en-US" sz="3300" b="1" dirty="0"/>
              <a:t>Gold- </a:t>
            </a:r>
            <a:r>
              <a:rPr lang="en-US" sz="3300" dirty="0"/>
              <a:t>Card service software</a:t>
            </a:r>
          </a:p>
          <a:p>
            <a:pPr>
              <a:lnSpc>
                <a:spcPct val="130000"/>
              </a:lnSpc>
            </a:pPr>
            <a:r>
              <a:rPr lang="en-US" sz="3300" b="1" dirty="0"/>
              <a:t>Cost Per Meal </a:t>
            </a:r>
            <a:r>
              <a:rPr lang="en-US" sz="3300" dirty="0"/>
              <a:t>= Total cost of food on the menu / # of customers that come through the door</a:t>
            </a:r>
          </a:p>
          <a:p>
            <a:pPr marR="0" lvl="2">
              <a:lnSpc>
                <a:spcPct val="130000"/>
              </a:lnSpc>
            </a:pPr>
            <a:r>
              <a:rPr lang="en-US" sz="3300" b="1" dirty="0"/>
              <a:t>Forecasted Amount/Cost- </a:t>
            </a:r>
            <a:r>
              <a:rPr lang="en-US" sz="3300" dirty="0"/>
              <a:t>a educated guess on amounts to produce</a:t>
            </a:r>
          </a:p>
          <a:p>
            <a:pPr marR="0" lvl="2">
              <a:lnSpc>
                <a:spcPct val="130000"/>
              </a:lnSpc>
            </a:pPr>
            <a:r>
              <a:rPr lang="en-US" sz="3300" b="1" dirty="0"/>
              <a:t>Prepared Amount/Cost- </a:t>
            </a:r>
            <a:r>
              <a:rPr lang="en-US" sz="3300" dirty="0"/>
              <a:t>the amount that got recorded for production in a real setting</a:t>
            </a:r>
          </a:p>
          <a:p>
            <a:pPr marR="0" lvl="2">
              <a:lnSpc>
                <a:spcPct val="130000"/>
              </a:lnSpc>
            </a:pPr>
            <a:r>
              <a:rPr lang="en-US" sz="3300" b="1" dirty="0"/>
              <a:t>Served Amount/Cost- </a:t>
            </a:r>
            <a:r>
              <a:rPr lang="en-US" sz="3300" dirty="0"/>
              <a:t>the food that was served from the prepared </a:t>
            </a:r>
          </a:p>
          <a:p>
            <a:pPr marR="0" lvl="2">
              <a:lnSpc>
                <a:spcPct val="130000"/>
              </a:lnSpc>
            </a:pPr>
            <a:r>
              <a:rPr lang="en-US" sz="3300" b="1" dirty="0"/>
              <a:t>Leftover Amount/Cost- </a:t>
            </a:r>
            <a:r>
              <a:rPr lang="en-US" sz="3300" dirty="0"/>
              <a:t>the difference of the prepared and served cost/amount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9582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Workflow</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7" name="Content Placeholder 16">
            <a:extLst>
              <a:ext uri="{FF2B5EF4-FFF2-40B4-BE49-F238E27FC236}">
                <a16:creationId xmlns:a16="http://schemas.microsoft.com/office/drawing/2014/main" id="{E348288C-E36A-486B-A54B-1222A54231DC}"/>
              </a:ext>
            </a:extLst>
          </p:cNvPr>
          <p:cNvGraphicFramePr>
            <a:graphicFrameLocks noGrp="1"/>
          </p:cNvGraphicFramePr>
          <p:nvPr>
            <p:ph idx="1"/>
            <p:extLst>
              <p:ext uri="{D42A27DB-BD31-4B8C-83A1-F6EECF244321}">
                <p14:modId xmlns:p14="http://schemas.microsoft.com/office/powerpoint/2010/main" val="1561908906"/>
              </p:ext>
            </p:extLst>
          </p:nvPr>
        </p:nvGraphicFramePr>
        <p:xfrm>
          <a:off x="130033" y="-6074230"/>
          <a:ext cx="11983670" cy="2041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0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C4D6D-8AC2-4BE1-9F90-6CCD1A575129}"/>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Data Cleaning and Python</a:t>
            </a:r>
          </a:p>
        </p:txBody>
      </p:sp>
      <p:sp>
        <p:nvSpPr>
          <p:cNvPr id="3" name="Content Placeholder 2">
            <a:extLst>
              <a:ext uri="{FF2B5EF4-FFF2-40B4-BE49-F238E27FC236}">
                <a16:creationId xmlns:a16="http://schemas.microsoft.com/office/drawing/2014/main" id="{D2F13DBF-8EE9-4AED-9E32-ECFF8EAD46DA}"/>
              </a:ext>
            </a:extLst>
          </p:cNvPr>
          <p:cNvSpPr>
            <a:spLocks noGrp="1"/>
          </p:cNvSpPr>
          <p:nvPr>
            <p:ph idx="1"/>
          </p:nvPr>
        </p:nvSpPr>
        <p:spPr>
          <a:xfrm>
            <a:off x="176169" y="2457974"/>
            <a:ext cx="11677475" cy="4144740"/>
          </a:xfrm>
        </p:spPr>
        <p:txBody>
          <a:bodyPr>
            <a:normAutofit/>
          </a:bodyPr>
          <a:lstStyle/>
          <a:p>
            <a:pPr lvl="2">
              <a:lnSpc>
                <a:spcPct val="120000"/>
              </a:lnSpc>
            </a:pPr>
            <a:r>
              <a:rPr lang="en-US" sz="1800" dirty="0"/>
              <a:t>Specific libraries were used to read in entire folders of data and concatenate them into single </a:t>
            </a:r>
            <a:r>
              <a:rPr lang="en-US" sz="1800" dirty="0" err="1"/>
              <a:t>dataframes</a:t>
            </a:r>
            <a:r>
              <a:rPr lang="en-US" sz="1800" dirty="0"/>
              <a:t>.  This was needed to put all the files together as </a:t>
            </a:r>
            <a:r>
              <a:rPr lang="en-US" sz="1800" b="1" dirty="0"/>
              <a:t>Power Automate </a:t>
            </a:r>
            <a:r>
              <a:rPr lang="en-US" sz="1800" dirty="0"/>
              <a:t>sent them in.</a:t>
            </a:r>
          </a:p>
          <a:p>
            <a:pPr lvl="2">
              <a:lnSpc>
                <a:spcPct val="120000"/>
              </a:lnSpc>
            </a:pPr>
            <a:r>
              <a:rPr lang="en-US" sz="1800" b="1" dirty="0"/>
              <a:t>Transaction </a:t>
            </a:r>
            <a:r>
              <a:rPr lang="en-US" sz="1800" b="1" dirty="0" err="1"/>
              <a:t>DataFrame</a:t>
            </a:r>
            <a:r>
              <a:rPr lang="en-US" sz="1800" b="1" dirty="0"/>
              <a:t>- </a:t>
            </a:r>
            <a:r>
              <a:rPr lang="en-US" sz="1800" dirty="0"/>
              <a:t>the data was cleaned to a specific point so that it only sent </a:t>
            </a:r>
            <a:r>
              <a:rPr lang="en-US" sz="1800" dirty="0" err="1"/>
              <a:t>PowerBI</a:t>
            </a:r>
            <a:r>
              <a:rPr lang="en-US" sz="1800" dirty="0"/>
              <a:t> the necessary information for that specific Dining Hall.  There were many null values that had to be dropped and all the datetime formatting was done before </a:t>
            </a:r>
            <a:r>
              <a:rPr lang="en-US" sz="1800" dirty="0" err="1"/>
              <a:t>PowerBI</a:t>
            </a:r>
            <a:r>
              <a:rPr lang="en-US" sz="1800" dirty="0"/>
              <a:t>.</a:t>
            </a:r>
          </a:p>
          <a:p>
            <a:pPr lvl="2">
              <a:lnSpc>
                <a:spcPct val="120000"/>
              </a:lnSpc>
            </a:pPr>
            <a:r>
              <a:rPr lang="en-US" sz="1800" b="1" dirty="0"/>
              <a:t>Menu </a:t>
            </a:r>
            <a:r>
              <a:rPr lang="en-US" sz="1800" b="1" dirty="0" err="1"/>
              <a:t>DataFrame</a:t>
            </a:r>
            <a:r>
              <a:rPr lang="en-US" sz="1800" b="1" dirty="0"/>
              <a:t>- </a:t>
            </a:r>
            <a:r>
              <a:rPr lang="en-US" sz="1800" dirty="0"/>
              <a:t>there was a lot of erroneous information that needed to be sorted through.  There were columns that would lead you to believe that at some point they were calculated fields, but they were not.  I had to go back to the source system and decipher what was correct and recreate those calculated fields. </a:t>
            </a:r>
          </a:p>
          <a:p>
            <a:pPr lvl="2">
              <a:lnSpc>
                <a:spcPct val="120000"/>
              </a:lnSpc>
            </a:pPr>
            <a:r>
              <a:rPr lang="en-US" sz="1800" b="1" dirty="0" err="1"/>
              <a:t>PowerBI</a:t>
            </a:r>
            <a:r>
              <a:rPr lang="en-US" sz="1800" b="1" dirty="0"/>
              <a:t>-</a:t>
            </a:r>
            <a:r>
              <a:rPr lang="en-US" sz="1800" dirty="0"/>
              <a:t> for measures that depended on relationships between the </a:t>
            </a:r>
            <a:r>
              <a:rPr lang="en-US" sz="1800" dirty="0" err="1"/>
              <a:t>dataframes</a:t>
            </a:r>
            <a:r>
              <a:rPr lang="en-US" sz="1800" dirty="0"/>
              <a:t> I made created a ‘measures’ table to drive the cards on the actual dashboard as well as a table that calculated the difference between forecasted and actual Meal Plan counts</a:t>
            </a:r>
          </a:p>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5357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D27233-A60D-49C3-95F6-597ECF317F28}"/>
              </a:ext>
            </a:extLst>
          </p:cNvPr>
          <p:cNvSpPr>
            <a:spLocks noGrp="1"/>
          </p:cNvSpPr>
          <p:nvPr>
            <p:ph type="title"/>
          </p:nvPr>
        </p:nvSpPr>
        <p:spPr>
          <a:xfrm>
            <a:off x="758952" y="758952"/>
            <a:ext cx="10499074" cy="4754880"/>
          </a:xfrm>
        </p:spPr>
        <p:txBody>
          <a:bodyPr/>
          <a:lstStyle/>
          <a:p>
            <a:pPr algn="ctr"/>
            <a:br>
              <a:rPr lang="en-US" dirty="0"/>
            </a:br>
            <a:br>
              <a:rPr lang="en-US" dirty="0"/>
            </a:br>
            <a:br>
              <a:rPr lang="en-US" dirty="0"/>
            </a:br>
            <a:r>
              <a:rPr lang="en-US" dirty="0"/>
              <a:t>Dashboard Tour</a:t>
            </a:r>
          </a:p>
        </p:txBody>
      </p:sp>
    </p:spTree>
    <p:extLst>
      <p:ext uri="{BB962C8B-B14F-4D97-AF65-F5344CB8AC3E}">
        <p14:creationId xmlns:p14="http://schemas.microsoft.com/office/powerpoint/2010/main" val="2669030247"/>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732"/>
      </a:dk2>
      <a:lt2>
        <a:srgbClr val="F0F3F1"/>
      </a:lt2>
      <a:accent1>
        <a:srgbClr val="E729D4"/>
      </a:accent1>
      <a:accent2>
        <a:srgbClr val="9917D5"/>
      </a:accent2>
      <a:accent3>
        <a:srgbClr val="5C29E7"/>
      </a:accent3>
      <a:accent4>
        <a:srgbClr val="2742D8"/>
      </a:accent4>
      <a:accent5>
        <a:srgbClr val="2995E7"/>
      </a:accent5>
      <a:accent6>
        <a:srgbClr val="15BFC2"/>
      </a:accent6>
      <a:hlink>
        <a:srgbClr val="3F72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378</TotalTime>
  <Words>832</Words>
  <Application>Microsoft Office PowerPoint</Application>
  <PresentationFormat>Widescreen</PresentationFormat>
  <Paragraphs>53</Paragraphs>
  <Slides>11</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Courier New</vt:lpstr>
      <vt:lpstr>Sitka Banner</vt:lpstr>
      <vt:lpstr>HeadlinesVTI</vt:lpstr>
      <vt:lpstr>Menu Management and Cost Per Meal Dashboard</vt:lpstr>
      <vt:lpstr>Agenda</vt:lpstr>
      <vt:lpstr>Mission</vt:lpstr>
      <vt:lpstr>Motivation</vt:lpstr>
      <vt:lpstr>Data Question</vt:lpstr>
      <vt:lpstr>Light Definitions</vt:lpstr>
      <vt:lpstr>Workflow</vt:lpstr>
      <vt:lpstr>Data Cleaning and Python</vt:lpstr>
      <vt:lpstr>   Dashboard Tour</vt:lpstr>
      <vt:lpstr>Technologies Used  </vt:lpstr>
      <vt:lpstr>Moving Forward Recommendations and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Management and Cost Per Meal Dashboard</dc:title>
  <dc:creator>Ferral, Michael E</dc:creator>
  <cp:lastModifiedBy>Ferral, Michael E</cp:lastModifiedBy>
  <cp:revision>8</cp:revision>
  <dcterms:created xsi:type="dcterms:W3CDTF">2021-12-10T00:38:10Z</dcterms:created>
  <dcterms:modified xsi:type="dcterms:W3CDTF">2021-12-17T03:23:45Z</dcterms:modified>
</cp:coreProperties>
</file>