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rek\NSS-Data-Analytics\projects\low-income-and-elderly-assist-green-giraffes\data\Derek%20-%202016_tax_data_by_st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strRef>
          <c:f>Analysis!$D$76</c:f>
          <c:strCache>
            <c:ptCount val="1"/>
            <c:pt idx="0">
              <c:v>2c. Active v. Passive Income as % of Total Income, by Income bracket, for MICHIGAN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Analysis!$C$77</c:f>
              <c:strCache>
                <c:ptCount val="1"/>
                <c:pt idx="0">
                  <c:v>Active As 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647282449292688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DE-4F9A-882E-0D11CAC706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Analysis!$A$78:$A$87</c:f>
              <c:strCache>
                <c:ptCount val="10"/>
                <c:pt idx="0">
                  <c:v>Under $1</c:v>
                </c:pt>
                <c:pt idx="1">
                  <c:v>$1 - $10K</c:v>
                </c:pt>
                <c:pt idx="2">
                  <c:v>$10K - $25K</c:v>
                </c:pt>
                <c:pt idx="3">
                  <c:v>$25K - $50K</c:v>
                </c:pt>
                <c:pt idx="4">
                  <c:v>$50K - $75K</c:v>
                </c:pt>
                <c:pt idx="5">
                  <c:v>$75K - $100K</c:v>
                </c:pt>
                <c:pt idx="6">
                  <c:v>$100K - $200K</c:v>
                </c:pt>
                <c:pt idx="7">
                  <c:v>$200K - $500K</c:v>
                </c:pt>
                <c:pt idx="8">
                  <c:v>$500K - $1M</c:v>
                </c:pt>
                <c:pt idx="9">
                  <c:v>$1M or more</c:v>
                </c:pt>
              </c:strCache>
            </c:strRef>
          </c:cat>
          <c:val>
            <c:numRef>
              <c:f>Analysis!$C$78:$C$87</c:f>
              <c:numCache>
                <c:formatCode>0.00%</c:formatCode>
                <c:ptCount val="10"/>
                <c:pt idx="0">
                  <c:v>-4.5553119744907625E-2</c:v>
                </c:pt>
                <c:pt idx="1">
                  <c:v>0.80912737733575124</c:v>
                </c:pt>
                <c:pt idx="2">
                  <c:v>0.77745457466375101</c:v>
                </c:pt>
                <c:pt idx="3">
                  <c:v>0.78665006580228436</c:v>
                </c:pt>
                <c:pt idx="4">
                  <c:v>0.75485276608271079</c:v>
                </c:pt>
                <c:pt idx="5">
                  <c:v>0.75027046079768644</c:v>
                </c:pt>
                <c:pt idx="6">
                  <c:v>0.77527764469783533</c:v>
                </c:pt>
                <c:pt idx="7">
                  <c:v>0.72732140106037657</c:v>
                </c:pt>
                <c:pt idx="8">
                  <c:v>0.60360000864684471</c:v>
                </c:pt>
                <c:pt idx="9">
                  <c:v>0.28493430460282615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E-4F9A-882E-0D11CAC706D5}"/>
            </c:ext>
          </c:extLst>
        </c:ser>
        <c:ser>
          <c:idx val="1"/>
          <c:order val="1"/>
          <c:tx>
            <c:strRef>
              <c:f>Analysis!$D$77</c:f>
              <c:strCache>
                <c:ptCount val="1"/>
                <c:pt idx="0">
                  <c:v>Passive as Percentage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7907783017094212E-3"/>
                  <c:y val="3.40157967267079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3DE-4F9A-882E-0D11CAC706D5}"/>
                </c:ext>
              </c:extLst>
            </c:dLbl>
            <c:dLbl>
              <c:idx val="1"/>
              <c:layout>
                <c:manualLayout>
                  <c:x val="4.930265701028058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DE-4F9A-882E-0D11CAC706D5}"/>
                </c:ext>
              </c:extLst>
            </c:dLbl>
            <c:dLbl>
              <c:idx val="6"/>
              <c:layout>
                <c:manualLayout>
                  <c:x val="5.3844129082718531E-2"/>
                  <c:y val="-5.6688687531072324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3DE-4F9A-882E-0D11CAC706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Analysis!$A$78:$A$87</c:f>
              <c:strCache>
                <c:ptCount val="10"/>
                <c:pt idx="0">
                  <c:v>Under $1</c:v>
                </c:pt>
                <c:pt idx="1">
                  <c:v>$1 - $10K</c:v>
                </c:pt>
                <c:pt idx="2">
                  <c:v>$10K - $25K</c:v>
                </c:pt>
                <c:pt idx="3">
                  <c:v>$25K - $50K</c:v>
                </c:pt>
                <c:pt idx="4">
                  <c:v>$50K - $75K</c:v>
                </c:pt>
                <c:pt idx="5">
                  <c:v>$75K - $100K</c:v>
                </c:pt>
                <c:pt idx="6">
                  <c:v>$100K - $200K</c:v>
                </c:pt>
                <c:pt idx="7">
                  <c:v>$200K - $500K</c:v>
                </c:pt>
                <c:pt idx="8">
                  <c:v>$500K - $1M</c:v>
                </c:pt>
                <c:pt idx="9">
                  <c:v>$1M or more</c:v>
                </c:pt>
              </c:strCache>
            </c:strRef>
          </c:cat>
          <c:val>
            <c:numRef>
              <c:f>Analysis!$D$78:$D$87</c:f>
              <c:numCache>
                <c:formatCode>0.00%</c:formatCode>
                <c:ptCount val="10"/>
                <c:pt idx="0">
                  <c:v>-8.8962616008726444E-2</c:v>
                </c:pt>
                <c:pt idx="1">
                  <c:v>3.1512933053449682E-2</c:v>
                </c:pt>
                <c:pt idx="2">
                  <c:v>2.0379360354299526E-2</c:v>
                </c:pt>
                <c:pt idx="3">
                  <c:v>1.685572142163318E-2</c:v>
                </c:pt>
                <c:pt idx="4">
                  <c:v>2.1443003668967384E-2</c:v>
                </c:pt>
                <c:pt idx="5">
                  <c:v>2.5659746278658246E-2</c:v>
                </c:pt>
                <c:pt idx="6">
                  <c:v>3.4810861709096121E-2</c:v>
                </c:pt>
                <c:pt idx="7">
                  <c:v>7.4314025968539893E-2</c:v>
                </c:pt>
                <c:pt idx="8">
                  <c:v>0.12052584208875051</c:v>
                </c:pt>
                <c:pt idx="9">
                  <c:v>0.32353255767088629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DE-4F9A-882E-0D11CAC706D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8560928"/>
        <c:axId val="2059981360"/>
      </c:barChart>
      <c:catAx>
        <c:axId val="168560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981360"/>
        <c:crosses val="autoZero"/>
        <c:auto val="1"/>
        <c:lblAlgn val="ctr"/>
        <c:lblOffset val="100"/>
        <c:noMultiLvlLbl val="0"/>
      </c:catAx>
      <c:valAx>
        <c:axId val="205998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6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6828-9D64-4455-91D0-6361A5549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C6AC2-754F-4888-A478-48B67BB16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F498-642D-47A7-8026-B7578E30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6E55-A209-4CBD-BDA7-4E37220B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1E8B-1C4F-4255-875B-A443650A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FED0-231C-49B7-B02F-AA48E507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3CBCE-7CC1-4B11-B6D2-B52962870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F139-36D6-4D5C-997E-D046CA8F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8736-2086-4D05-896F-74B60D1E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DCC54-54F2-4DF0-AAC4-1F00184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97CDB-8DEC-4BEF-A9C7-9DBF3D75B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9C17C-D798-48B9-88FC-302C2991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0E606-EAC2-4B20-85DB-542BB8F9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329E-EF92-4FFA-B281-710C3AF3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8E2C-9D73-4B21-AD4A-3951BF3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8636-5423-4860-986A-F7CFA696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D7AD-E72A-4298-8BA9-FB047847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288C4-345B-420C-80FB-681BA753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265A-3E80-4F31-943E-985564C1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4E57-2328-4188-99F6-ED1253D3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53C7-ED8A-449A-9BA7-3534F9EA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E727-60BB-4196-99FD-E6C4820D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59EBF-9370-4EFE-9554-12B0E4BA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BE77-BBF0-41D9-BE9C-4D6D5C44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EFC9D-3CA6-4B6F-8303-5176F6FD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98A4-D76A-4F8C-BCC1-18E41AEC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F676-1B51-4148-9555-A85884E14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22A2-9648-412C-A482-2D3C2974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D70E8-8114-4280-A3CB-42BDB355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B3754-2E6B-4A38-85F6-305F56AD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2223-4F45-4CA2-9028-9EA2A0E2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F30-88EB-414F-ADC4-22A78463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FDB7-64AF-44A0-BCF4-B4726D47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57C80-ED9D-4141-BD2F-144C8EBD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E220F-4C36-492D-A70D-9B51844BE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4F13D-C973-45F2-97DA-CB7BF1505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67181-7BB6-44A6-8A27-156DB51A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E9EBB-C9A9-41F4-95AE-0A5E3109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BE740-F05B-4D4B-8CDE-C92A43D6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E996-4ECB-41D8-B0A4-54B4B915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FEF1A-9E96-4C7A-88E8-86401BD4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0DC79-1CE3-45B1-B232-AB7AF424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32123-A16B-4D5B-98D3-68293608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E2378-07D7-4C61-B2CF-C35AE5EB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4AA4-BE09-44C3-A6C8-FF210F0B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C0543-AE95-44A9-A12D-D5D49FC1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6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B84C-A631-4D2D-9F3E-B59270C0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8F60-F6AF-4194-8043-8A2289DB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2EA0-24F3-4B56-82CD-E575B221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13601-41CF-4BC0-87D1-4F7DEC63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DB2CB-7156-4887-ACF0-541688F2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048DD-2843-418D-AB40-F2FDBE23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44BB-51B3-4D65-8700-917C263B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CD0FC-9A4F-46E9-BD22-9BABE04D0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4BFB4-1E38-4C61-96AE-1187982C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27FB3-3913-4E15-8248-F05DB082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5713-9CDE-4742-B734-901518B6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B93D-71AC-453D-A6BF-7C4E7BE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A6D77-5E88-4F9B-9216-CFADE62D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08E5E-E0E5-4CAB-8BF2-429F3987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4857-9A10-474D-A73C-F0678ADF8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195AD-842C-434B-9E52-BFFF979F97AA}" type="datetimeFigureOut">
              <a:rPr lang="en-US" smtClean="0"/>
              <a:t>27-Jul-21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1FA0-C01B-424A-88D3-2F0A23D70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3C37-F2F9-4CF9-81D3-52418803A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5FBF-FA42-4127-909A-42D1DFD45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8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B83A2-3E77-49D1-BDF4-F7BC26A0D511}"/>
              </a:ext>
            </a:extLst>
          </p:cNvPr>
          <p:cNvSpPr/>
          <p:nvPr/>
        </p:nvSpPr>
        <p:spPr>
          <a:xfrm>
            <a:off x="7570839" y="0"/>
            <a:ext cx="4621161" cy="6858000"/>
          </a:xfrm>
          <a:prstGeom prst="rect">
            <a:avLst/>
          </a:prstGeom>
          <a:blipFill>
            <a:blip r:embed="rId2">
              <a:alphaModFix amt="2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0FF7F-9742-4F3D-90EE-5B844E6B236E}"/>
              </a:ext>
            </a:extLst>
          </p:cNvPr>
          <p:cNvSpPr/>
          <p:nvPr/>
        </p:nvSpPr>
        <p:spPr>
          <a:xfrm>
            <a:off x="2949678" y="0"/>
            <a:ext cx="4621161" cy="6858000"/>
          </a:xfrm>
          <a:prstGeom prst="rect">
            <a:avLst/>
          </a:prstGeom>
          <a:blipFill>
            <a:blip r:embed="rId2">
              <a:alphaModFix amt="2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6437D-C211-40DC-87D0-FC7B909B7B77}"/>
              </a:ext>
            </a:extLst>
          </p:cNvPr>
          <p:cNvSpPr/>
          <p:nvPr/>
        </p:nvSpPr>
        <p:spPr>
          <a:xfrm>
            <a:off x="-1671483" y="0"/>
            <a:ext cx="4621161" cy="6858000"/>
          </a:xfrm>
          <a:prstGeom prst="rect">
            <a:avLst/>
          </a:prstGeom>
          <a:blipFill>
            <a:blip r:embed="rId2">
              <a:alphaModFix amt="23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E74B9-A87F-45C5-BD1A-0AF715BEF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Derek Price, Maria Contreras, Michael </a:t>
            </a:r>
            <a:r>
              <a:rPr lang="en-US" dirty="0" err="1"/>
              <a:t>Ferral</a:t>
            </a:r>
            <a:r>
              <a:rPr lang="en-US" dirty="0"/>
              <a:t>, Rachel </a:t>
            </a:r>
            <a:r>
              <a:rPr lang="en-US" dirty="0" err="1"/>
              <a:t>Manlove</a:t>
            </a:r>
            <a:endParaRPr lang="en-US" dirty="0"/>
          </a:p>
          <a:p>
            <a:r>
              <a:rPr lang="en-US" dirty="0"/>
              <a:t>26 July 2021</a:t>
            </a:r>
          </a:p>
          <a:p>
            <a:r>
              <a:rPr lang="en-US" dirty="0"/>
              <a:t>“</a:t>
            </a:r>
            <a:r>
              <a:rPr lang="en-US" i="1" dirty="0"/>
              <a:t>Reach the Top Branches with Green Giraffes”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1EA034-FD59-4269-AA7B-1D8DF2DFE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Insights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Hand Up America</a:t>
            </a:r>
          </a:p>
        </p:txBody>
      </p:sp>
    </p:spTree>
    <p:extLst>
      <p:ext uri="{BB962C8B-B14F-4D97-AF65-F5344CB8AC3E}">
        <p14:creationId xmlns:p14="http://schemas.microsoft.com/office/powerpoint/2010/main" val="58865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tile tx="0" ty="0" sx="35000" sy="3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2DF5DAC-0C4E-4D83-853C-8D05CE80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Insights</a:t>
            </a:r>
            <a:br>
              <a:rPr lang="en-US" dirty="0"/>
            </a:br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>Hand Up America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F06E737E-4D77-4330-90D6-93752FAE0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Derek Price, Maria Contreras, Michael </a:t>
            </a:r>
            <a:r>
              <a:rPr lang="en-US" dirty="0" err="1"/>
              <a:t>Ferral</a:t>
            </a:r>
            <a:r>
              <a:rPr lang="en-US" dirty="0"/>
              <a:t>, Rachel </a:t>
            </a:r>
            <a:r>
              <a:rPr lang="en-US" dirty="0" err="1"/>
              <a:t>Manlove</a:t>
            </a:r>
            <a:endParaRPr lang="en-US" dirty="0"/>
          </a:p>
          <a:p>
            <a:r>
              <a:rPr lang="en-US" dirty="0"/>
              <a:t>26 July 2021</a:t>
            </a:r>
          </a:p>
          <a:p>
            <a:r>
              <a:rPr lang="en-US" dirty="0"/>
              <a:t>“</a:t>
            </a:r>
            <a:r>
              <a:rPr lang="en-US" i="1" dirty="0"/>
              <a:t>Reach the Top Branches with Green Giraffes”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0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E39E-C618-47CE-9B30-79C03EB1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2c. Active Income vs. Passive Income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2A2523-D471-41EB-A6C6-8292DE3F3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559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628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Insights for Hand Up America</vt:lpstr>
      <vt:lpstr>Data Insights for Hand Up America</vt:lpstr>
      <vt:lpstr>2c. Active Income vs. Passive Income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Price, Derek T</dc:creator>
  <cp:lastModifiedBy>Price, Derek T</cp:lastModifiedBy>
  <cp:revision>4</cp:revision>
  <dcterms:created xsi:type="dcterms:W3CDTF">2021-07-26T23:38:44Z</dcterms:created>
  <dcterms:modified xsi:type="dcterms:W3CDTF">2021-07-27T22:25:27Z</dcterms:modified>
</cp:coreProperties>
</file>