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312" r:id="rId10"/>
    <p:sldId id="264" r:id="rId11"/>
    <p:sldId id="266" r:id="rId12"/>
    <p:sldId id="268" r:id="rId13"/>
    <p:sldId id="269" r:id="rId14"/>
    <p:sldId id="282" r:id="rId15"/>
    <p:sldId id="284" r:id="rId16"/>
    <p:sldId id="283" r:id="rId17"/>
    <p:sldId id="270" r:id="rId18"/>
    <p:sldId id="271" r:id="rId19"/>
    <p:sldId id="272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1" r:id="rId28"/>
    <p:sldId id="285" r:id="rId29"/>
    <p:sldId id="286" r:id="rId30"/>
    <p:sldId id="287" r:id="rId31"/>
    <p:sldId id="288" r:id="rId32"/>
    <p:sldId id="289" r:id="rId33"/>
    <p:sldId id="290" r:id="rId34"/>
    <p:sldId id="293" r:id="rId35"/>
    <p:sldId id="291" r:id="rId36"/>
    <p:sldId id="292" r:id="rId37"/>
    <p:sldId id="294" r:id="rId38"/>
    <p:sldId id="296" r:id="rId39"/>
    <p:sldId id="297" r:id="rId40"/>
    <p:sldId id="300" r:id="rId41"/>
    <p:sldId id="298" r:id="rId42"/>
    <p:sldId id="299" r:id="rId43"/>
    <p:sldId id="301" r:id="rId44"/>
    <p:sldId id="302" r:id="rId45"/>
    <p:sldId id="303" r:id="rId46"/>
    <p:sldId id="305" r:id="rId47"/>
    <p:sldId id="307" r:id="rId48"/>
    <p:sldId id="308" r:id="rId49"/>
    <p:sldId id="313" r:id="rId50"/>
    <p:sldId id="309" r:id="rId51"/>
    <p:sldId id="310" r:id="rId52"/>
    <p:sldId id="31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FF00"/>
    <a:srgbClr val="FF00FF"/>
    <a:srgbClr val="212220"/>
    <a:srgbClr val="79A135"/>
    <a:srgbClr val="132E4F"/>
    <a:srgbClr val="497AB7"/>
    <a:srgbClr val="454545"/>
    <a:srgbClr val="191919"/>
    <a:srgbClr val="1C1C1C"/>
    <a:srgbClr val="4B4B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046-A0F1-E648-B580-31293B73F994}" type="datetimeFigureOut">
              <a:rPr lang="en-US"/>
              <a:pPr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D43-965A-8E4E-88CE-0893C5035EE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046-A0F1-E648-B580-31293B73F994}" type="datetimeFigureOut">
              <a:rPr lang="en-US"/>
              <a:pPr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D43-965A-8E4E-88CE-0893C5035EE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046-A0F1-E648-B580-31293B73F994}" type="datetimeFigureOut">
              <a:rPr lang="en-US"/>
              <a:pPr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D43-965A-8E4E-88CE-0893C5035EE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046-A0F1-E648-B580-31293B73F994}" type="datetimeFigureOut">
              <a:rPr lang="en-US"/>
              <a:pPr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D43-965A-8E4E-88CE-0893C5035EE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046-A0F1-E648-B580-31293B73F994}" type="datetimeFigureOut">
              <a:rPr lang="en-US"/>
              <a:pPr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D43-965A-8E4E-88CE-0893C5035EE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046-A0F1-E648-B580-31293B73F994}" type="datetimeFigureOut">
              <a:rPr lang="en-US"/>
              <a:pPr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D43-965A-8E4E-88CE-0893C5035EE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046-A0F1-E648-B580-31293B73F994}" type="datetimeFigureOut">
              <a:rPr lang="en-US"/>
              <a:pPr/>
              <a:t>2/25/14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D43-965A-8E4E-88CE-0893C5035EE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046-A0F1-E648-B580-31293B73F994}" type="datetimeFigureOut">
              <a:rPr lang="en-US"/>
              <a:pPr/>
              <a:t>2/25/14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D43-965A-8E4E-88CE-0893C5035EE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046-A0F1-E648-B580-31293B73F994}" type="datetimeFigureOut">
              <a:rPr lang="en-US"/>
              <a:pPr/>
              <a:t>2/25/14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D43-965A-8E4E-88CE-0893C5035EE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046-A0F1-E648-B580-31293B73F994}" type="datetimeFigureOut">
              <a:rPr lang="en-US"/>
              <a:pPr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D43-965A-8E4E-88CE-0893C5035EE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046-A0F1-E648-B580-31293B73F994}" type="datetimeFigureOut">
              <a:rPr lang="en-US"/>
              <a:pPr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D43-965A-8E4E-88CE-0893C5035EE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B046-A0F1-E648-B580-31293B73F994}" type="datetimeFigureOut">
              <a:rPr lang="en-US"/>
              <a:pPr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BD43-965A-8E4E-88CE-0893C5035EE3}" type="slidenum">
              <a:rPr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rgbClr val="497AB7"/>
            </a:gs>
            <a:gs pos="100000">
              <a:srgbClr val="132E4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364" y="2724571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i="1">
                <a:solidFill>
                  <a:srgbClr val="FFFF00"/>
                </a:solidFill>
                <a:latin typeface="Impact"/>
                <a:cs typeface="Impact"/>
              </a:rPr>
              <a:t>WTF SPL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7352" y="35503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Nádai Gábor  előadása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6764" y="19110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PHP Meetup,</a:t>
            </a:r>
            <a:r>
              <a:rPr kumimoji="0" lang="en-US" sz="3200" b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 február 25.</a:t>
            </a:r>
            <a:endParaRPr kumimoji="0" lang="en-US" sz="3200" b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Impact"/>
              <a:ea typeface="+mj-ea"/>
              <a:cs typeface="Impac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090782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700" b="1" smtClean="0">
                <a:latin typeface="Impact"/>
                <a:ea typeface="+mj-ea"/>
                <a:cs typeface="Impact"/>
              </a:rPr>
              <a:t>Miről lesz szó?</a:t>
            </a:r>
            <a:endParaRPr kumimoji="0" lang="en-US" sz="7700" b="1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Impact"/>
              <a:ea typeface="+mj-ea"/>
              <a:cs typeface="Impac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56918" y="3189125"/>
            <a:ext cx="5135419" cy="3465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>
              <a:spcBef>
                <a:spcPct val="0"/>
              </a:spcBef>
              <a:buAutoNum type="arabicPeriod"/>
              <a:defRPr/>
            </a:pPr>
            <a:r>
              <a:rPr lang="en-US" sz="3200" b="1" smtClean="0">
                <a:latin typeface="Helvetica"/>
                <a:ea typeface="+mj-ea"/>
                <a:cs typeface="Helvetica"/>
              </a:rPr>
              <a:t>Interfészek, iterátorok;</a:t>
            </a:r>
          </a:p>
          <a:p>
            <a:pPr marL="514350" indent="-514350">
              <a:spcBef>
                <a:spcPct val="0"/>
              </a:spcBef>
              <a:buAutoNum type="arabicPeriod"/>
              <a:defRPr/>
            </a:pPr>
            <a:r>
              <a:rPr lang="en-US" sz="3200" b="1" smtClean="0">
                <a:latin typeface="Helvetica"/>
                <a:ea typeface="+mj-ea"/>
                <a:cs typeface="Helvetica"/>
              </a:rPr>
              <a:t>kivételek;</a:t>
            </a:r>
          </a:p>
          <a:p>
            <a:pPr marL="514350" indent="-514350">
              <a:spcBef>
                <a:spcPct val="0"/>
              </a:spcBef>
              <a:buAutoNum type="arabicPeriod"/>
              <a:defRPr/>
            </a:pPr>
            <a:r>
              <a:rPr lang="en-US" sz="3200" b="1" smtClean="0">
                <a:latin typeface="Helvetica"/>
                <a:ea typeface="+mj-ea"/>
                <a:cs typeface="Helvetica"/>
              </a:rPr>
              <a:t>adatszerkezetek;</a:t>
            </a:r>
          </a:p>
          <a:p>
            <a:pPr marL="514350" indent="-514350">
              <a:spcBef>
                <a:spcPct val="0"/>
              </a:spcBef>
              <a:buAutoNum type="arabicPeriod"/>
              <a:defRPr/>
            </a:pPr>
            <a:r>
              <a:rPr lang="en-US" sz="3200" b="1" smtClean="0">
                <a:latin typeface="Helvetica"/>
                <a:ea typeface="+mj-ea"/>
                <a:cs typeface="Helvetica"/>
              </a:rPr>
              <a:t>fájlkezelés;</a:t>
            </a:r>
          </a:p>
          <a:p>
            <a:pPr marL="514350" indent="-514350">
              <a:spcBef>
                <a:spcPct val="0"/>
              </a:spcBef>
              <a:buAutoNum type="arabicPeriod"/>
              <a:defRPr/>
            </a:pPr>
            <a:r>
              <a:rPr lang="en-US" sz="3200" b="1" smtClean="0">
                <a:latin typeface="Helvetica"/>
                <a:ea typeface="+mj-ea"/>
                <a:cs typeface="Helvetica"/>
              </a:rPr>
              <a:t>spl_* metódusok.</a:t>
            </a:r>
          </a:p>
          <a:p>
            <a:pPr marL="514350" indent="-514350">
              <a:spcBef>
                <a:spcPct val="0"/>
              </a:spcBef>
              <a:buAutoNum type="arabicPeriod"/>
              <a:defRPr/>
            </a:pPr>
            <a:endParaRPr lang="en-US" sz="3200" b="1" smtClean="0">
              <a:latin typeface="Helvetica"/>
              <a:ea typeface="+mj-ea"/>
              <a:cs typeface="Helvetica"/>
            </a:endParaRPr>
          </a:p>
          <a:p>
            <a:pPr marL="514350" indent="-514350">
              <a:spcBef>
                <a:spcPct val="0"/>
              </a:spcBef>
              <a:buAutoNum type="arabicPeriod"/>
              <a:defRPr/>
            </a:pPr>
            <a:endParaRPr lang="en-US" sz="3200" b="1" smtClean="0">
              <a:latin typeface="Helvetica"/>
              <a:ea typeface="+mj-ea"/>
              <a:cs typeface="Helvetic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72059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Interfészek</a:t>
            </a:r>
            <a:b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</a:b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és</a:t>
            </a:r>
            <a:b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</a:b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iterátorok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58153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Countable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2272" y="1613143"/>
            <a:ext cx="8473061" cy="4216171"/>
          </a:xfrm>
          <a:prstGeom prst="rect">
            <a:avLst/>
          </a:prstGeom>
          <a:noFill/>
        </p:spPr>
        <p:txBody>
          <a:bodyPr vert="horz" lIns="180000" tIns="360000" rIns="91440" bIns="45720" rtlCol="0" anchor="ctr">
            <a:noAutofit/>
          </a:bodyPr>
          <a:lstStyle/>
          <a:p>
            <a:pPr marL="514350" indent="-514350">
              <a:spcBef>
                <a:spcPct val="0"/>
              </a:spcBef>
              <a:defRPr/>
            </a:pPr>
            <a:r>
              <a:rPr lang="en-US" sz="2600" b="1" smtClean="0">
                <a:latin typeface="Courier New"/>
                <a:ea typeface="+mj-ea"/>
                <a:cs typeface="Courier New"/>
              </a:rPr>
              <a:t>interface </a:t>
            </a:r>
            <a:r>
              <a:rPr lang="en-US" sz="2600" smtClean="0">
                <a:latin typeface="Courier New"/>
                <a:ea typeface="+mj-ea"/>
                <a:cs typeface="Courier New"/>
              </a:rPr>
              <a:t>Countable</a:t>
            </a:r>
          </a:p>
          <a:p>
            <a:pPr marL="514350" indent="-514350">
              <a:spcBef>
                <a:spcPct val="0"/>
              </a:spcBef>
              <a:defRPr/>
            </a:pPr>
            <a:r>
              <a:rPr lang="en-US" sz="2600" b="1" smtClean="0">
                <a:latin typeface="Courier New"/>
                <a:ea typeface="+mj-ea"/>
                <a:cs typeface="Courier New"/>
              </a:rPr>
              <a:t>{</a:t>
            </a:r>
          </a:p>
          <a:p>
            <a:pPr marL="514350" indent="-514350">
              <a:spcBef>
                <a:spcPct val="0"/>
              </a:spcBef>
              <a:defRPr/>
            </a:pPr>
            <a:r>
              <a:rPr lang="en-US" sz="2600" b="1" smtClean="0">
                <a:latin typeface="Courier New"/>
                <a:ea typeface="+mj-ea"/>
                <a:cs typeface="Courier New"/>
              </a:rPr>
              <a:t>	public function </a:t>
            </a:r>
            <a:r>
              <a:rPr lang="en-US" sz="2600" smtClean="0">
                <a:latin typeface="Courier New"/>
                <a:ea typeface="+mj-ea"/>
                <a:cs typeface="Courier New"/>
              </a:rPr>
              <a:t>count();</a:t>
            </a:r>
          </a:p>
          <a:p>
            <a:pPr marL="514350" indent="-514350">
              <a:spcBef>
                <a:spcPct val="0"/>
              </a:spcBef>
              <a:defRPr/>
            </a:pPr>
            <a:r>
              <a:rPr lang="en-US" sz="2600" b="1" smtClean="0">
                <a:latin typeface="Courier New"/>
                <a:ea typeface="+mj-ea"/>
                <a:cs typeface="Courier New"/>
              </a:rPr>
              <a:t>}</a:t>
            </a:r>
          </a:p>
          <a:p>
            <a:pPr marL="514350" indent="-514350">
              <a:spcBef>
                <a:spcPct val="0"/>
              </a:spcBef>
              <a:defRPr/>
            </a:pPr>
            <a:endParaRPr lang="en-US" sz="2600" b="1" smtClean="0">
              <a:latin typeface="Courier New"/>
              <a:ea typeface="+mj-ea"/>
              <a:cs typeface="Courier New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58153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SplObserver</a:t>
            </a:r>
            <a:b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</a:b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SplSubject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2272" y="1392247"/>
            <a:ext cx="8473061" cy="4216171"/>
          </a:xfrm>
          <a:prstGeom prst="rect">
            <a:avLst/>
          </a:prstGeom>
          <a:noFill/>
        </p:spPr>
        <p:txBody>
          <a:bodyPr vert="horz" lIns="180000" tIns="360000" rIns="91440" bIns="45720" rtlCol="0" anchor="ctr">
            <a:noAutofit/>
          </a:bodyPr>
          <a:lstStyle/>
          <a:p>
            <a:pPr marL="514350" indent="-514350">
              <a:spcBef>
                <a:spcPct val="0"/>
              </a:spcBef>
              <a:defRPr/>
            </a:pPr>
            <a:r>
              <a:rPr lang="en-US" sz="2600" b="1" smtClean="0">
                <a:latin typeface="Courier New"/>
                <a:ea typeface="+mj-ea"/>
                <a:cs typeface="Courier New"/>
              </a:rPr>
              <a:t>interface </a:t>
            </a:r>
            <a:r>
              <a:rPr lang="en-US" sz="2600" smtClean="0">
                <a:latin typeface="Courier New"/>
                <a:ea typeface="+mj-ea"/>
                <a:cs typeface="Courier New"/>
              </a:rPr>
              <a:t>SplObserver</a:t>
            </a:r>
          </a:p>
          <a:p>
            <a:pPr marL="514350" indent="-514350">
              <a:spcBef>
                <a:spcPct val="0"/>
              </a:spcBef>
              <a:defRPr/>
            </a:pPr>
            <a:r>
              <a:rPr lang="en-US" sz="2600" b="1" smtClean="0">
                <a:latin typeface="Courier New"/>
                <a:ea typeface="+mj-ea"/>
                <a:cs typeface="Courier New"/>
              </a:rPr>
              <a:t>{</a:t>
            </a:r>
          </a:p>
          <a:p>
            <a:pPr marL="514350" indent="-514350">
              <a:spcBef>
                <a:spcPct val="0"/>
              </a:spcBef>
              <a:defRPr/>
            </a:pPr>
            <a:r>
              <a:rPr lang="en-US" sz="2600" b="1" smtClean="0">
                <a:latin typeface="Courier New"/>
                <a:ea typeface="+mj-ea"/>
                <a:cs typeface="Courier New"/>
              </a:rPr>
              <a:t>  public function </a:t>
            </a:r>
            <a:r>
              <a:rPr lang="en-US" sz="2600" smtClean="0">
                <a:latin typeface="Courier New"/>
                <a:ea typeface="+mj-ea"/>
                <a:cs typeface="Courier New"/>
              </a:rPr>
              <a:t>update</a:t>
            </a:r>
            <a:r>
              <a:rPr lang="en-US" sz="2600" b="1" smtClean="0">
                <a:latin typeface="Courier New"/>
                <a:ea typeface="+mj-ea"/>
                <a:cs typeface="Courier New"/>
              </a:rPr>
              <a:t>(SplSubject $s);</a:t>
            </a:r>
          </a:p>
          <a:p>
            <a:pPr marL="514350" indent="-514350">
              <a:spcBef>
                <a:spcPct val="0"/>
              </a:spcBef>
              <a:defRPr/>
            </a:pPr>
            <a:r>
              <a:rPr lang="en-US" sz="2600" b="1" smtClean="0">
                <a:latin typeface="Courier New"/>
                <a:ea typeface="+mj-ea"/>
                <a:cs typeface="Courier New"/>
              </a:rPr>
              <a:t>}</a:t>
            </a:r>
          </a:p>
          <a:p>
            <a:pPr marL="514350" indent="-514350">
              <a:spcBef>
                <a:spcPct val="0"/>
              </a:spcBef>
              <a:defRPr/>
            </a:pPr>
            <a:endParaRPr lang="en-US" sz="2600" b="1" smtClean="0">
              <a:latin typeface="Courier New"/>
              <a:ea typeface="+mj-ea"/>
              <a:cs typeface="Courier New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2272" y="1613143"/>
            <a:ext cx="8473061" cy="4216171"/>
          </a:xfrm>
          <a:prstGeom prst="rect">
            <a:avLst/>
          </a:prstGeom>
          <a:noFill/>
        </p:spPr>
        <p:txBody>
          <a:bodyPr vert="horz" lIns="180000" tIns="360000" rIns="91440" bIns="45720" rtlCol="0" anchor="ctr">
            <a:noAutofit/>
          </a:bodyPr>
          <a:lstStyle/>
          <a:p>
            <a:pPr marL="514350" indent="-514350">
              <a:spcBef>
                <a:spcPct val="0"/>
              </a:spcBef>
              <a:defRPr/>
            </a:pPr>
            <a:r>
              <a:rPr lang="en-US" sz="2600" b="1" smtClean="0">
                <a:latin typeface="Courier New"/>
                <a:ea typeface="+mj-ea"/>
                <a:cs typeface="Courier New"/>
              </a:rPr>
              <a:t>interface </a:t>
            </a:r>
            <a:r>
              <a:rPr lang="en-US" sz="2600" smtClean="0">
                <a:latin typeface="Courier New"/>
                <a:ea typeface="+mj-ea"/>
                <a:cs typeface="Courier New"/>
              </a:rPr>
              <a:t>SplSubject</a:t>
            </a:r>
          </a:p>
          <a:p>
            <a:pPr marL="514350" indent="-514350">
              <a:spcBef>
                <a:spcPct val="0"/>
              </a:spcBef>
              <a:defRPr/>
            </a:pPr>
            <a:r>
              <a:rPr lang="en-US" sz="2600" b="1" smtClean="0">
                <a:latin typeface="Courier New"/>
                <a:ea typeface="+mj-ea"/>
                <a:cs typeface="Courier New"/>
              </a:rPr>
              <a:t>{</a:t>
            </a:r>
          </a:p>
          <a:p>
            <a:pPr marL="514350" indent="-514350">
              <a:spcBef>
                <a:spcPct val="0"/>
              </a:spcBef>
              <a:defRPr/>
            </a:pPr>
            <a:r>
              <a:rPr lang="en-US" sz="2600" b="1" smtClean="0">
                <a:latin typeface="Courier New"/>
                <a:ea typeface="+mj-ea"/>
                <a:cs typeface="Courier New"/>
              </a:rPr>
              <a:t>  public function </a:t>
            </a:r>
            <a:r>
              <a:rPr lang="en-US" sz="2600" smtClean="0">
                <a:latin typeface="Courier New"/>
                <a:ea typeface="+mj-ea"/>
                <a:cs typeface="Courier New"/>
              </a:rPr>
              <a:t>attach</a:t>
            </a:r>
            <a:r>
              <a:rPr lang="en-US" sz="2600" b="1" smtClean="0">
                <a:latin typeface="Courier New"/>
                <a:ea typeface="+mj-ea"/>
                <a:cs typeface="Courier New"/>
              </a:rPr>
              <a:t>(SplObserver $o);</a:t>
            </a:r>
          </a:p>
          <a:p>
            <a:pPr marL="514350" indent="-514350">
              <a:spcBef>
                <a:spcPct val="0"/>
              </a:spcBef>
              <a:defRPr/>
            </a:pPr>
            <a:r>
              <a:rPr lang="en-US" sz="2600" b="1" smtClean="0">
                <a:latin typeface="Courier New"/>
                <a:ea typeface="+mj-ea"/>
                <a:cs typeface="Courier New"/>
              </a:rPr>
              <a:t>  public function </a:t>
            </a:r>
            <a:r>
              <a:rPr lang="en-US" sz="2600" smtClean="0">
                <a:latin typeface="Courier New"/>
                <a:ea typeface="+mj-ea"/>
                <a:cs typeface="Courier New"/>
              </a:rPr>
              <a:t>detach</a:t>
            </a:r>
            <a:r>
              <a:rPr lang="en-US" sz="2600" b="1" smtClean="0">
                <a:latin typeface="Courier New"/>
                <a:ea typeface="+mj-ea"/>
                <a:cs typeface="Courier New"/>
              </a:rPr>
              <a:t>(SplObserver $o);</a:t>
            </a:r>
          </a:p>
          <a:p>
            <a:pPr marL="514350" indent="-514350">
              <a:spcBef>
                <a:spcPct val="0"/>
              </a:spcBef>
              <a:defRPr/>
            </a:pPr>
            <a:r>
              <a:rPr lang="en-US" sz="2600" b="1" smtClean="0">
                <a:latin typeface="Courier New"/>
                <a:ea typeface="+mj-ea"/>
                <a:cs typeface="Courier New"/>
              </a:rPr>
              <a:t>  public function </a:t>
            </a:r>
            <a:r>
              <a:rPr lang="en-US" sz="2600" smtClean="0">
                <a:latin typeface="Courier New"/>
                <a:ea typeface="+mj-ea"/>
                <a:cs typeface="Courier New"/>
              </a:rPr>
              <a:t>notify</a:t>
            </a:r>
            <a:r>
              <a:rPr lang="en-US" sz="2600" b="1" smtClean="0">
                <a:latin typeface="Courier New"/>
                <a:ea typeface="+mj-ea"/>
                <a:cs typeface="Courier New"/>
              </a:rPr>
              <a:t>();</a:t>
            </a:r>
          </a:p>
          <a:p>
            <a:pPr marL="514350" indent="-514350">
              <a:spcBef>
                <a:spcPct val="0"/>
              </a:spcBef>
              <a:defRPr/>
            </a:pPr>
            <a:r>
              <a:rPr lang="en-US" sz="2600" b="1" smtClean="0">
                <a:latin typeface="Courier New"/>
                <a:ea typeface="+mj-ea"/>
                <a:cs typeface="Courier New"/>
              </a:rPr>
              <a:t>}</a:t>
            </a:r>
          </a:p>
          <a:p>
            <a:pPr marL="514350" indent="-514350">
              <a:spcBef>
                <a:spcPct val="0"/>
              </a:spcBef>
              <a:defRPr/>
            </a:pPr>
            <a:endParaRPr lang="en-US" sz="2600" b="1" smtClean="0">
              <a:latin typeface="Courier New"/>
              <a:ea typeface="+mj-ea"/>
              <a:cs typeface="Courier New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58153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Iterator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587798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700" b="1" smtClean="0">
                <a:latin typeface="Impact"/>
                <a:ea typeface="+mj-ea"/>
                <a:cs typeface="Impact"/>
              </a:rPr>
              <a:t>Iterator</a:t>
            </a:r>
            <a:endParaRPr kumimoji="0" lang="en-US" sz="7700" b="1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Impact"/>
              <a:ea typeface="+mj-ea"/>
              <a:cs typeface="Impac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0807"/>
            <a:ext cx="9144000" cy="3465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  <a:defRPr/>
            </a:pPr>
            <a:r>
              <a:rPr lang="en-US" sz="3200" b="1" smtClean="0">
                <a:latin typeface="Helvetica"/>
                <a:ea typeface="+mj-ea"/>
                <a:cs typeface="Helvetica"/>
              </a:rPr>
              <a:t>Ez nem egy SPL interfész!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2272" y="483201"/>
            <a:ext cx="8473061" cy="5908855"/>
          </a:xfrm>
          <a:prstGeom prst="rect">
            <a:avLst/>
          </a:prstGeom>
          <a:noFill/>
        </p:spPr>
        <p:txBody>
          <a:bodyPr vert="horz" lIns="180000" tIns="360000" rIns="91440" bIns="45720" rtlCol="0" anchor="ctr">
            <a:noAutofit/>
          </a:bodyPr>
          <a:lstStyle/>
          <a:p>
            <a:pPr marL="514350" indent="-514350">
              <a:spcBef>
                <a:spcPct val="0"/>
              </a:spcBef>
              <a:defRPr/>
            </a:pPr>
            <a:endParaRPr lang="en-US" sz="2600" b="1" smtClean="0">
              <a:latin typeface="Courier New"/>
              <a:ea typeface="+mj-ea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273" y="1780957"/>
            <a:ext cx="77776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Courier New"/>
                <a:cs typeface="Courier New"/>
              </a:rPr>
              <a:t>interface </a:t>
            </a:r>
            <a:r>
              <a:rPr lang="en-US" sz="2500">
                <a:latin typeface="Courier New"/>
                <a:cs typeface="Courier New"/>
              </a:rPr>
              <a:t>Iterator </a:t>
            </a:r>
            <a:r>
              <a:rPr lang="en-US" sz="2500" b="1">
                <a:latin typeface="Courier New"/>
                <a:cs typeface="Courier New"/>
              </a:rPr>
              <a:t>extends </a:t>
            </a:r>
            <a:r>
              <a:rPr lang="en-US" sz="2500">
                <a:latin typeface="Courier New"/>
                <a:cs typeface="Courier New"/>
              </a:rPr>
              <a:t>Traversable</a:t>
            </a:r>
          </a:p>
          <a:p>
            <a:r>
              <a:rPr lang="en-US" sz="2500">
                <a:latin typeface="Courier New"/>
                <a:cs typeface="Courier New"/>
              </a:rPr>
              <a:t>{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 </a:t>
            </a:r>
            <a:r>
              <a:rPr lang="en-US" sz="2500">
                <a:latin typeface="Courier New"/>
                <a:cs typeface="Courier New"/>
              </a:rPr>
              <a:t>current();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key();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next();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rewind();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valid();</a:t>
            </a:r>
          </a:p>
          <a:p>
            <a:r>
              <a:rPr lang="en-US" sz="250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79A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56764" y="5772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rebuchet MS"/>
                <a:ea typeface="+mj-ea"/>
                <a:cs typeface="Trebuchet MS"/>
              </a:rPr>
              <a:t>Ki vagy te, hé?!</a:t>
            </a:r>
          </a:p>
        </p:txBody>
      </p:sp>
      <p:pic>
        <p:nvPicPr>
          <p:cNvPr id="8" name="Picture 7" descr="mefiblog_logo_vektor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211"/>
            <a:ext cx="3460421" cy="346042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271571" y="2691471"/>
            <a:ext cx="5567559" cy="2312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60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rebuchet MS"/>
                <a:ea typeface="+mj-ea"/>
                <a:cs typeface="Trebuchet MS"/>
              </a:rPr>
              <a:t> Nádai Gábor (25,6);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600">
                <a:latin typeface="Trebuchet MS"/>
                <a:ea typeface="+mj-ea"/>
                <a:cs typeface="Trebuchet MS"/>
              </a:rPr>
              <a:t> az interneteken Mefi;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60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rebuchet MS"/>
                <a:ea typeface="+mj-ea"/>
                <a:cs typeface="Trebuchet MS"/>
              </a:rPr>
              <a:t> tanít, fotózik</a:t>
            </a:r>
            <a:r>
              <a:rPr lang="en-US" sz="2600">
                <a:latin typeface="Trebuchet MS"/>
                <a:ea typeface="+mj-ea"/>
                <a:cs typeface="Trebuchet MS"/>
              </a:rPr>
              <a:t>, videózik, blogot ír.</a:t>
            </a:r>
            <a:endParaRPr kumimoji="0" lang="en-US" sz="260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58153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OuterIterator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2272" y="483201"/>
            <a:ext cx="8473061" cy="5908855"/>
          </a:xfrm>
          <a:prstGeom prst="rect">
            <a:avLst/>
          </a:prstGeom>
          <a:noFill/>
        </p:spPr>
        <p:txBody>
          <a:bodyPr vert="horz" lIns="180000" tIns="360000" rIns="91440" bIns="45720" rtlCol="0" anchor="ctr">
            <a:noAutofit/>
          </a:bodyPr>
          <a:lstStyle/>
          <a:p>
            <a:pPr marL="514350" indent="-514350">
              <a:spcBef>
                <a:spcPct val="0"/>
              </a:spcBef>
              <a:defRPr/>
            </a:pPr>
            <a:endParaRPr lang="en-US" sz="2600" b="1" smtClean="0">
              <a:latin typeface="Courier New"/>
              <a:ea typeface="+mj-ea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273" y="1311553"/>
            <a:ext cx="847306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Courier New"/>
                <a:cs typeface="Courier New"/>
              </a:rPr>
              <a:t>interface </a:t>
            </a:r>
            <a:r>
              <a:rPr lang="en-US" sz="2500">
                <a:latin typeface="Courier New"/>
                <a:cs typeface="Courier New"/>
              </a:rPr>
              <a:t>OuterIterator </a:t>
            </a:r>
            <a:r>
              <a:rPr lang="en-US" sz="2500" b="1">
                <a:latin typeface="Courier New"/>
                <a:cs typeface="Courier New"/>
              </a:rPr>
              <a:t>extends </a:t>
            </a:r>
            <a:r>
              <a:rPr lang="en-US" sz="2500">
                <a:latin typeface="Courier New"/>
                <a:cs typeface="Courier New"/>
              </a:rPr>
              <a:t>Iterator</a:t>
            </a:r>
          </a:p>
          <a:p>
            <a:r>
              <a:rPr lang="en-US" sz="2500">
                <a:latin typeface="Courier New"/>
                <a:cs typeface="Courier New"/>
              </a:rPr>
              <a:t>{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 </a:t>
            </a:r>
            <a:r>
              <a:rPr lang="en-US" sz="2500">
                <a:latin typeface="Courier New"/>
                <a:cs typeface="Courier New"/>
              </a:rPr>
              <a:t>getInnerIterator();</a:t>
            </a:r>
          </a:p>
          <a:p>
            <a:endParaRPr lang="en-US" sz="2500">
              <a:latin typeface="Courier New"/>
              <a:cs typeface="Courier New"/>
            </a:endParaRPr>
          </a:p>
          <a:p>
            <a:r>
              <a:rPr lang="en-US" sz="2500">
                <a:latin typeface="Courier New"/>
                <a:cs typeface="Courier New"/>
              </a:rPr>
              <a:t>   // Iterator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 </a:t>
            </a:r>
            <a:r>
              <a:rPr lang="en-US" sz="2500">
                <a:latin typeface="Courier New"/>
                <a:cs typeface="Courier New"/>
              </a:rPr>
              <a:t>current();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key();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next();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rewind();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valid();</a:t>
            </a:r>
          </a:p>
          <a:p>
            <a:r>
              <a:rPr lang="en-US" sz="250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58153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700" b="1" smtClean="0">
                <a:latin typeface="Impact"/>
                <a:ea typeface="+mj-ea"/>
                <a:cs typeface="Impact"/>
              </a:rPr>
              <a:t>Recursive</a:t>
            </a: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Iterator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2272" y="483201"/>
            <a:ext cx="8473061" cy="5908855"/>
          </a:xfrm>
          <a:prstGeom prst="rect">
            <a:avLst/>
          </a:prstGeom>
          <a:noFill/>
        </p:spPr>
        <p:txBody>
          <a:bodyPr vert="horz" lIns="180000" tIns="360000" rIns="91440" bIns="45720" rtlCol="0" anchor="ctr">
            <a:noAutofit/>
          </a:bodyPr>
          <a:lstStyle/>
          <a:p>
            <a:pPr marL="514350" indent="-514350">
              <a:spcBef>
                <a:spcPct val="0"/>
              </a:spcBef>
              <a:defRPr/>
            </a:pPr>
            <a:endParaRPr lang="en-US" sz="2600" b="1" smtClean="0">
              <a:latin typeface="Courier New"/>
              <a:ea typeface="+mj-ea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272" y="1311553"/>
            <a:ext cx="91454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Courier New"/>
                <a:cs typeface="Courier New"/>
              </a:rPr>
              <a:t>interface </a:t>
            </a:r>
            <a:r>
              <a:rPr lang="en-US" sz="2500">
                <a:latin typeface="Courier New"/>
                <a:cs typeface="Courier New"/>
              </a:rPr>
              <a:t>RecursiveIterator </a:t>
            </a:r>
            <a:r>
              <a:rPr lang="en-US" sz="2500" b="1">
                <a:latin typeface="Courier New"/>
                <a:cs typeface="Courier New"/>
              </a:rPr>
              <a:t>extends </a:t>
            </a:r>
            <a:r>
              <a:rPr lang="en-US" sz="2500">
                <a:latin typeface="Courier New"/>
                <a:cs typeface="Courier New"/>
              </a:rPr>
              <a:t>Iterator</a:t>
            </a:r>
          </a:p>
          <a:p>
            <a:r>
              <a:rPr lang="en-US" sz="2500">
                <a:latin typeface="Courier New"/>
                <a:cs typeface="Courier New"/>
              </a:rPr>
              <a:t>{</a:t>
            </a:r>
          </a:p>
          <a:p>
            <a:r>
              <a:rPr lang="en-US" sz="2500">
                <a:latin typeface="Courier New"/>
                <a:cs typeface="Courier New"/>
              </a:rPr>
              <a:t> 	</a:t>
            </a:r>
            <a:r>
              <a:rPr lang="en-US" sz="2500" b="1">
                <a:latin typeface="Courier New"/>
                <a:cs typeface="Courier New"/>
              </a:rPr>
              <a:t>public function </a:t>
            </a:r>
            <a:r>
              <a:rPr lang="en-US" sz="2500">
                <a:latin typeface="Courier New"/>
                <a:cs typeface="Courier New"/>
              </a:rPr>
              <a:t>hasChildren();  </a:t>
            </a:r>
          </a:p>
          <a:p>
            <a:r>
              <a:rPr lang="en-US" sz="2500" b="1">
                <a:latin typeface="Courier New"/>
                <a:cs typeface="Courier New"/>
              </a:rPr>
              <a:t>	public function </a:t>
            </a:r>
            <a:r>
              <a:rPr lang="en-US" sz="2500">
                <a:latin typeface="Courier New"/>
                <a:cs typeface="Courier New"/>
              </a:rPr>
              <a:t>getChildren();</a:t>
            </a:r>
          </a:p>
          <a:p>
            <a:endParaRPr lang="en-US" sz="2500">
              <a:latin typeface="Courier New"/>
              <a:cs typeface="Courier New"/>
            </a:endParaRPr>
          </a:p>
          <a:p>
            <a:r>
              <a:rPr lang="en-US" sz="2500">
                <a:latin typeface="Courier New"/>
                <a:cs typeface="Courier New"/>
              </a:rPr>
              <a:t>   // Iterator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 </a:t>
            </a:r>
            <a:r>
              <a:rPr lang="en-US" sz="2500">
                <a:latin typeface="Courier New"/>
                <a:cs typeface="Courier New"/>
              </a:rPr>
              <a:t>current();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key();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next();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rewind();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valid();</a:t>
            </a:r>
          </a:p>
          <a:p>
            <a:r>
              <a:rPr lang="en-US" sz="250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58153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700" b="1" noProof="0" smtClean="0">
                <a:latin typeface="Impact"/>
                <a:ea typeface="+mj-ea"/>
                <a:cs typeface="Impact"/>
              </a:rPr>
              <a:t>Seekable</a:t>
            </a: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Iterator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2272" y="483201"/>
            <a:ext cx="8473061" cy="5908855"/>
          </a:xfrm>
          <a:prstGeom prst="rect">
            <a:avLst/>
          </a:prstGeom>
          <a:noFill/>
        </p:spPr>
        <p:txBody>
          <a:bodyPr vert="horz" lIns="180000" tIns="360000" rIns="91440" bIns="45720" rtlCol="0" anchor="ctr">
            <a:noAutofit/>
          </a:bodyPr>
          <a:lstStyle/>
          <a:p>
            <a:pPr marL="514350" indent="-514350">
              <a:spcBef>
                <a:spcPct val="0"/>
              </a:spcBef>
              <a:defRPr/>
            </a:pPr>
            <a:endParaRPr lang="en-US" sz="2600" b="1" smtClean="0">
              <a:latin typeface="Courier New"/>
              <a:ea typeface="+mj-ea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272" y="1311553"/>
            <a:ext cx="914547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Courier New"/>
                <a:cs typeface="Courier New"/>
              </a:rPr>
              <a:t>interface </a:t>
            </a:r>
            <a:r>
              <a:rPr lang="en-US" sz="2500">
                <a:latin typeface="Courier New"/>
                <a:cs typeface="Courier New"/>
              </a:rPr>
              <a:t>SeekableIterator </a:t>
            </a:r>
            <a:r>
              <a:rPr lang="en-US" sz="2500" b="1">
                <a:latin typeface="Courier New"/>
                <a:cs typeface="Courier New"/>
              </a:rPr>
              <a:t>extends </a:t>
            </a:r>
            <a:r>
              <a:rPr lang="en-US" sz="2500">
                <a:latin typeface="Courier New"/>
                <a:cs typeface="Courier New"/>
              </a:rPr>
              <a:t>Iterator</a:t>
            </a:r>
          </a:p>
          <a:p>
            <a:r>
              <a:rPr lang="en-US" sz="2500">
                <a:latin typeface="Courier New"/>
                <a:cs typeface="Courier New"/>
              </a:rPr>
              <a:t>{</a:t>
            </a:r>
          </a:p>
          <a:p>
            <a:r>
              <a:rPr lang="en-US" sz="2500">
                <a:latin typeface="Courier New"/>
                <a:cs typeface="Courier New"/>
              </a:rPr>
              <a:t> 	</a:t>
            </a:r>
            <a:r>
              <a:rPr lang="en-US" sz="2500" b="1">
                <a:latin typeface="Courier New"/>
                <a:cs typeface="Courier New"/>
              </a:rPr>
              <a:t>public function </a:t>
            </a:r>
            <a:r>
              <a:rPr lang="en-US" sz="2500">
                <a:latin typeface="Courier New"/>
                <a:cs typeface="Courier New"/>
              </a:rPr>
              <a:t>seek();  </a:t>
            </a:r>
          </a:p>
          <a:p>
            <a:endParaRPr lang="en-US" sz="2500">
              <a:latin typeface="Courier New"/>
              <a:cs typeface="Courier New"/>
            </a:endParaRPr>
          </a:p>
          <a:p>
            <a:r>
              <a:rPr lang="en-US" sz="2500">
                <a:latin typeface="Courier New"/>
                <a:cs typeface="Courier New"/>
              </a:rPr>
              <a:t>   // Iterator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 </a:t>
            </a:r>
            <a:r>
              <a:rPr lang="en-US" sz="2500">
                <a:latin typeface="Courier New"/>
                <a:cs typeface="Courier New"/>
              </a:rPr>
              <a:t>current();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key();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next();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rewind();</a:t>
            </a:r>
          </a:p>
          <a:p>
            <a:r>
              <a:rPr lang="en-US" sz="2500">
                <a:latin typeface="Courier New"/>
                <a:cs typeface="Courier New"/>
              </a:rPr>
              <a:t>   </a:t>
            </a:r>
            <a:r>
              <a:rPr lang="en-US" sz="2500" b="1">
                <a:latin typeface="Courier New"/>
                <a:cs typeface="Courier New"/>
              </a:rPr>
              <a:t>public function</a:t>
            </a:r>
            <a:r>
              <a:rPr lang="en-US" sz="2500">
                <a:latin typeface="Courier New"/>
                <a:cs typeface="Courier New"/>
              </a:rPr>
              <a:t> valid();</a:t>
            </a:r>
          </a:p>
          <a:p>
            <a:r>
              <a:rPr lang="en-US" sz="250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58153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Kivételek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LogicException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2543678"/>
            <a:ext cx="81724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Közvetlenül a szoftver működéséhez kapcsolódó kivétel, amely a program logikájában való hibára mutat. Ezen hibák kódban való javítást igényelnek.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700" b="1" smtClean="0">
                <a:latin typeface="Impact"/>
                <a:ea typeface="+mj-ea"/>
                <a:cs typeface="Impact"/>
              </a:rPr>
              <a:t>Domain</a:t>
            </a: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252920"/>
            <a:ext cx="8172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A LogicException osztályból öröklődik. A kivétel akkor használható, ha egy érték nem felel meg egy adott üzleti logikának.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700" b="1" noProof="0" smtClean="0">
                <a:latin typeface="Impact"/>
                <a:ea typeface="+mj-ea"/>
                <a:cs typeface="Impact"/>
              </a:rPr>
              <a:t>OutOfRange</a:t>
            </a: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393119"/>
            <a:ext cx="817248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A LogicException osztályból öröklődik. Hibás mutatóra való hivatkozáskor használható.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63" y="3879685"/>
            <a:ext cx="1503372" cy="51251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133495" y="2691471"/>
            <a:ext cx="5742806" cy="2312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 az Arkon Zrt-től;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>
                <a:solidFill>
                  <a:srgbClr val="595959"/>
                </a:solidFill>
                <a:latin typeface="Helvetica"/>
                <a:ea typeface="+mj-ea"/>
                <a:cs typeface="Helvetica"/>
              </a:rPr>
              <a:t> 100%-ban magyar tulajdonú cég;</a:t>
            </a:r>
            <a:endParaRPr kumimoji="0" lang="en-US" sz="200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>
                <a:solidFill>
                  <a:srgbClr val="595959"/>
                </a:solidFill>
                <a:latin typeface="Helvetica"/>
                <a:ea typeface="+mj-ea"/>
                <a:cs typeface="Helvetica"/>
              </a:rPr>
              <a:t> fejlesztő az                       Frontend csapatában.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56764" y="5772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00" b="1">
                <a:solidFill>
                  <a:schemeClr val="bg1">
                    <a:lumMod val="65000"/>
                    <a:lumOff val="35000"/>
                  </a:schemeClr>
                </a:solidFill>
                <a:latin typeface="Helvetica"/>
                <a:ea typeface="+mj-ea"/>
                <a:cs typeface="Helvetica"/>
              </a:rPr>
              <a:t>…és honnan is jöttél?</a:t>
            </a:r>
            <a:endParaRPr kumimoji="0" lang="en-US" sz="5200" b="1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65000"/>
                  <a:lumOff val="35000"/>
                </a:schemeClr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pic>
        <p:nvPicPr>
          <p:cNvPr id="12" name="Picture 11" descr="ark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39" y="2691471"/>
            <a:ext cx="2649320" cy="2615061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700" b="1" noProof="0" smtClean="0">
                <a:latin typeface="Impact"/>
                <a:ea typeface="+mj-ea"/>
                <a:cs typeface="Impact"/>
              </a:rPr>
              <a:t>Length</a:t>
            </a: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393119"/>
            <a:ext cx="817248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A LogicException osztályból öröklődik. Nem megfelelő hossz esetén használható.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200" b="1" smtClean="0">
                <a:latin typeface="Impact"/>
                <a:ea typeface="+mj-ea"/>
                <a:cs typeface="Impact"/>
              </a:rPr>
              <a:t>InvalidArgument</a:t>
            </a:r>
            <a:r>
              <a:rPr kumimoji="0" lang="en-US" sz="62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393119"/>
            <a:ext cx="817248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A LogicException osztályból öröklődik. Akkor használható, ha egy kapott érték nem a várt típusú.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200" b="1" smtClean="0">
                <a:latin typeface="Impact"/>
                <a:ea typeface="+mj-ea"/>
                <a:cs typeface="Impact"/>
              </a:rPr>
              <a:t>InvalidArgument</a:t>
            </a:r>
            <a:r>
              <a:rPr kumimoji="0" lang="en-US" sz="62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393119"/>
            <a:ext cx="817248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A LogicException osztályból öröklődik. Akkor használható, ha egy kapott érték nem a várt típusú.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200" b="1" smtClean="0">
                <a:latin typeface="Impact"/>
                <a:ea typeface="+mj-ea"/>
                <a:cs typeface="Impact"/>
              </a:rPr>
              <a:t>BadFunctionCall</a:t>
            </a:r>
            <a:r>
              <a:rPr kumimoji="0" lang="en-US" sz="62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054992"/>
            <a:ext cx="81724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A LogicException osztályból öröklődik. Akkor használható, ha egy hívott függvény nem található, vagy valamilyen várt paramétere hiányzik.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200" b="1" smtClean="0">
                <a:latin typeface="Impact"/>
                <a:ea typeface="+mj-ea"/>
                <a:cs typeface="Impact"/>
              </a:rPr>
              <a:t>BadFunctionCall</a:t>
            </a:r>
            <a:r>
              <a:rPr kumimoji="0" lang="en-US" sz="62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054992"/>
            <a:ext cx="8172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Nem túl hasznos, a symfony 1.4-ből ismert sablonban használható helpereknél lehet hasznos, ha az adott helper függvény nem található.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200" b="1" smtClean="0">
                <a:latin typeface="Impact"/>
                <a:ea typeface="+mj-ea"/>
                <a:cs typeface="Impact"/>
              </a:rPr>
              <a:t>BadMethodCall</a:t>
            </a:r>
            <a:r>
              <a:rPr kumimoji="0" lang="en-US" sz="62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054992"/>
            <a:ext cx="81724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A BadFunctionCall osztályból öröklődik. Akkor használható, ha egy osztályon hívott metódus nem található, vagy valamilyen várt paramétere hiányzik.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200" b="1" smtClean="0">
                <a:latin typeface="Impact"/>
                <a:ea typeface="+mj-ea"/>
                <a:cs typeface="Impact"/>
              </a:rPr>
              <a:t>BadMethodCall</a:t>
            </a:r>
            <a:r>
              <a:rPr kumimoji="0" lang="en-US" sz="62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054992"/>
            <a:ext cx="8172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Sokkal hasznosabb, legjobban a </a:t>
            </a:r>
            <a:r>
              <a:rPr lang="en-US" sz="3600" b="1">
                <a:latin typeface="Courier New"/>
                <a:cs typeface="Courier New"/>
              </a:rPr>
              <a:t>__call()</a:t>
            </a:r>
            <a:r>
              <a:rPr lang="en-US" sz="3600" b="1">
                <a:latin typeface="Helvetica"/>
                <a:cs typeface="Helvetica"/>
              </a:rPr>
              <a:t> magic metódusban használható, ha a keresett metódus nem található az adott osztályban.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200" b="1" smtClean="0">
                <a:latin typeface="Impact"/>
                <a:ea typeface="+mj-ea"/>
                <a:cs typeface="Impact"/>
              </a:rPr>
              <a:t>Runtime</a:t>
            </a:r>
            <a:r>
              <a:rPr kumimoji="0" lang="en-US" sz="62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054992"/>
            <a:ext cx="8172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Olyan hibát jelez, amely csak futásidőben jelentkezik. (Pl. egy fájl nem található.) Az SPL osztályok használják.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noProof="0" smtClean="0">
                <a:latin typeface="Impact"/>
                <a:ea typeface="+mj-ea"/>
                <a:cs typeface="Impact"/>
              </a:rPr>
              <a:t>OutOfBounds</a:t>
            </a:r>
            <a:r>
              <a:rPr kumimoji="0" lang="en-US" sz="72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393119"/>
            <a:ext cx="8172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A RuntimeException osztályból öröklődik. Hibás mutatóra való hivatkozáskor használható, ha a hiba csak futásidőben keletkezhet.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700" b="1" noProof="0" smtClean="0">
                <a:latin typeface="Impact"/>
                <a:ea typeface="+mj-ea"/>
                <a:cs typeface="Impact"/>
              </a:rPr>
              <a:t>Overflow</a:t>
            </a: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393119"/>
            <a:ext cx="8172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A RuntimeException osztályból öröklődik. Akkor használható, ha egy megtelt tárolóhoz akarunk újabb elemet hozzáadni.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533907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Tedd fel a kezed!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453139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"/>
                <a:ea typeface="+mj-ea"/>
                <a:cs typeface="Helvetica"/>
              </a:rPr>
              <a:t> Ha hallottál már valaha az</a:t>
            </a:r>
            <a:r>
              <a:rPr kumimoji="0" lang="en-US" sz="3200" b="1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Helvetica"/>
                <a:ea typeface="+mj-ea"/>
                <a:cs typeface="Helvetica"/>
              </a:rPr>
              <a:t> SPL-ről!</a:t>
            </a:r>
            <a:endParaRPr lang="en-US" sz="3200" b="1">
              <a:latin typeface="Helvetica"/>
              <a:ea typeface="+mj-ea"/>
              <a:cs typeface="Helvetic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Helvetica"/>
                <a:ea typeface="+mj-ea"/>
                <a:cs typeface="Helvetica"/>
              </a:rPr>
              <a:t>Ha pontosan tudod, mi az!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>
                <a:latin typeface="Helvetica"/>
                <a:ea typeface="+mj-ea"/>
                <a:cs typeface="Helvetica"/>
              </a:rPr>
              <a:t>Ha már használtad is!</a:t>
            </a:r>
            <a:endParaRPr kumimoji="0" lang="en-US" sz="3200" b="1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700" b="1" noProof="0" smtClean="0">
                <a:latin typeface="Impact"/>
                <a:ea typeface="+mj-ea"/>
                <a:cs typeface="Impact"/>
              </a:rPr>
              <a:t>Underflow</a:t>
            </a: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393119"/>
            <a:ext cx="8172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A RuntimeException osztályból öröklődik. Akkor használható, ha pl. egy üres tárolóból akarunk eltávolítani egy elemet.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700" b="1" noProof="0" smtClean="0">
                <a:latin typeface="Impact"/>
                <a:ea typeface="+mj-ea"/>
                <a:cs typeface="Impact"/>
              </a:rPr>
              <a:t>Range</a:t>
            </a: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096447"/>
            <a:ext cx="81724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A RuntimeException osztályból öröklődik. Hibás értékek esetén keletkezik, jellemzően aritmetikai hibáknál (pl. nullával osztás) használható.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700" b="1" noProof="0" smtClean="0">
                <a:latin typeface="Impact"/>
                <a:ea typeface="+mj-ea"/>
                <a:cs typeface="Impact"/>
              </a:rPr>
              <a:t>Range</a:t>
            </a: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096447"/>
            <a:ext cx="81724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A RuntimeException osztályból öröklődik. Hibás értékek esetén keletkezik, jellemzően aritmetikai hibáknál (pl. nullával osztás) használható.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800" b="1" smtClean="0">
                <a:latin typeface="Impact"/>
                <a:ea typeface="+mj-ea"/>
                <a:cs typeface="Impact"/>
              </a:rPr>
              <a:t>UnexpectedValue</a:t>
            </a:r>
            <a:r>
              <a:rPr kumimoji="0" lang="en-US" sz="58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096447"/>
            <a:ext cx="8172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A RuntimeException osztályból öröklődik. Ha egy kapott érték nem egyezik egyik meghatározott értékkel sem.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800" b="1" smtClean="0">
                <a:latin typeface="Impact"/>
                <a:ea typeface="+mj-ea"/>
                <a:cs typeface="Impact"/>
              </a:rPr>
              <a:t>UnexpectedValue</a:t>
            </a:r>
            <a:r>
              <a:rPr kumimoji="0" lang="en-US" sz="58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Exception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975" y="3096447"/>
            <a:ext cx="8172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Például ha egy metódus három konstans közül várja valamelyiket egyetlen paraméterének, de nem ennek megfelelő értéket kap.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62180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700" b="1" smtClean="0">
                <a:latin typeface="Impact"/>
                <a:ea typeface="+mj-ea"/>
                <a:cs typeface="Impact"/>
              </a:rPr>
              <a:t>Adatszerkezetek</a:t>
            </a:r>
            <a:endParaRPr kumimoji="0" lang="en-US" sz="8700" b="1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Impact"/>
              <a:ea typeface="+mj-ea"/>
              <a:cs typeface="Impact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800" b="1" smtClean="0">
                <a:latin typeface="Impact"/>
                <a:ea typeface="+mj-ea"/>
                <a:cs typeface="Impact"/>
              </a:rPr>
              <a:t>Duplán láncolt lista</a:t>
            </a:r>
            <a:endParaRPr kumimoji="0" lang="en-US" sz="5800" b="1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Impact"/>
              <a:ea typeface="+mj-ea"/>
              <a:cs typeface="Impac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4602" y="3309640"/>
            <a:ext cx="538967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Lucida Grande"/>
              <a:buChar char="-"/>
            </a:pPr>
            <a:r>
              <a:rPr lang="en-US" sz="3600" b="1">
                <a:latin typeface="Helvetica"/>
                <a:cs typeface="Helvetica"/>
              </a:rPr>
              <a:t> SplDoublyLinkedList:</a:t>
            </a:r>
          </a:p>
          <a:p>
            <a:pPr lvl="1">
              <a:buFont typeface="Lucida Grande"/>
              <a:buChar char="-"/>
            </a:pPr>
            <a:r>
              <a:rPr lang="en-US" sz="3600" b="1">
                <a:latin typeface="Helvetica"/>
                <a:cs typeface="Helvetica"/>
              </a:rPr>
              <a:t> SplStack</a:t>
            </a:r>
          </a:p>
          <a:p>
            <a:pPr lvl="1">
              <a:buFont typeface="Lucida Grande"/>
              <a:buChar char="-"/>
            </a:pPr>
            <a:r>
              <a:rPr lang="en-US" sz="3600" b="1">
                <a:latin typeface="Helvetica"/>
                <a:cs typeface="Helvetica"/>
              </a:rPr>
              <a:t> SplQueue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800" b="1" smtClean="0">
                <a:latin typeface="Impact"/>
                <a:ea typeface="+mj-ea"/>
                <a:cs typeface="Impact"/>
              </a:rPr>
              <a:t>Kupac</a:t>
            </a:r>
            <a:endParaRPr kumimoji="0" lang="en-US" sz="5800" b="1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Impact"/>
              <a:ea typeface="+mj-ea"/>
              <a:cs typeface="Impac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6360" y="3124226"/>
            <a:ext cx="5389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Lucida Grande"/>
              <a:buChar char="-"/>
            </a:pPr>
            <a:r>
              <a:rPr lang="en-US" sz="3600" b="1">
                <a:latin typeface="Helvetica"/>
                <a:cs typeface="Helvetica"/>
              </a:rPr>
              <a:t> SplHeap: </a:t>
            </a:r>
          </a:p>
          <a:p>
            <a:pPr lvl="1">
              <a:buFont typeface="Lucida Grande"/>
              <a:buChar char="-"/>
            </a:pPr>
            <a:r>
              <a:rPr lang="en-US" sz="3600" b="1">
                <a:latin typeface="Helvetica"/>
                <a:cs typeface="Helvetica"/>
              </a:rPr>
              <a:t> SplMaxHeap</a:t>
            </a:r>
          </a:p>
          <a:p>
            <a:pPr lvl="1">
              <a:buFont typeface="Lucida Grande"/>
              <a:buChar char="-"/>
            </a:pPr>
            <a:r>
              <a:rPr lang="en-US" sz="3600" b="1">
                <a:latin typeface="Helvetica"/>
                <a:cs typeface="Helvetica"/>
              </a:rPr>
              <a:t> SplMinHeap</a:t>
            </a:r>
          </a:p>
          <a:p>
            <a:pPr>
              <a:buFont typeface="Lucida Grande"/>
              <a:buChar char="-"/>
            </a:pPr>
            <a:r>
              <a:rPr lang="en-US" sz="3600" b="1">
                <a:latin typeface="Helvetica"/>
                <a:cs typeface="Helvetica"/>
              </a:rPr>
              <a:t> SplPriorityQueue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800" b="1" smtClean="0">
                <a:latin typeface="Impact"/>
                <a:ea typeface="+mj-ea"/>
                <a:cs typeface="Impact"/>
              </a:rPr>
              <a:t>Tömb</a:t>
            </a:r>
            <a:endParaRPr kumimoji="0" lang="en-US" sz="5800" b="1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Impact"/>
              <a:ea typeface="+mj-ea"/>
              <a:cs typeface="Impac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4926" y="2920351"/>
            <a:ext cx="6359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Nem összetévesztendő a PHP-ben használt tömbökkel!</a:t>
            </a:r>
          </a:p>
          <a:p>
            <a:endParaRPr lang="en-US" sz="3600" b="1">
              <a:latin typeface="Helvetica"/>
              <a:cs typeface="Helvetica"/>
            </a:endParaRPr>
          </a:p>
          <a:p>
            <a:pPr algn="ctr">
              <a:buFont typeface="Lucida Grande"/>
              <a:buChar char="-"/>
            </a:pPr>
            <a:r>
              <a:rPr lang="en-US" sz="3600" b="1">
                <a:latin typeface="Helvetica"/>
                <a:cs typeface="Helvetica"/>
              </a:rPr>
              <a:t> SplFixedArray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800" b="1" smtClean="0">
                <a:latin typeface="Impact"/>
                <a:ea typeface="+mj-ea"/>
                <a:cs typeface="Impact"/>
              </a:rPr>
              <a:t>Tömb</a:t>
            </a:r>
            <a:endParaRPr kumimoji="0" lang="en-US" sz="5800" b="1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Impact"/>
              <a:ea typeface="+mj-ea"/>
              <a:cs typeface="Impac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4926" y="2920351"/>
            <a:ext cx="6359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Nem összetévesztendő a PHP-ben használt tömbökkel!</a:t>
            </a:r>
          </a:p>
          <a:p>
            <a:endParaRPr lang="en-US" sz="3600" b="1">
              <a:latin typeface="Helvetica"/>
              <a:cs typeface="Helvetica"/>
            </a:endParaRPr>
          </a:p>
          <a:p>
            <a:pPr algn="ctr">
              <a:buFont typeface="Lucida Grande"/>
              <a:buChar char="-"/>
            </a:pPr>
            <a:r>
              <a:rPr lang="en-US" sz="3600" b="1">
                <a:latin typeface="Helvetica"/>
                <a:cs typeface="Helvetica"/>
              </a:rPr>
              <a:t> SplFixedArray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533907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Mi is az az SPL?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453139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smtClean="0">
                <a:latin typeface="Helvetica"/>
                <a:ea typeface="+mj-ea"/>
                <a:cs typeface="Helvetica"/>
              </a:rPr>
              <a:t>The Standard PHP Library (SPL) is a collection of interfaces and classes that are meant to solve common problems.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6958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800" b="1" smtClean="0">
                <a:latin typeface="Impact"/>
                <a:ea typeface="+mj-ea"/>
                <a:cs typeface="Impact"/>
              </a:rPr>
              <a:t>Map</a:t>
            </a:r>
            <a:endParaRPr kumimoji="0" lang="en-US" sz="5800" b="1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Impact"/>
              <a:ea typeface="+mj-ea"/>
              <a:cs typeface="Impac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4926" y="3566682"/>
            <a:ext cx="635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Lucida Grande"/>
              <a:buChar char="-"/>
            </a:pPr>
            <a:r>
              <a:rPr lang="en-US" sz="3600" b="1">
                <a:latin typeface="Helvetica"/>
                <a:cs typeface="Helvetica"/>
              </a:rPr>
              <a:t> SplDataStorage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705244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200" b="1" smtClean="0">
                <a:latin typeface="Impact"/>
                <a:ea typeface="+mj-ea"/>
                <a:cs typeface="Impact"/>
              </a:rPr>
              <a:t>Példák</a:t>
            </a:r>
            <a:endParaRPr kumimoji="0" lang="en-US" sz="9200" b="1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Impact"/>
              <a:ea typeface="+mj-ea"/>
              <a:cs typeface="Impact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rgbClr val="497AB7"/>
            </a:gs>
            <a:gs pos="100000">
              <a:srgbClr val="132E4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364" y="2724571"/>
            <a:ext cx="7772400" cy="1470025"/>
          </a:xfrm>
        </p:spPr>
        <p:txBody>
          <a:bodyPr>
            <a:noAutofit/>
          </a:bodyPr>
          <a:lstStyle/>
          <a:p>
            <a:r>
              <a:rPr lang="en-US" sz="11000" i="1">
                <a:solidFill>
                  <a:srgbClr val="FFFF00"/>
                </a:solidFill>
                <a:latin typeface="Impact"/>
                <a:cs typeface="Impact"/>
              </a:rPr>
              <a:t>WTF SPL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7352" y="365228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Kérdések?</a:t>
            </a:r>
            <a:r>
              <a:rPr kumimoji="0" lang="en-US" sz="3300" b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 </a:t>
            </a:r>
            <a:r>
              <a:rPr kumimoji="0" lang="en-US" sz="3300" b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zokni@mefi.be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6764" y="179979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Köszönöm a figyelmet!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533907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Mi is az az SPL?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453139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smtClean="0">
                <a:latin typeface="Helvetica"/>
                <a:ea typeface="+mj-ea"/>
                <a:cs typeface="Helvetica"/>
              </a:rPr>
              <a:t>The Standard PHP Library (SPL) is a collection of interfaces and classes that are meant to solve common problems.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21004803">
            <a:off x="42616" y="5042015"/>
            <a:ext cx="4340452" cy="8714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FF00FF"/>
                </a:solidFill>
                <a:latin typeface="Comic Sans MS"/>
                <a:ea typeface="+mj-ea"/>
                <a:cs typeface="Comic Sans MS"/>
              </a:rPr>
              <a:t>such description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564237">
            <a:off x="2181717" y="2568216"/>
            <a:ext cx="4340452" cy="8714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00FF00"/>
                </a:solidFill>
                <a:latin typeface="Comic Sans MS"/>
                <a:ea typeface="+mj-ea"/>
                <a:cs typeface="Comic Sans MS"/>
              </a:rPr>
              <a:t>wow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267607">
            <a:off x="5302165" y="5087115"/>
            <a:ext cx="4340452" cy="8714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FFFF00"/>
                </a:solidFill>
                <a:latin typeface="Comic Sans MS"/>
                <a:ea typeface="+mj-ea"/>
                <a:cs typeface="Comic Sans MS"/>
              </a:rPr>
              <a:t>very exact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8" y="4964582"/>
            <a:ext cx="2137175" cy="2137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533907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700" b="1" smtClean="0">
                <a:latin typeface="Impact"/>
                <a:ea typeface="+mj-ea"/>
                <a:cs typeface="Impact"/>
              </a:rPr>
              <a:t>Standard PHP Library</a:t>
            </a:r>
            <a:endParaRPr kumimoji="0" lang="en-US" sz="7700" b="1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Impact"/>
              <a:ea typeface="+mj-ea"/>
              <a:cs typeface="Impac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453139"/>
            <a:ext cx="9144000" cy="2441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smtClean="0">
                <a:latin typeface="Helvetica"/>
                <a:ea typeface="+mj-ea"/>
                <a:cs typeface="Helvetica"/>
              </a:rPr>
              <a:t>SPL is a collection of classes and interfaces providing an API for built-in PHP functions, allowing developers to write  fully object oriented code with standard tools, using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3200" b="1" smtClean="0">
                <a:latin typeface="Helvetica"/>
                <a:ea typeface="+mj-ea"/>
                <a:cs typeface="Helvetica"/>
              </a:rPr>
              <a:t>PHP in a much more elegant way.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533907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Az extension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49417" y="3189125"/>
            <a:ext cx="6226580" cy="3465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>
              <a:spcBef>
                <a:spcPct val="0"/>
              </a:spcBef>
              <a:defRPr/>
            </a:pPr>
            <a:r>
              <a:rPr lang="en-US" sz="3200" b="1" smtClean="0">
                <a:latin typeface="Helvetica"/>
                <a:ea typeface="+mj-ea"/>
                <a:cs typeface="Helvetica"/>
              </a:rPr>
              <a:t>- 5.0.0-tól alapértelmezett;</a:t>
            </a:r>
          </a:p>
          <a:p>
            <a:pPr marL="514350" lvl="0" indent="-514350">
              <a:spcBef>
                <a:spcPct val="0"/>
              </a:spcBef>
              <a:defRPr/>
            </a:pPr>
            <a:r>
              <a:rPr lang="en-US" sz="3200" b="1" smtClean="0">
                <a:latin typeface="Helvetica"/>
                <a:ea typeface="+mj-ea"/>
                <a:cs typeface="Helvetica"/>
              </a:rPr>
              <a:t>- 5.3.0-tól nem kikapcsolható.</a:t>
            </a:r>
          </a:p>
          <a:p>
            <a:pPr marL="514350" indent="-514350">
              <a:spcBef>
                <a:spcPct val="0"/>
              </a:spcBef>
              <a:buAutoNum type="arabicPeriod"/>
              <a:defRPr/>
            </a:pPr>
            <a:endParaRPr lang="en-US" sz="3200" b="1" smtClean="0">
              <a:latin typeface="Helvetica"/>
              <a:ea typeface="+mj-ea"/>
              <a:cs typeface="Helvetica"/>
            </a:endParaRPr>
          </a:p>
          <a:p>
            <a:pPr marL="514350" indent="-514350">
              <a:spcBef>
                <a:spcPct val="0"/>
              </a:spcBef>
              <a:buAutoNum type="arabicPeriod"/>
              <a:defRPr/>
            </a:pPr>
            <a:endParaRPr lang="en-US" sz="3200" b="1" smtClean="0">
              <a:latin typeface="Helvetica"/>
              <a:ea typeface="+mj-ea"/>
              <a:cs typeface="Helvetic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533907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Impact"/>
                <a:ea typeface="+mj-ea"/>
                <a:cs typeface="Impact"/>
              </a:rPr>
              <a:t>Valós szerepe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4926" y="3309733"/>
            <a:ext cx="6359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Helvetica"/>
                <a:cs typeface="Helvetica"/>
              </a:rPr>
              <a:t>Jobban felépített, érthetőbb, tesztelhetőbb, elegánsabb és biztonságosabb programkódok.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948</Words>
  <Application>Microsoft Macintosh PowerPoint</Application>
  <PresentationFormat>On-screen Show (4:3)</PresentationFormat>
  <Paragraphs>162</Paragraphs>
  <Slides>52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WTF SPL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WTF SPL</vt:lpstr>
    </vt:vector>
  </TitlesOfParts>
  <Company>W339P-JRCPB-XX8XD-YK49M-7DYCW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WTF SPL</dc:title>
  <dc:creator>Gábor Nádai</dc:creator>
  <cp:lastModifiedBy>Gábor Nádai</cp:lastModifiedBy>
  <cp:revision>8</cp:revision>
  <dcterms:created xsi:type="dcterms:W3CDTF">2014-02-25T07:56:32Z</dcterms:created>
  <dcterms:modified xsi:type="dcterms:W3CDTF">2014-02-25T09:13:16Z</dcterms:modified>
</cp:coreProperties>
</file>