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2" y="4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character_tolowercase.htm" TargetMode="External"/><Relationship Id="rId3" Type="http://schemas.openxmlformats.org/officeDocument/2006/relationships/hyperlink" Target="https://www.tutorialspoint.com/java/character_isdigit.htm" TargetMode="External"/><Relationship Id="rId7" Type="http://schemas.openxmlformats.org/officeDocument/2006/relationships/hyperlink" Target="https://www.tutorialspoint.com/java/character_touppercase.htm" TargetMode="External"/><Relationship Id="rId2" Type="http://schemas.openxmlformats.org/officeDocument/2006/relationships/hyperlink" Target="https://www.tutorialspoint.com/java/character_isletter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character_islowercase.htm" TargetMode="External"/><Relationship Id="rId5" Type="http://schemas.openxmlformats.org/officeDocument/2006/relationships/hyperlink" Target="https://www.tutorialspoint.com/java/character_isuppercase.htm" TargetMode="External"/><Relationship Id="rId4" Type="http://schemas.openxmlformats.org/officeDocument/2006/relationships/hyperlink" Target="https://www.tutorialspoint.com/java/character_iswhitespace.htm" TargetMode="External"/><Relationship Id="rId9" Type="http://schemas.openxmlformats.org/officeDocument/2006/relationships/hyperlink" Target="https://www.tutorialspoint.com/java/character_tostring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4A1095-DA8D-4FCC-A4DA-E3EE0346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6" y="1495425"/>
            <a:ext cx="6637952" cy="472475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2BF8A8-60AB-4C3A-8117-EEDF037A8535}"/>
              </a:ext>
            </a:extLst>
          </p:cNvPr>
          <p:cNvSpPr/>
          <p:nvPr/>
        </p:nvSpPr>
        <p:spPr>
          <a:xfrm>
            <a:off x="2657476" y="637817"/>
            <a:ext cx="643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Windows: left-click and drag to copy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4D1A7-BBA5-4395-80E0-64F89E8DB83D}"/>
              </a:ext>
            </a:extLst>
          </p:cNvPr>
          <p:cNvSpPr/>
          <p:nvPr/>
        </p:nvSpPr>
        <p:spPr>
          <a:xfrm>
            <a:off x="2657476" y="1007149"/>
            <a:ext cx="643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MAC: </a:t>
            </a:r>
            <a:r>
              <a:rPr lang="en-GB" b="1" dirty="0">
                <a:solidFill>
                  <a:srgbClr val="FF0000"/>
                </a:solidFill>
                <a:latin typeface="JetBrains Mono" panose="020B0509020102050004" pitchFamily="49" charset="0"/>
              </a:rPr>
              <a:t>select by dragging mouse, then </a:t>
            </a:r>
            <a:r>
              <a:rPr lang="en-GB" b="1" dirty="0" err="1">
                <a:solidFill>
                  <a:srgbClr val="FF0000"/>
                </a:solidFill>
                <a:latin typeface="JetBrains Mono" panose="020B0509020102050004" pitchFamily="49" charset="0"/>
              </a:rPr>
              <a:t>cmd+C</a:t>
            </a:r>
            <a:endParaRPr lang="en-AU" b="1" dirty="0">
              <a:solidFill>
                <a:srgbClr val="FF0000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2BF8A8-60AB-4C3A-8117-EEDF037A8535}"/>
              </a:ext>
            </a:extLst>
          </p:cNvPr>
          <p:cNvSpPr/>
          <p:nvPr/>
        </p:nvSpPr>
        <p:spPr>
          <a:xfrm>
            <a:off x="2499447" y="637817"/>
            <a:ext cx="7600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Windows: </a:t>
            </a:r>
            <a:r>
              <a:rPr lang="en-AU" b="1" dirty="0" err="1">
                <a:solidFill>
                  <a:srgbClr val="FF0000"/>
                </a:solidFill>
                <a:latin typeface="JetBrains Mono" panose="020B0509020102050004" pitchFamily="49" charset="0"/>
              </a:rPr>
              <a:t>ctrl+V</a:t>
            </a:r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 to paste into the LMS text field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4D1A7-BBA5-4395-80E0-64F89E8DB83D}"/>
              </a:ext>
            </a:extLst>
          </p:cNvPr>
          <p:cNvSpPr/>
          <p:nvPr/>
        </p:nvSpPr>
        <p:spPr>
          <a:xfrm>
            <a:off x="2499447" y="1007149"/>
            <a:ext cx="719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MAC: </a:t>
            </a:r>
            <a:r>
              <a:rPr lang="en-GB" b="1" err="1">
                <a:solidFill>
                  <a:srgbClr val="FF0000"/>
                </a:solidFill>
                <a:latin typeface="JetBrains Mono" panose="020B0509020102050004" pitchFamily="49" charset="0"/>
              </a:rPr>
              <a:t>cmd</a:t>
            </a:r>
            <a:r>
              <a:rPr lang="en-GB" b="1">
                <a:solidFill>
                  <a:srgbClr val="FF0000"/>
                </a:solidFill>
                <a:latin typeface="JetBrains Mono" panose="020B0509020102050004" pitchFamily="49" charset="0"/>
              </a:rPr>
              <a:t>+V </a:t>
            </a:r>
            <a:r>
              <a:rPr lang="en-AU" b="1" dirty="0">
                <a:solidFill>
                  <a:srgbClr val="FF0000"/>
                </a:solidFill>
                <a:latin typeface="JetBrains Mono" panose="020B0509020102050004" pitchFamily="49" charset="0"/>
              </a:rPr>
              <a:t>to paste into the LMS text 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7084-4E71-4E17-9A86-FE6C050A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6" y="1590892"/>
            <a:ext cx="8148474" cy="477060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49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A38B69-BBC5-4637-BBEC-9AA7DC1B2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05107"/>
              </p:ext>
            </p:extLst>
          </p:nvPr>
        </p:nvGraphicFramePr>
        <p:xfrm>
          <a:off x="962025" y="1797384"/>
          <a:ext cx="10359910" cy="41863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76525">
                  <a:extLst>
                    <a:ext uri="{9D8B030D-6E8A-4147-A177-3AD203B41FA5}">
                      <a16:colId xmlns:a16="http://schemas.microsoft.com/office/drawing/2014/main" val="781182839"/>
                    </a:ext>
                  </a:extLst>
                </a:gridCol>
                <a:gridCol w="7683385">
                  <a:extLst>
                    <a:ext uri="{9D8B030D-6E8A-4147-A177-3AD203B41FA5}">
                      <a16:colId xmlns:a16="http://schemas.microsoft.com/office/drawing/2014/main" val="645835508"/>
                    </a:ext>
                  </a:extLst>
                </a:gridCol>
              </a:tblGrid>
              <a:tr h="225741"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dirty="0">
                          <a:effectLst/>
                        </a:rPr>
                        <a:t>Method</a:t>
                      </a: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2000" dirty="0">
                          <a:effectLst/>
                        </a:rPr>
                        <a:t>Description</a:t>
                      </a: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1129700350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2"/>
                        </a:rPr>
                        <a:t>isLetter</a:t>
                      </a:r>
                      <a:r>
                        <a:rPr lang="en-GB" sz="2000" u="none" strike="noStrike" dirty="0">
                          <a:effectLst/>
                          <a:hlinkClick r:id="rId2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Determines whether the specified char value is a letter.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1359906957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3"/>
                        </a:rPr>
                        <a:t>isDigit</a:t>
                      </a:r>
                      <a:r>
                        <a:rPr lang="en-GB" sz="2000" u="none" strike="noStrike" dirty="0">
                          <a:effectLst/>
                          <a:hlinkClick r:id="rId3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Determines whether the specified char value is a digit.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3760295433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4"/>
                        </a:rPr>
                        <a:t>isWhitespace</a:t>
                      </a:r>
                      <a:r>
                        <a:rPr lang="en-GB" sz="2000" u="none" strike="noStrike" dirty="0">
                          <a:effectLst/>
                          <a:hlinkClick r:id="rId4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Determines whether the specified char value is white space.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2982900319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sng" dirty="0" err="1">
                          <a:solidFill>
                            <a:srgbClr val="000000"/>
                          </a:solidFill>
                          <a:effectLst/>
                        </a:rPr>
                        <a:t>isLetterOrDigit</a:t>
                      </a:r>
                      <a:r>
                        <a:rPr lang="en-GB" sz="2000" u="sng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Determines whether the specified char value is either a letter or digit.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2907323182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5"/>
                        </a:rPr>
                        <a:t>isUpperCase</a:t>
                      </a:r>
                      <a:r>
                        <a:rPr lang="en-GB" sz="2000" u="none" strike="noStrike" dirty="0">
                          <a:effectLst/>
                          <a:hlinkClick r:id="rId5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Determines whether the specified char value is uppercase.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1202568483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6"/>
                        </a:rPr>
                        <a:t>isLowerCase</a:t>
                      </a:r>
                      <a:r>
                        <a:rPr lang="en-GB" sz="2000" u="none" strike="noStrike" dirty="0">
                          <a:effectLst/>
                          <a:hlinkClick r:id="rId6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Determines whether the specified char value is lowercase.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2575706715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7"/>
                        </a:rPr>
                        <a:t>toUpperCase</a:t>
                      </a:r>
                      <a:r>
                        <a:rPr lang="en-GB" sz="2000" u="none" strike="noStrike" dirty="0">
                          <a:effectLst/>
                          <a:hlinkClick r:id="rId7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Returns the uppercase form of the specified char value.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4008773031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8"/>
                        </a:rPr>
                        <a:t>toLowerCase</a:t>
                      </a:r>
                      <a:r>
                        <a:rPr lang="en-GB" sz="2000" u="none" strike="noStrike" dirty="0">
                          <a:effectLst/>
                          <a:hlinkClick r:id="rId8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Returns the lowercase form of the specified char value.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4229172573"/>
                  </a:ext>
                </a:extLst>
              </a:tr>
              <a:tr h="22574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u="none" strike="noStrike" dirty="0" err="1">
                          <a:effectLst/>
                          <a:hlinkClick r:id="rId9"/>
                        </a:rPr>
                        <a:t>toString</a:t>
                      </a:r>
                      <a:r>
                        <a:rPr lang="en-GB" sz="2000" u="none" strike="noStrike" dirty="0">
                          <a:effectLst/>
                          <a:hlinkClick r:id="rId9"/>
                        </a:rPr>
                        <a:t>()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000" dirty="0">
                          <a:effectLst/>
                        </a:rPr>
                        <a:t>Returns a String object representing the specified character value that is, a one-character string.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679" marR="41679" marT="41679" marB="41679"/>
                </a:tc>
                <a:extLst>
                  <a:ext uri="{0D108BD9-81ED-4DB2-BD59-A6C34878D82A}">
                    <a16:rowId xmlns:a16="http://schemas.microsoft.com/office/drawing/2014/main" val="225423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28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trobe">
      <a:dk1>
        <a:sysClr val="windowText" lastClr="000000"/>
      </a:dk1>
      <a:lt1>
        <a:sysClr val="window" lastClr="FFFFFF"/>
      </a:lt1>
      <a:dk2>
        <a:srgbClr val="001621"/>
      </a:dk2>
      <a:lt2>
        <a:srgbClr val="E7E6E6"/>
      </a:lt2>
      <a:accent1>
        <a:srgbClr val="00293E"/>
      </a:accent1>
      <a:accent2>
        <a:srgbClr val="F0262F"/>
      </a:accent2>
      <a:accent3>
        <a:srgbClr val="757070"/>
      </a:accent3>
      <a:accent4>
        <a:srgbClr val="E6101A"/>
      </a:accent4>
      <a:accent5>
        <a:srgbClr val="AEABAB"/>
      </a:accent5>
      <a:accent6>
        <a:srgbClr val="E6101A"/>
      </a:accent6>
      <a:hlink>
        <a:srgbClr val="3A3838"/>
      </a:hlink>
      <a:folHlink>
        <a:srgbClr val="7570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9ED5F8-608B-489A-BDCF-C856FF183B3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bd44e2ee-3c8b-430e-a5d4-7c9e45a5e279"/>
    <ds:schemaRef ds:uri="http://schemas.microsoft.com/office/2006/documentManagement/types"/>
    <ds:schemaRef ds:uri="9f712a78-d248-4d8e-9efc-913250726f4d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160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42</cp:revision>
  <dcterms:created xsi:type="dcterms:W3CDTF">2020-03-31T11:53:27Z</dcterms:created>
  <dcterms:modified xsi:type="dcterms:W3CDTF">2020-06-01T13:29:05Z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