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6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629112-A5BE-415D-BD38-39133320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13577"/>
              </p:ext>
            </p:extLst>
          </p:nvPr>
        </p:nvGraphicFramePr>
        <p:xfrm>
          <a:off x="1073240" y="2577963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DF24311-93C4-4845-8538-76CDE891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343"/>
              </p:ext>
            </p:extLst>
          </p:nvPr>
        </p:nvGraphicFramePr>
        <p:xfrm>
          <a:off x="1073240" y="4647217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33FE5-E353-413B-A557-C0F37A81AA51}"/>
              </a:ext>
            </a:extLst>
          </p:cNvPr>
          <p:cNvSpPr/>
          <p:nvPr/>
        </p:nvSpPr>
        <p:spPr>
          <a:xfrm>
            <a:off x="991672" y="2079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int [ ] </a:t>
            </a:r>
            <a:r>
              <a:rPr lang="en-GB" dirty="0" err="1">
                <a:latin typeface="JetBrains Mono ExtraBold" panose="020B0909030102050004" pitchFamily="49" charset="0"/>
              </a:rPr>
              <a:t>intArray</a:t>
            </a:r>
            <a:r>
              <a:rPr lang="en-GB" dirty="0">
                <a:latin typeface="JetBrains Mono ExtraBold" panose="020B0909030102050004" pitchFamily="49" charset="0"/>
              </a:rPr>
              <a:t> = new int[ 10 ];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1BF-8E26-4D5D-B786-8E77BFAA6C31}"/>
              </a:ext>
            </a:extLst>
          </p:cNvPr>
          <p:cNvSpPr/>
          <p:nvPr/>
        </p:nvSpPr>
        <p:spPr>
          <a:xfrm>
            <a:off x="1073240" y="41855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double [ ] </a:t>
            </a:r>
            <a:r>
              <a:rPr lang="en-GB" dirty="0" err="1">
                <a:latin typeface="JetBrains Mono ExtraBold" panose="020B0909030102050004" pitchFamily="49" charset="0"/>
              </a:rPr>
              <a:t>doubleArray</a:t>
            </a:r>
            <a:r>
              <a:rPr lang="en-GB" dirty="0">
                <a:latin typeface="JetBrains Mono ExtraBold" panose="020B0909030102050004" pitchFamily="49" charset="0"/>
              </a:rPr>
              <a:t> = new double[ 10 ];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B4A5F-26B7-4BA5-9390-DBC8F127C201}"/>
              </a:ext>
            </a:extLst>
          </p:cNvPr>
          <p:cNvSpPr/>
          <p:nvPr/>
        </p:nvSpPr>
        <p:spPr>
          <a:xfrm>
            <a:off x="991672" y="276533"/>
            <a:ext cx="76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JetBrains Mono ExtraBold" panose="020B0909030102050004" pitchFamily="49" charset="0"/>
              </a:rPr>
              <a:t>BaseType</a:t>
            </a:r>
            <a:r>
              <a:rPr lang="en-GB" dirty="0">
                <a:latin typeface="JetBrains Mono ExtraBold" panose="020B0909030102050004" pitchFamily="49" charset="0"/>
              </a:rPr>
              <a:t> [ ] </a:t>
            </a:r>
            <a:r>
              <a:rPr lang="en-GB" dirty="0" err="1">
                <a:latin typeface="JetBrains Mono ExtraBold" panose="020B0909030102050004" pitchFamily="49" charset="0"/>
              </a:rPr>
              <a:t>Array_Name</a:t>
            </a:r>
            <a:r>
              <a:rPr lang="en-GB" dirty="0">
                <a:latin typeface="JetBrains Mono ExtraBold" panose="020B0909030102050004" pitchFamily="49" charset="0"/>
              </a:rPr>
              <a:t> = new </a:t>
            </a:r>
            <a:r>
              <a:rPr lang="en-GB" dirty="0" err="1">
                <a:latin typeface="JetBrains Mono ExtraBold" panose="020B0909030102050004" pitchFamily="49" charset="0"/>
              </a:rPr>
              <a:t>BaseType</a:t>
            </a:r>
            <a:r>
              <a:rPr lang="en-GB" dirty="0">
                <a:latin typeface="JetBrains Mono ExtraBold" panose="020B0909030102050004" pitchFamily="49" charset="0"/>
              </a:rPr>
              <a:t>[ Length ];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7D0B7-FB40-4EF2-862F-FF8F04FEBA10}"/>
              </a:ext>
            </a:extLst>
          </p:cNvPr>
          <p:cNvSpPr/>
          <p:nvPr/>
        </p:nvSpPr>
        <p:spPr>
          <a:xfrm>
            <a:off x="991672" y="826743"/>
            <a:ext cx="76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char[] line = new char[80]; </a:t>
            </a:r>
          </a:p>
          <a:p>
            <a:r>
              <a:rPr lang="en-GB" dirty="0">
                <a:latin typeface="JetBrains Mono ExtraBold" panose="020B0909030102050004" pitchFamily="49" charset="0"/>
              </a:rPr>
              <a:t>double[] reading = new double[300]; </a:t>
            </a:r>
          </a:p>
          <a:p>
            <a:r>
              <a:rPr lang="en-GB" dirty="0">
                <a:latin typeface="JetBrains Mono ExtraBold" panose="020B0909030102050004" pitchFamily="49" charset="0"/>
              </a:rPr>
              <a:t>Person[] specimen = new Person[100];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1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629112-A5BE-415D-BD38-39133320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9964"/>
              </p:ext>
            </p:extLst>
          </p:nvPr>
        </p:nvGraphicFramePr>
        <p:xfrm>
          <a:off x="1073240" y="2220023"/>
          <a:ext cx="1004552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934621246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86625550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64962364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4105861395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0488336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409051227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3205513331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979027214"/>
                    </a:ext>
                  </a:extLst>
                </a:gridCol>
                <a:gridCol w="1004552">
                  <a:extLst>
                    <a:ext uri="{9D8B030D-6E8A-4147-A177-3AD203B41FA5}">
                      <a16:colId xmlns:a16="http://schemas.microsoft.com/office/drawing/2014/main" val="2043662646"/>
                    </a:ext>
                  </a:extLst>
                </a:gridCol>
              </a:tblGrid>
              <a:tr h="397442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ysClr val="windowText" lastClr="000000"/>
                          </a:solidFill>
                          <a:latin typeface="JetBrains Mono ExtraBold" panose="020B0909030102050004" pitchFamily="49" charset="0"/>
                        </a:rPr>
                        <a:t>4450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kern="1200" dirty="0">
                          <a:solidFill>
                            <a:sysClr val="windowText" lastClr="000000"/>
                          </a:solidFill>
                          <a:latin typeface="JetBrains Mono ExtraBold" panose="020B0909030102050004" pitchFamily="49" charset="0"/>
                          <a:ea typeface="+mn-ea"/>
                          <a:cs typeface="+mn-cs"/>
                        </a:rPr>
                        <a:t>8900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27FCEC5-E512-4654-8DB4-B06918057993}"/>
              </a:ext>
            </a:extLst>
          </p:cNvPr>
          <p:cNvSpPr/>
          <p:nvPr/>
        </p:nvSpPr>
        <p:spPr>
          <a:xfrm>
            <a:off x="911008" y="597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Person [ ] people = new Person[ 10 ];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B852283-B09F-4BDF-BD13-CAE049A7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1056"/>
              </p:ext>
            </p:extLst>
          </p:nvPr>
        </p:nvGraphicFramePr>
        <p:xfrm>
          <a:off x="1073240" y="4445207"/>
          <a:ext cx="2613857" cy="975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613857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</a:tblGrid>
              <a:tr h="437831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First Person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0101</a:t>
                      </a:r>
                      <a:endParaRPr lang="en-A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842D2E-9EEA-43F2-A357-B400F172769D}"/>
              </a:ext>
            </a:extLst>
          </p:cNvPr>
          <p:cNvSpPr/>
          <p:nvPr/>
        </p:nvSpPr>
        <p:spPr>
          <a:xfrm>
            <a:off x="911008" y="1378839"/>
            <a:ext cx="7703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  <a:t>people[ 0 ] = new Person( "First Person", "0101" );</a:t>
            </a:r>
            <a:b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</a:br>
            <a:r>
              <a:rPr lang="en-GB" b="1" dirty="0">
                <a:solidFill>
                  <a:srgbClr val="000000"/>
                </a:solidFill>
                <a:latin typeface="JetBrains Mono ExtraBold" panose="020B0909030102050004" pitchFamily="49" charset="0"/>
              </a:rPr>
              <a:t>people[ 1 ] = new Person("Second Person", "0102" );</a:t>
            </a:r>
            <a:r>
              <a:rPr lang="en-GB" dirty="0">
                <a:latin typeface="JetBrains Mono ExtraBold" panose="020B0909030102050004" pitchFamily="49" charset="0"/>
              </a:rPr>
              <a:t> </a:t>
            </a:r>
            <a:endParaRPr lang="en-AU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BD13622-1C6B-4A8C-8B12-5335B13D9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68625"/>
              </p:ext>
            </p:extLst>
          </p:nvPr>
        </p:nvGraphicFramePr>
        <p:xfrm>
          <a:off x="4121240" y="4445207"/>
          <a:ext cx="2613857" cy="975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613857">
                  <a:extLst>
                    <a:ext uri="{9D8B030D-6E8A-4147-A177-3AD203B41FA5}">
                      <a16:colId xmlns:a16="http://schemas.microsoft.com/office/drawing/2014/main" val="780469598"/>
                    </a:ext>
                  </a:extLst>
                </a:gridCol>
              </a:tblGrid>
              <a:tr h="437831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Second Person</a:t>
                      </a:r>
                      <a:endParaRPr lang="en-AU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0102</a:t>
                      </a:r>
                      <a:endParaRPr lang="en-A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086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B8C1326-F634-4450-A054-8486DE93C17C}"/>
              </a:ext>
            </a:extLst>
          </p:cNvPr>
          <p:cNvSpPr/>
          <p:nvPr/>
        </p:nvSpPr>
        <p:spPr>
          <a:xfrm>
            <a:off x="1073240" y="3955116"/>
            <a:ext cx="99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4450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DD5140-1DE6-4BA4-A536-6FA313ACE235}"/>
              </a:ext>
            </a:extLst>
          </p:cNvPr>
          <p:cNvSpPr/>
          <p:nvPr/>
        </p:nvSpPr>
        <p:spPr>
          <a:xfrm>
            <a:off x="4121240" y="3955116"/>
            <a:ext cx="991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JetBrains Mono ExtraBold" panose="020B0909030102050004" pitchFamily="49" charset="0"/>
              </a:rPr>
              <a:t>8900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3B8371-87B8-4077-96C7-028416024481}"/>
              </a:ext>
            </a:extLst>
          </p:cNvPr>
          <p:cNvCxnSpPr>
            <a:cxnSpLocks/>
          </p:cNvCxnSpPr>
          <p:nvPr/>
        </p:nvCxnSpPr>
        <p:spPr>
          <a:xfrm>
            <a:off x="1799303" y="3642852"/>
            <a:ext cx="0" cy="8023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C527D-CD2B-4A04-8E01-24AEFB710778}"/>
              </a:ext>
            </a:extLst>
          </p:cNvPr>
          <p:cNvCxnSpPr>
            <a:cxnSpLocks/>
          </p:cNvCxnSpPr>
          <p:nvPr/>
        </p:nvCxnSpPr>
        <p:spPr>
          <a:xfrm>
            <a:off x="4617007" y="3642852"/>
            <a:ext cx="811161" cy="68159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2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172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27</cp:revision>
  <dcterms:created xsi:type="dcterms:W3CDTF">2020-03-31T11:53:27Z</dcterms:created>
  <dcterms:modified xsi:type="dcterms:W3CDTF">2020-05-17T18:50:44Z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