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 Campbell Villa" initials="BCV" lastIdx="1" clrIdx="0">
    <p:extLst/>
  </p:cmAuthor>
  <p:cmAuthor id="2" name="Brandi Campbell Villa" initials="BCV [2]" lastIdx="1" clrIdx="1">
    <p:extLst/>
  </p:cmAuthor>
  <p:cmAuthor id="3" name="Brandi Campbell Villa" initials="BCV [3]" lastIdx="1" clrIdx="2">
    <p:extLst/>
  </p:cmAuthor>
  <p:cmAuthor id="4" name="Brandi Campbell Villa" initials="BCV [4]" lastIdx="1" clrIdx="3">
    <p:extLst/>
  </p:cmAuthor>
  <p:cmAuthor id="5" name="Brandi Campbell Villa" initials="BCV [5]" lastIdx="1" clrIdx="4">
    <p:extLst/>
  </p:cmAuthor>
  <p:cmAuthor id="6" name="Brandi Campbell Villa" initials="BCV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E45"/>
    <a:srgbClr val="00608A"/>
    <a:srgbClr val="015479"/>
    <a:srgbClr val="6694A7"/>
    <a:srgbClr val="95BDCA"/>
    <a:srgbClr val="0F3449"/>
    <a:srgbClr val="005D88"/>
    <a:srgbClr val="417B95"/>
    <a:srgbClr val="96BBBA"/>
    <a:srgbClr val="A6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51" d="100"/>
          <a:sy n="151" d="100"/>
        </p:scale>
        <p:origin x="198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3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DD19-140D-1B4C-811F-5A9A3C4C9EA1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859F-3618-1143-8E97-6BE33FBD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599" y="582018"/>
            <a:ext cx="1392627" cy="4595090"/>
          </a:xfrm>
          <a:prstGeom prst="roundRect">
            <a:avLst/>
          </a:prstGeom>
          <a:noFill/>
          <a:ln>
            <a:solidFill>
              <a:srgbClr val="82B4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36400" y="573760"/>
            <a:ext cx="2173342" cy="6163590"/>
          </a:xfrm>
          <a:prstGeom prst="roundRect">
            <a:avLst/>
          </a:prstGeom>
          <a:noFill/>
          <a:ln>
            <a:solidFill>
              <a:srgbClr val="6794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75810" y="565496"/>
            <a:ext cx="1482911" cy="6157046"/>
          </a:xfrm>
          <a:prstGeom prst="roundRect">
            <a:avLst/>
          </a:prstGeom>
          <a:solidFill>
            <a:srgbClr val="FFFFFF"/>
          </a:solidFill>
          <a:ln>
            <a:solidFill>
              <a:srgbClr val="4277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24211" y="567172"/>
            <a:ext cx="1772493" cy="6155370"/>
          </a:xfrm>
          <a:prstGeom prst="roundRect">
            <a:avLst/>
          </a:prstGeom>
          <a:noFill/>
          <a:ln>
            <a:solidFill>
              <a:srgbClr val="0953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97297" y="525087"/>
            <a:ext cx="1687285" cy="4814906"/>
          </a:xfrm>
          <a:prstGeom prst="roundRect">
            <a:avLst/>
          </a:prstGeom>
          <a:noFill/>
          <a:ln>
            <a:solidFill>
              <a:srgbClr val="0A34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69919" y="298849"/>
            <a:ext cx="1204386" cy="325351"/>
          </a:xfrm>
          <a:prstGeom prst="roundRect">
            <a:avLst/>
          </a:prstGeom>
          <a:solidFill>
            <a:srgbClr val="96BDCD"/>
          </a:solidFill>
          <a:ln>
            <a:solidFill>
              <a:srgbClr val="82B4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110736" y="286149"/>
            <a:ext cx="1204386" cy="325351"/>
          </a:xfrm>
          <a:prstGeom prst="roundRect">
            <a:avLst/>
          </a:prstGeom>
          <a:solidFill>
            <a:srgbClr val="6793A6"/>
          </a:solidFill>
          <a:ln>
            <a:solidFill>
              <a:srgbClr val="6794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977410" y="336949"/>
            <a:ext cx="1204386" cy="325351"/>
          </a:xfrm>
          <a:prstGeom prst="roundRect">
            <a:avLst/>
          </a:prstGeom>
          <a:solidFill>
            <a:srgbClr val="417790"/>
          </a:solidFill>
          <a:ln>
            <a:solidFill>
              <a:srgbClr val="4277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04325" y="317899"/>
            <a:ext cx="1204386" cy="325351"/>
          </a:xfrm>
          <a:prstGeom prst="roundRect">
            <a:avLst/>
          </a:prstGeom>
          <a:solidFill>
            <a:srgbClr val="0A334B"/>
          </a:solidFill>
          <a:ln>
            <a:solidFill>
              <a:srgbClr val="0A34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526" y="776601"/>
            <a:ext cx="15374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dirty="0"/>
              <a:t>Pilot Survey - veterans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 err="1" smtClean="0"/>
              <a:t>Bovitz</a:t>
            </a:r>
            <a:r>
              <a:rPr lang="en-US" sz="1000" dirty="0" smtClean="0"/>
              <a:t> </a:t>
            </a:r>
            <a:r>
              <a:rPr lang="en-US" sz="1000" dirty="0"/>
              <a:t>Inc. ?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err="1" smtClean="0"/>
              <a:t>Qualtrics</a:t>
            </a: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Survey Incentives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R</a:t>
            </a:r>
            <a:r>
              <a:rPr lang="en-US" sz="1000" dirty="0"/>
              <a:t>, Python?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SPSS?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Graduate </a:t>
            </a:r>
            <a:r>
              <a:rPr lang="en-US" sz="1000" dirty="0"/>
              <a:t>Student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Stakeholders</a:t>
            </a: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In-country Assistant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Translator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71842" y="657151"/>
            <a:ext cx="1776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International </a:t>
            </a:r>
            <a:r>
              <a:rPr lang="en-US" sz="1000" dirty="0"/>
              <a:t>relations</a:t>
            </a:r>
            <a:r>
              <a:rPr lang="en-US" sz="1000" dirty="0" smtClean="0"/>
              <a:t>.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Develop </a:t>
            </a:r>
            <a:r>
              <a:rPr lang="en-US" sz="1000" dirty="0"/>
              <a:t>a transferrable model is </a:t>
            </a:r>
            <a:r>
              <a:rPr lang="en-US" sz="1000" dirty="0" err="1"/>
              <a:t>xxxx</a:t>
            </a:r>
            <a:r>
              <a:rPr lang="en-US" sz="1000" dirty="0"/>
              <a:t>, that is relevant to other bases</a:t>
            </a:r>
            <a:r>
              <a:rPr lang="en-US" sz="1000" dirty="0" smtClean="0"/>
              <a:t>??</a:t>
            </a:r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Inform </a:t>
            </a:r>
            <a:r>
              <a:rPr lang="en-US" sz="1000" dirty="0"/>
              <a:t>host country on how to better manage service members in their country.  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Increased </a:t>
            </a:r>
            <a:r>
              <a:rPr lang="en-US" sz="1000" dirty="0"/>
              <a:t>capacity and expertise in criminology and </a:t>
            </a:r>
            <a:r>
              <a:rPr lang="en-US" sz="1000" dirty="0" err="1"/>
              <a:t>xxxx</a:t>
            </a:r>
            <a:r>
              <a:rPr lang="en-US" sz="1000" dirty="0"/>
              <a:t> regarding military service and crime. </a:t>
            </a:r>
            <a:endParaRPr lang="en-US" sz="1000" dirty="0" smtClean="0"/>
          </a:p>
          <a:p>
            <a:r>
              <a:rPr lang="en-US" sz="1000" dirty="0" smtClean="0"/>
              <a:t> </a:t>
            </a: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Sustained </a:t>
            </a:r>
            <a:r>
              <a:rPr lang="en-US" sz="1000" dirty="0"/>
              <a:t>collaborations and shared community between/among Military installations and host countries. </a:t>
            </a:r>
            <a:endParaRPr lang="en-US" sz="1000" dirty="0" smtClean="0"/>
          </a:p>
          <a:p>
            <a:pPr marL="171450" indent="-171450">
              <a:buFont typeface="Arial"/>
              <a:buChar char="•"/>
            </a:pPr>
            <a:endParaRPr lang="en-US" sz="1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36399" y="719450"/>
            <a:ext cx="2173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b="1" dirty="0" smtClean="0"/>
              <a:t>Y1.  </a:t>
            </a:r>
            <a:r>
              <a:rPr lang="en-US" sz="1000" dirty="0" smtClean="0"/>
              <a:t>Host </a:t>
            </a:r>
            <a:r>
              <a:rPr lang="en-US" sz="1000" dirty="0"/>
              <a:t>virtual focus group to discuss survey, implications, and framing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Deploy a retrospective, online survey targeting the national population of currently serving service members as well as veterans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Data Analysis</a:t>
            </a:r>
          </a:p>
          <a:p>
            <a:pPr marL="228600" lvl="1" indent="-114300">
              <a:buFont typeface="Arial" charset="0"/>
              <a:buChar char="•"/>
            </a:pPr>
            <a:r>
              <a:rPr lang="en-US" sz="1000" dirty="0"/>
              <a:t>Refinement of materials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Compile </a:t>
            </a:r>
            <a:r>
              <a:rPr lang="en-US" sz="1000" dirty="0"/>
              <a:t>list of contact information for targeted global bases for year 2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Recruit </a:t>
            </a:r>
            <a:r>
              <a:rPr lang="en-US" sz="1000" dirty="0"/>
              <a:t>domestic base.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b="1" dirty="0"/>
              <a:t>Y2.  </a:t>
            </a:r>
            <a:r>
              <a:rPr lang="en-US" sz="1000" dirty="0"/>
              <a:t>Deploy survey to at least one domestic base to serve as a comparison group for global surveys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 </a:t>
            </a:r>
            <a:r>
              <a:rPr lang="en-US" sz="1000" dirty="0"/>
              <a:t>Contact approximately 35 bases to survey globally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Deploy survey to subset of 35 bases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Develop </a:t>
            </a:r>
            <a:r>
              <a:rPr lang="en-US" sz="1000" dirty="0"/>
              <a:t>Interview Protocol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Develop Stakeholder Interview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Logistics </a:t>
            </a:r>
            <a:r>
              <a:rPr lang="en-US" sz="1000" dirty="0"/>
              <a:t>Site Visit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b="1" dirty="0" smtClean="0"/>
              <a:t>Y3</a:t>
            </a:r>
            <a:r>
              <a:rPr lang="en-US" sz="1000" b="1" dirty="0"/>
              <a:t>.</a:t>
            </a:r>
            <a:r>
              <a:rPr lang="en-US" sz="1000" dirty="0"/>
              <a:t> </a:t>
            </a:r>
            <a:r>
              <a:rPr lang="en-US" sz="1000" dirty="0" smtClean="0"/>
              <a:t>  Site </a:t>
            </a:r>
            <a:r>
              <a:rPr lang="en-US" sz="1000" dirty="0"/>
              <a:t>visit of one high profile military base and surrounding area relevant to the study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Interviews of Active </a:t>
            </a:r>
            <a:r>
              <a:rPr lang="en-US" sz="1000" dirty="0" smtClean="0"/>
              <a:t>Duty (AD)</a:t>
            </a: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Interview </a:t>
            </a:r>
            <a:r>
              <a:rPr lang="en-US" sz="1000" dirty="0" smtClean="0"/>
              <a:t>Stakeholders (SH)</a:t>
            </a: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Interview Local </a:t>
            </a:r>
            <a:r>
              <a:rPr lang="en-US" sz="1000" dirty="0" smtClean="0"/>
              <a:t>Stakeholders (LSH)</a:t>
            </a: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Data Gather regarding site details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Continue </a:t>
            </a:r>
            <a:r>
              <a:rPr lang="en-US" sz="1000" dirty="0"/>
              <a:t>survey for any bases that delay granting permission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Final cleaning of survey data. Analysis/coding.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3 Conference presentations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1 hosted Workshop on experimental design</a:t>
            </a: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1 hosted public </a:t>
            </a:r>
            <a:r>
              <a:rPr lang="en-US" sz="1000" dirty="0"/>
              <a:t>forum on research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7972" y="722377"/>
            <a:ext cx="158298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000" dirty="0"/>
              <a:t>1 </a:t>
            </a:r>
            <a:r>
              <a:rPr lang="en-US" sz="1000" dirty="0"/>
              <a:t>Focus group </a:t>
            </a:r>
            <a:r>
              <a:rPr lang="en-US" sz="1000" dirty="0"/>
              <a:t>– Expert</a:t>
            </a:r>
          </a:p>
          <a:p>
            <a:pPr marL="228600" lvl="1" indent="-114300">
              <a:buFont typeface="Arial" charset="0"/>
              <a:buChar char="•"/>
            </a:pPr>
            <a:r>
              <a:rPr lang="en-US" sz="1000" dirty="0"/>
              <a:t>10 Expert Participants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1000 </a:t>
            </a:r>
            <a:r>
              <a:rPr lang="en-US" sz="1000" dirty="0"/>
              <a:t>service members and veterans. </a:t>
            </a: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r>
              <a:rPr lang="en-US" sz="1000" dirty="0" smtClean="0"/>
              <a:t> </a:t>
            </a: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Retrospective </a:t>
            </a:r>
            <a:r>
              <a:rPr lang="en-US" sz="1000" dirty="0"/>
              <a:t>Date Set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50 Target bases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3 Potential Bases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350 Active Duty Participants</a:t>
            </a:r>
            <a:endParaRPr lang="en-US" sz="1000" dirty="0"/>
          </a:p>
          <a:p>
            <a:r>
              <a:rPr lang="en-US" sz="1000" dirty="0" smtClean="0"/>
              <a:t> 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 35 Bases Contacted</a:t>
            </a:r>
          </a:p>
          <a:p>
            <a:pPr marL="228600" lvl="1" indent="-114300">
              <a:buFont typeface="Arial" charset="0"/>
              <a:buChar char="•"/>
            </a:pPr>
            <a:r>
              <a:rPr lang="en-US" sz="1000" dirty="0"/>
              <a:t>10 Participant Bases</a:t>
            </a:r>
          </a:p>
          <a:p>
            <a:pPr marL="228600" lvl="1" indent="-114300">
              <a:buFont typeface="Arial" charset="0"/>
              <a:buChar char="•"/>
            </a:pPr>
            <a:r>
              <a:rPr lang="en-US" sz="1000" dirty="0"/>
              <a:t>250ppl/Base</a:t>
            </a: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25 AD Interviews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30 SH Interviews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25 LSH Interviews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Global Base </a:t>
            </a:r>
            <a:r>
              <a:rPr lang="en-US" sz="1000" dirty="0"/>
              <a:t>Data Set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Qualitative </a:t>
            </a:r>
            <a:r>
              <a:rPr lang="en-US" sz="1000" dirty="0"/>
              <a:t>Data Set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3 </a:t>
            </a:r>
            <a:r>
              <a:rPr lang="en-US" sz="1000" dirty="0"/>
              <a:t>published manuscripts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000" dirty="0"/>
              <a:t>2 Blog submissions</a:t>
            </a:r>
          </a:p>
          <a:p>
            <a:pPr marL="114300" indent="-114300">
              <a:buFont typeface="Arial" charset="0"/>
              <a:buChar char="•"/>
            </a:pPr>
            <a:endParaRPr lang="en-US" sz="1000" dirty="0" smtClean="0"/>
          </a:p>
          <a:p>
            <a:pPr marL="114300" indent="-114300">
              <a:buFont typeface="Arial" charset="0"/>
              <a:buChar char="•"/>
            </a:pPr>
            <a:endParaRPr lang="en-US" sz="1000" dirty="0"/>
          </a:p>
          <a:p>
            <a:pPr marL="114300" indent="-114300">
              <a:buFont typeface="Arial" charset="0"/>
              <a:buChar char="•"/>
            </a:pPr>
            <a:r>
              <a:rPr lang="en-US" sz="1000" dirty="0" smtClean="0"/>
              <a:t>Qualitative Report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777466" y="309551"/>
            <a:ext cx="1204386" cy="325351"/>
          </a:xfrm>
          <a:prstGeom prst="roundRect">
            <a:avLst/>
          </a:prstGeom>
          <a:solidFill>
            <a:srgbClr val="095379"/>
          </a:solidFill>
          <a:ln>
            <a:solidFill>
              <a:srgbClr val="0953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6560" y="661435"/>
            <a:ext cx="17746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/>
              <a:buChar char="•"/>
            </a:pPr>
            <a:r>
              <a:rPr lang="en-US" sz="1000" dirty="0"/>
              <a:t>Increase </a:t>
            </a:r>
            <a:r>
              <a:rPr lang="en-US" sz="1000" dirty="0"/>
              <a:t>understanding of what deviant behaviors look like in service member populations by applying existing theory into unstudied population</a:t>
            </a:r>
            <a:r>
              <a:rPr lang="en-US" sz="1000" dirty="0" smtClean="0"/>
              <a:t>.</a:t>
            </a:r>
          </a:p>
          <a:p>
            <a:pPr marL="114300" indent="-114300">
              <a:buFont typeface="Arial"/>
              <a:buChar char="•"/>
            </a:pPr>
            <a:r>
              <a:rPr lang="en-US" sz="1000" dirty="0" smtClean="0"/>
              <a:t>Metrics for guidance </a:t>
            </a:r>
            <a:r>
              <a:rPr lang="en-US" sz="1000" dirty="0"/>
              <a:t>in the formation of policies, including insights on </a:t>
            </a:r>
            <a:r>
              <a:rPr lang="en-US" sz="1000" dirty="0" smtClean="0"/>
              <a:t>XXXX </a:t>
            </a:r>
            <a:r>
              <a:rPr lang="en-US" sz="1000" dirty="0"/>
              <a:t>and how to </a:t>
            </a:r>
            <a:r>
              <a:rPr lang="en-US" sz="1000" dirty="0" smtClean="0"/>
              <a:t>XXXX while </a:t>
            </a:r>
            <a:r>
              <a:rPr lang="en-US" sz="1000" dirty="0"/>
              <a:t>simultaneously maximizing benefits to affected human communities and </a:t>
            </a:r>
            <a:r>
              <a:rPr lang="en-US" sz="1000" dirty="0" smtClean="0"/>
              <a:t>minimize </a:t>
            </a:r>
            <a:r>
              <a:rPr lang="en-US" sz="1000" dirty="0"/>
              <a:t>social conflict.</a:t>
            </a:r>
          </a:p>
          <a:p>
            <a:pPr marL="114300" indent="-114300">
              <a:buFont typeface="Arial"/>
              <a:buChar char="•"/>
            </a:pPr>
            <a:r>
              <a:rPr lang="en-US" sz="1000" dirty="0" smtClean="0"/>
              <a:t>Inform </a:t>
            </a:r>
            <a:r>
              <a:rPr lang="en-US" sz="1000" dirty="0"/>
              <a:t>individual base policy though aggregated results </a:t>
            </a:r>
            <a:r>
              <a:rPr lang="en-US" sz="1000" dirty="0" smtClean="0"/>
              <a:t>resulting in an improved relationship </a:t>
            </a:r>
            <a:r>
              <a:rPr lang="en-US" sz="1000" dirty="0"/>
              <a:t>between host country and military base.  </a:t>
            </a:r>
          </a:p>
          <a:p>
            <a:pPr marL="114300" indent="-114300">
              <a:buFont typeface="Arial"/>
              <a:buChar char="•"/>
            </a:pPr>
            <a:r>
              <a:rPr lang="en-US" sz="1000" dirty="0"/>
              <a:t>Determine </a:t>
            </a:r>
            <a:r>
              <a:rPr lang="en-US" sz="1000" dirty="0"/>
              <a:t>Ad Hoc or pattern events in countries perpetrated by service members.  </a:t>
            </a:r>
          </a:p>
          <a:p>
            <a:pPr marL="114300" indent="-114300">
              <a:buFont typeface="Arial"/>
              <a:buChar char="•"/>
            </a:pPr>
            <a:r>
              <a:rPr lang="en-US" sz="1000" dirty="0"/>
              <a:t>Building </a:t>
            </a:r>
            <a:r>
              <a:rPr lang="en-US" sz="1000" dirty="0"/>
              <a:t>baseline data sets around military studies of </a:t>
            </a:r>
            <a:r>
              <a:rPr lang="en-US" sz="1000" dirty="0" err="1"/>
              <a:t>xxxxx</a:t>
            </a:r>
            <a:r>
              <a:rPr lang="en-US" sz="1000" dirty="0"/>
              <a:t>.  </a:t>
            </a:r>
          </a:p>
          <a:p>
            <a:pPr marL="114300" indent="-114300">
              <a:buFont typeface="Arial"/>
              <a:buChar char="•"/>
            </a:pPr>
            <a:r>
              <a:rPr lang="en-US" sz="1000" dirty="0" smtClean="0"/>
              <a:t>Better </a:t>
            </a:r>
            <a:r>
              <a:rPr lang="en-US" sz="1000" dirty="0"/>
              <a:t>understand situational factors that exist that inform criminal behavior.  </a:t>
            </a:r>
          </a:p>
          <a:p>
            <a:pPr marL="114300" indent="-114300">
              <a:buFont typeface="Arial"/>
              <a:buChar char="•"/>
            </a:pPr>
            <a:r>
              <a:rPr lang="en-US" sz="1000" dirty="0"/>
              <a:t>Improve </a:t>
            </a:r>
            <a:r>
              <a:rPr lang="en-US" sz="1000" dirty="0"/>
              <a:t>the depth of connection between </a:t>
            </a:r>
            <a:r>
              <a:rPr lang="en-US" sz="1000" dirty="0" smtClean="0"/>
              <a:t>Military installations and host countries.</a:t>
            </a:r>
            <a:endParaRPr lang="en-US" sz="1000" dirty="0"/>
          </a:p>
          <a:p>
            <a:pPr marL="114300" indent="-114300">
              <a:buFont typeface="Arial"/>
              <a:buChar char="•"/>
            </a:pPr>
            <a:r>
              <a:rPr lang="en-US" sz="1000" dirty="0" smtClean="0"/>
              <a:t>Evidence-based </a:t>
            </a:r>
            <a:r>
              <a:rPr lang="en-US" sz="1000" dirty="0"/>
              <a:t>research of the impact of </a:t>
            </a:r>
            <a:r>
              <a:rPr lang="en-US" sz="1000" dirty="0" smtClean="0"/>
              <a:t>Military occupation on XXXX.  </a:t>
            </a:r>
          </a:p>
        </p:txBody>
      </p:sp>
    </p:spTree>
    <p:extLst>
      <p:ext uri="{BB962C8B-B14F-4D97-AF65-F5344CB8AC3E}">
        <p14:creationId xmlns:p14="http://schemas.microsoft.com/office/powerpoint/2010/main" val="342098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442</Words>
  <Application>Microsoft Office PowerPoint</Application>
  <PresentationFormat>On-screen Show (4:3)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 Boyd</dc:creator>
  <cp:lastModifiedBy>Jana LaRosa</cp:lastModifiedBy>
  <cp:revision>35</cp:revision>
  <dcterms:created xsi:type="dcterms:W3CDTF">2017-01-02T11:56:51Z</dcterms:created>
  <dcterms:modified xsi:type="dcterms:W3CDTF">2020-07-21T01:50:32Z</dcterms:modified>
</cp:coreProperties>
</file>