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8" r:id="rId2"/>
    <p:sldId id="257" r:id="rId3"/>
    <p:sldId id="260" r:id="rId4"/>
    <p:sldId id="259" r:id="rId5"/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99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830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2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301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40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197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259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4223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12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7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3381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312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91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3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529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32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F92ABC-0294-4BBD-B6B4-B83EA4D3B6A2}" type="datetimeFigureOut">
              <a:rPr lang="pt-PT" smtClean="0"/>
              <a:t>11/05/2020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11550AF-AF72-4F04-B984-129A0C6F9E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910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4F576-11B6-4452-ADDE-4304D0CA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00" y="1530328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>
                <a:latin typeface="Bahnschrift SemiLight SemiConde" panose="020B0502040204020203" pitchFamily="34" charset="0"/>
              </a:rPr>
              <a:t>Balance/</a:t>
            </a:r>
            <a:r>
              <a:rPr lang="pt-PT" dirty="0" err="1">
                <a:latin typeface="Bahnschrift SemiLight SemiConde" panose="020B0502040204020203" pitchFamily="34" charset="0"/>
              </a:rPr>
              <a:t>Control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br>
              <a:rPr lang="pt-PT" dirty="0">
                <a:latin typeface="Bahnschrift SemiLight SemiConde" panose="020B0502040204020203" pitchFamily="34" charset="0"/>
              </a:rPr>
            </a:b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a </a:t>
            </a:r>
            <a:r>
              <a:rPr lang="pt-PT" dirty="0" err="1">
                <a:latin typeface="Bahnschrift SemiLight SemiConde" panose="020B0502040204020203" pitchFamily="34" charset="0"/>
              </a:rPr>
              <a:t>Ball</a:t>
            </a:r>
            <a:r>
              <a:rPr lang="pt-PT" dirty="0">
                <a:latin typeface="Bahnschrift SemiLight SemiConde" panose="020B0502040204020203" pitchFamily="34" charset="0"/>
              </a:rPr>
              <a:t> (1D)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20DA9-0297-408A-8160-E12F0BAF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974" y="4988740"/>
            <a:ext cx="3511826" cy="677863"/>
          </a:xfrm>
        </p:spPr>
        <p:txBody>
          <a:bodyPr>
            <a:normAutofit fontScale="92500"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Pedro Rossa nº87344</a:t>
            </a:r>
          </a:p>
        </p:txBody>
      </p:sp>
    </p:spTree>
    <p:extLst>
      <p:ext uri="{BB962C8B-B14F-4D97-AF65-F5344CB8AC3E}">
        <p14:creationId xmlns:p14="http://schemas.microsoft.com/office/powerpoint/2010/main" val="230514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A1FD-0EA9-4B15-BB11-9C3525ED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Bahnschrift SemiLight SemiConde" panose="020B0502040204020203" pitchFamily="34" charset="0"/>
              </a:rPr>
              <a:t>Main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Goals</a:t>
            </a:r>
            <a:endParaRPr lang="pt-PT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E0A71F-174B-4B97-AABA-1E469EE4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48017"/>
          </a:xfrm>
        </p:spPr>
        <p:txBody>
          <a:bodyPr/>
          <a:lstStyle/>
          <a:p>
            <a:pPr marL="0" indent="0">
              <a:buNone/>
            </a:pP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aims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project</a:t>
            </a:r>
            <a:r>
              <a:rPr lang="pt-PT" dirty="0">
                <a:latin typeface="Bahnschrift SemiLight SemiConde" panose="020B0502040204020203" pitchFamily="34" charset="0"/>
              </a:rPr>
              <a:t>:</a:t>
            </a:r>
          </a:p>
          <a:p>
            <a:r>
              <a:rPr lang="pt-PT" sz="2000" dirty="0" err="1">
                <a:latin typeface="Bahnschrift SemiLight SemiConde" panose="020B0502040204020203" pitchFamily="34" charset="0"/>
              </a:rPr>
              <a:t>Detect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position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of</a:t>
            </a:r>
            <a:r>
              <a:rPr lang="pt-PT" sz="2000" dirty="0">
                <a:latin typeface="Bahnschrift SemiLight SemiConde" panose="020B0502040204020203" pitchFamily="34" charset="0"/>
              </a:rPr>
              <a:t> a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ball</a:t>
            </a:r>
            <a:r>
              <a:rPr lang="pt-PT" sz="2000" dirty="0">
                <a:latin typeface="Bahnschrift SemiLight SemiConde" panose="020B0502040204020203" pitchFamily="34" charset="0"/>
              </a:rPr>
              <a:t>/</a:t>
            </a:r>
            <a:r>
              <a:rPr lang="pt-PT" sz="2000" dirty="0" err="1">
                <a:latin typeface="Bahnschrift SemiLight SemiConde" panose="020B0502040204020203" pitchFamily="34" charset="0"/>
              </a:rPr>
              <a:t>marbles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buy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movemt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of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support</a:t>
            </a:r>
            <a:r>
              <a:rPr lang="pt-PT" sz="2000" dirty="0">
                <a:latin typeface="Bahnschrift SemiLight SemiConde" panose="020B0502040204020203" pitchFamily="34" charset="0"/>
              </a:rPr>
              <a:t> 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and</a:t>
            </a:r>
            <a:r>
              <a:rPr lang="pt-PT" sz="2000" dirty="0">
                <a:latin typeface="Bahnschrift SemiLight SemiConde" panose="020B0502040204020203" pitchFamily="34" charset="0"/>
              </a:rPr>
              <a:t> move </a:t>
            </a:r>
            <a:r>
              <a:rPr lang="pt-PT" sz="2000" dirty="0" err="1">
                <a:latin typeface="Bahnschrift SemiLight SemiConde" panose="020B0502040204020203" pitchFamily="34" charset="0"/>
              </a:rPr>
              <a:t>it</a:t>
            </a:r>
            <a:r>
              <a:rPr lang="pt-PT" sz="2000" dirty="0">
                <a:latin typeface="Bahnschrift SemiLight SemiConde" panose="020B0502040204020203" pitchFamily="34" charset="0"/>
              </a:rPr>
              <a:t> to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middle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  <a:p>
            <a:r>
              <a:rPr lang="pt-PT" sz="2000" dirty="0">
                <a:latin typeface="Bahnschrift SemiLight SemiConde" panose="020B0502040204020203" pitchFamily="34" charset="0"/>
              </a:rPr>
              <a:t>Display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values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on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Terminal;</a:t>
            </a:r>
          </a:p>
          <a:p>
            <a:r>
              <a:rPr lang="pt-PT" sz="2000" dirty="0" err="1">
                <a:latin typeface="Bahnschrift SemiLight SemiConde" panose="020B0502040204020203" pitchFamily="34" charset="0"/>
              </a:rPr>
              <a:t>Keep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ball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center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even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when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support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is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moved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by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extrenal</a:t>
            </a:r>
            <a:r>
              <a:rPr lang="pt-PT" sz="2000" dirty="0">
                <a:latin typeface="Bahnschrift SemiLight SemiConde" panose="020B0502040204020203" pitchFamily="34" charset="0"/>
              </a:rPr>
              <a:t> forces;</a:t>
            </a:r>
          </a:p>
          <a:p>
            <a:endParaRPr lang="en-GB" sz="2000" dirty="0">
              <a:latin typeface="Bahnschrift SemiLight SemiConde" panose="020B0502040204020203" pitchFamily="34" charset="0"/>
            </a:endParaRPr>
          </a:p>
          <a:p>
            <a:pPr marL="0" indent="0">
              <a:buNone/>
            </a:pPr>
            <a:endParaRPr lang="pt-PT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97603F8-BF2F-4055-AA9E-E62A98041D4D}"/>
              </a:ext>
            </a:extLst>
          </p:cNvPr>
          <p:cNvSpPr txBox="1">
            <a:spLocks/>
          </p:cNvSpPr>
          <p:nvPr/>
        </p:nvSpPr>
        <p:spPr>
          <a:xfrm>
            <a:off x="1120000" y="4001294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Bahnschrift SemiLight SemiConde" panose="020B0502040204020203" pitchFamily="34" charset="0"/>
              </a:rPr>
              <a:t>To </a:t>
            </a:r>
            <a:r>
              <a:rPr lang="pt-PT" dirty="0" err="1">
                <a:latin typeface="Bahnschrift SemiLight SemiConde" panose="020B0502040204020203" pitchFamily="34" charset="0"/>
              </a:rPr>
              <a:t>achieve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goal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of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the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project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it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will</a:t>
            </a:r>
            <a:r>
              <a:rPr lang="pt-PT" dirty="0">
                <a:latin typeface="Bahnschrift SemiLight SemiConde" panose="020B0502040204020203" pitchFamily="34" charset="0"/>
              </a:rPr>
              <a:t> </a:t>
            </a:r>
            <a:r>
              <a:rPr lang="pt-PT" dirty="0" err="1">
                <a:latin typeface="Bahnschrift SemiLight SemiConde" panose="020B0502040204020203" pitchFamily="34" charset="0"/>
              </a:rPr>
              <a:t>be</a:t>
            </a:r>
            <a:r>
              <a:rPr lang="pt-PT" dirty="0">
                <a:latin typeface="Bahnschrift SemiLight SemiConde" panose="020B0502040204020203" pitchFamily="34" charset="0"/>
              </a:rPr>
              <a:t> use:</a:t>
            </a:r>
          </a:p>
          <a:p>
            <a:r>
              <a:rPr lang="pt-PT" sz="2000" b="1" dirty="0">
                <a:latin typeface="Bahnschrift SemiLight SemiConde" panose="020B0502040204020203" pitchFamily="34" charset="0"/>
              </a:rPr>
              <a:t>GY-521/MPU6050 </a:t>
            </a:r>
            <a:r>
              <a:rPr lang="pt-PT" sz="2000" dirty="0">
                <a:latin typeface="Bahnschrift SemiLight SemiConde" panose="020B0502040204020203" pitchFamily="34" charset="0"/>
              </a:rPr>
              <a:t>– </a:t>
            </a:r>
            <a:r>
              <a:rPr lang="pt-PT" dirty="0"/>
              <a:t> </a:t>
            </a:r>
            <a:r>
              <a:rPr lang="pt-PT" sz="2000" dirty="0" err="1">
                <a:latin typeface="Bahnschrift SemiLight SemiConde" panose="020B0502040204020203" pitchFamily="34" charset="0"/>
              </a:rPr>
              <a:t>Gyroscope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and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Accelerometer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  <a:p>
            <a:r>
              <a:rPr lang="pt-PT" sz="2000" b="1" dirty="0" err="1">
                <a:latin typeface="Bahnschrift SemiLight SemiConde" panose="020B0502040204020203" pitchFamily="34" charset="0"/>
              </a:rPr>
              <a:t>Tower</a:t>
            </a:r>
            <a:r>
              <a:rPr lang="pt-PT" sz="2000" b="1" dirty="0">
                <a:latin typeface="Bahnschrift SemiLight SemiConde" panose="020B0502040204020203" pitchFamily="34" charset="0"/>
              </a:rPr>
              <a:t> Pro Micro Servo (9g) </a:t>
            </a:r>
            <a:r>
              <a:rPr lang="pt-PT" sz="2000" dirty="0">
                <a:latin typeface="Bahnschrift SemiLight SemiConde" panose="020B0502040204020203" pitchFamily="34" charset="0"/>
              </a:rPr>
              <a:t>– Servo to move </a:t>
            </a:r>
            <a:r>
              <a:rPr lang="pt-PT" sz="2000" dirty="0" err="1">
                <a:latin typeface="Bahnschrift SemiLight SemiConde" panose="020B0502040204020203" pitchFamily="34" charset="0"/>
              </a:rPr>
              <a:t>the</a:t>
            </a:r>
            <a:r>
              <a:rPr lang="pt-PT" sz="2000" dirty="0">
                <a:latin typeface="Bahnschrift SemiLight SemiConde" panose="020B0502040204020203" pitchFamily="34" charset="0"/>
              </a:rPr>
              <a:t> </a:t>
            </a:r>
            <a:r>
              <a:rPr lang="pt-PT" sz="2000" dirty="0" err="1">
                <a:latin typeface="Bahnschrift SemiLight SemiConde" panose="020B0502040204020203" pitchFamily="34" charset="0"/>
              </a:rPr>
              <a:t>suport</a:t>
            </a:r>
            <a:r>
              <a:rPr lang="pt-PT" sz="2000" dirty="0">
                <a:latin typeface="Bahnschrift SemiLight SemiConde" panose="020B0502040204020203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E2B02D-96C3-4050-AA49-D3D84A1E4A45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1998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DA571-17B8-42A3-8339-40AD6CF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1D5976-9BF3-4557-BD4B-748FB06F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Ardunio</a:t>
            </a:r>
            <a:r>
              <a:rPr lang="en-GB" sz="2400" dirty="0"/>
              <a:t> (UNO/MEGA);</a:t>
            </a:r>
          </a:p>
          <a:p>
            <a:r>
              <a:rPr lang="en-GB" sz="2400" dirty="0"/>
              <a:t>Breadboard;</a:t>
            </a:r>
          </a:p>
          <a:p>
            <a:r>
              <a:rPr lang="pt-PT" sz="2400" dirty="0">
                <a:latin typeface="Bahnschrift SemiLight SemiConde" panose="020B0502040204020203" pitchFamily="34" charset="0"/>
              </a:rPr>
              <a:t>GY-521/MPU6050;</a:t>
            </a:r>
          </a:p>
          <a:p>
            <a:r>
              <a:rPr lang="pt-PT" sz="2400" dirty="0" err="1">
                <a:latin typeface="Bahnschrift SemiLight SemiConde" panose="020B0502040204020203" pitchFamily="34" charset="0"/>
              </a:rPr>
              <a:t>Tower</a:t>
            </a:r>
            <a:r>
              <a:rPr lang="pt-PT" sz="2400" dirty="0">
                <a:latin typeface="Bahnschrift SemiLight SemiConde" panose="020B0502040204020203" pitchFamily="34" charset="0"/>
              </a:rPr>
              <a:t> Pro Micro Servo;</a:t>
            </a:r>
            <a:endParaRPr lang="en-GB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6763AC-EF1C-4331-960C-8E9B3757D403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D700F3-D858-4542-A105-71927FE0F1A4}"/>
              </a:ext>
            </a:extLst>
          </p:cNvPr>
          <p:cNvSpPr/>
          <p:nvPr/>
        </p:nvSpPr>
        <p:spPr>
          <a:xfrm>
            <a:off x="1359087" y="4815281"/>
            <a:ext cx="3313652" cy="1593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725A8-CFD1-4976-8342-8396D1952C83}"/>
              </a:ext>
            </a:extLst>
          </p:cNvPr>
          <p:cNvSpPr/>
          <p:nvPr/>
        </p:nvSpPr>
        <p:spPr>
          <a:xfrm>
            <a:off x="2911051" y="5050173"/>
            <a:ext cx="209724" cy="327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578782-4357-4E24-B3E3-54A20F4567F7}"/>
              </a:ext>
            </a:extLst>
          </p:cNvPr>
          <p:cNvSpPr/>
          <p:nvPr/>
        </p:nvSpPr>
        <p:spPr>
          <a:xfrm>
            <a:off x="2401245" y="5163067"/>
            <a:ext cx="1251881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8DB8BD-DBB2-4087-B5B7-6B5D51256429}"/>
              </a:ext>
            </a:extLst>
          </p:cNvPr>
          <p:cNvSpPr/>
          <p:nvPr/>
        </p:nvSpPr>
        <p:spPr>
          <a:xfrm>
            <a:off x="2401246" y="5163067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907609-F576-4F29-9D70-E9F60F5D9FED}"/>
              </a:ext>
            </a:extLst>
          </p:cNvPr>
          <p:cNvSpPr/>
          <p:nvPr/>
        </p:nvSpPr>
        <p:spPr>
          <a:xfrm>
            <a:off x="3359513" y="5163067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07F933-2E68-4D78-9171-34708A8D00E8}"/>
              </a:ext>
            </a:extLst>
          </p:cNvPr>
          <p:cNvSpPr/>
          <p:nvPr/>
        </p:nvSpPr>
        <p:spPr>
          <a:xfrm>
            <a:off x="1120000" y="5905850"/>
            <a:ext cx="3791824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955656-F5FA-43EB-BB62-2FDAF72BB38B}"/>
              </a:ext>
            </a:extLst>
          </p:cNvPr>
          <p:cNvSpPr/>
          <p:nvPr/>
        </p:nvSpPr>
        <p:spPr>
          <a:xfrm>
            <a:off x="2936217" y="4928175"/>
            <a:ext cx="159391" cy="15100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EE50FC-3EBC-452F-9937-D9CA873AE769}"/>
              </a:ext>
            </a:extLst>
          </p:cNvPr>
          <p:cNvSpPr/>
          <p:nvPr/>
        </p:nvSpPr>
        <p:spPr>
          <a:xfrm>
            <a:off x="3709157" y="4552946"/>
            <a:ext cx="243281" cy="2432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E7DDC7-876B-44DF-B24F-0DF6F8D025D0}"/>
              </a:ext>
            </a:extLst>
          </p:cNvPr>
          <p:cNvSpPr/>
          <p:nvPr/>
        </p:nvSpPr>
        <p:spPr>
          <a:xfrm>
            <a:off x="1362319" y="4731391"/>
            <a:ext cx="3310419" cy="7550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65D7EE-A697-4463-942F-C14DF37898B4}"/>
              </a:ext>
            </a:extLst>
          </p:cNvPr>
          <p:cNvSpPr/>
          <p:nvPr/>
        </p:nvSpPr>
        <p:spPr>
          <a:xfrm>
            <a:off x="4597167" y="5687736"/>
            <a:ext cx="293614" cy="201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719CF7-3550-434B-BDB6-C45704C81D02}"/>
              </a:ext>
            </a:extLst>
          </p:cNvPr>
          <p:cNvSpPr/>
          <p:nvPr/>
        </p:nvSpPr>
        <p:spPr>
          <a:xfrm>
            <a:off x="4261431" y="4957894"/>
            <a:ext cx="54674" cy="75465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CA45014-C007-4904-B392-B68321E43F39}"/>
              </a:ext>
            </a:extLst>
          </p:cNvPr>
          <p:cNvSpPr/>
          <p:nvPr/>
        </p:nvSpPr>
        <p:spPr>
          <a:xfrm>
            <a:off x="2815538" y="4720726"/>
            <a:ext cx="400748" cy="151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193B45-4146-43CD-B74E-55A20D7189B4}"/>
              </a:ext>
            </a:extLst>
          </p:cNvPr>
          <p:cNvSpPr/>
          <p:nvPr/>
        </p:nvSpPr>
        <p:spPr>
          <a:xfrm>
            <a:off x="2961385" y="4773336"/>
            <a:ext cx="109057" cy="58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xão: Ângulo Reto 20">
            <a:extLst>
              <a:ext uri="{FF2B5EF4-FFF2-40B4-BE49-F238E27FC236}">
                <a16:creationId xmlns:a16="http://schemas.microsoft.com/office/drawing/2014/main" id="{BF286947-5DE0-41D3-9ACF-730C15C0970A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5400000">
            <a:off x="1837155" y="5108812"/>
            <a:ext cx="1455513" cy="902007"/>
          </a:xfrm>
          <a:prstGeom prst="bentConnector3">
            <a:avLst>
              <a:gd name="adj1" fmla="val 50000"/>
            </a:avLst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: Ângulo Reto 26">
            <a:extLst>
              <a:ext uri="{FF2B5EF4-FFF2-40B4-BE49-F238E27FC236}">
                <a16:creationId xmlns:a16="http://schemas.microsoft.com/office/drawing/2014/main" id="{4B56224E-9C0B-4772-A28E-B3E35CD13C82}"/>
              </a:ext>
            </a:extLst>
          </p:cNvPr>
          <p:cNvCxnSpPr>
            <a:cxnSpLocks/>
            <a:stCxn id="14" idx="2"/>
            <a:endCxn id="29" idx="3"/>
          </p:cNvCxnSpPr>
          <p:nvPr/>
        </p:nvCxnSpPr>
        <p:spPr>
          <a:xfrm rot="5400000">
            <a:off x="3293665" y="4996653"/>
            <a:ext cx="557891" cy="2342729"/>
          </a:xfrm>
          <a:prstGeom prst="bentConnector2">
            <a:avLst/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8FF448-239A-4DA9-AF20-4F86FD3B4037}"/>
              </a:ext>
            </a:extLst>
          </p:cNvPr>
          <p:cNvSpPr/>
          <p:nvPr/>
        </p:nvSpPr>
        <p:spPr>
          <a:xfrm>
            <a:off x="1826569" y="6287572"/>
            <a:ext cx="574676" cy="318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A9F4552-2086-4104-8B9F-EB347B3C9573}"/>
              </a:ext>
            </a:extLst>
          </p:cNvPr>
          <p:cNvSpPr/>
          <p:nvPr/>
        </p:nvSpPr>
        <p:spPr>
          <a:xfrm rot="21152037">
            <a:off x="7518011" y="4816679"/>
            <a:ext cx="3313652" cy="1593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90F882C-D2E7-44E3-8CAE-0BD46E219CD5}"/>
              </a:ext>
            </a:extLst>
          </p:cNvPr>
          <p:cNvSpPr/>
          <p:nvPr/>
        </p:nvSpPr>
        <p:spPr>
          <a:xfrm>
            <a:off x="9069975" y="5051571"/>
            <a:ext cx="209724" cy="327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189A50-EA63-4069-BA89-C45D81712F18}"/>
              </a:ext>
            </a:extLst>
          </p:cNvPr>
          <p:cNvSpPr/>
          <p:nvPr/>
        </p:nvSpPr>
        <p:spPr>
          <a:xfrm>
            <a:off x="8560169" y="5164465"/>
            <a:ext cx="1251881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50F1742-9A21-42B7-A2A2-FA37236131CD}"/>
              </a:ext>
            </a:extLst>
          </p:cNvPr>
          <p:cNvSpPr/>
          <p:nvPr/>
        </p:nvSpPr>
        <p:spPr>
          <a:xfrm>
            <a:off x="8560170" y="5164465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C46B25F-29D2-4D0A-B8C1-A1DAC7C087B7}"/>
              </a:ext>
            </a:extLst>
          </p:cNvPr>
          <p:cNvSpPr/>
          <p:nvPr/>
        </p:nvSpPr>
        <p:spPr>
          <a:xfrm>
            <a:off x="9518437" y="5164465"/>
            <a:ext cx="293614" cy="74278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BF2959E-DBB9-443B-89C0-35EFDCFF1D62}"/>
              </a:ext>
            </a:extLst>
          </p:cNvPr>
          <p:cNvSpPr/>
          <p:nvPr/>
        </p:nvSpPr>
        <p:spPr>
          <a:xfrm>
            <a:off x="7278924" y="5907248"/>
            <a:ext cx="3791824" cy="19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4BFE6B-A949-48A8-9075-84DF501828EE}"/>
              </a:ext>
            </a:extLst>
          </p:cNvPr>
          <p:cNvSpPr/>
          <p:nvPr/>
        </p:nvSpPr>
        <p:spPr>
          <a:xfrm>
            <a:off x="9095141" y="4929573"/>
            <a:ext cx="159391" cy="151002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B863CB-4F69-4A0A-8466-BEB76E492010}"/>
              </a:ext>
            </a:extLst>
          </p:cNvPr>
          <p:cNvSpPr/>
          <p:nvPr/>
        </p:nvSpPr>
        <p:spPr>
          <a:xfrm rot="21152037">
            <a:off x="9774167" y="4460394"/>
            <a:ext cx="243281" cy="2432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DF2EDEC-8ECC-4B68-96EE-1E6611B6B8DB}"/>
              </a:ext>
            </a:extLst>
          </p:cNvPr>
          <p:cNvSpPr/>
          <p:nvPr/>
        </p:nvSpPr>
        <p:spPr>
          <a:xfrm rot="21152037">
            <a:off x="7496076" y="4732789"/>
            <a:ext cx="3310419" cy="7550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399402F-E31E-4DB0-AF2E-194747E3204D}"/>
              </a:ext>
            </a:extLst>
          </p:cNvPr>
          <p:cNvSpPr/>
          <p:nvPr/>
        </p:nvSpPr>
        <p:spPr>
          <a:xfrm>
            <a:off x="10756091" y="5689134"/>
            <a:ext cx="293614" cy="201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50B1CF2-5A2B-497D-B000-102E636C2BF6}"/>
              </a:ext>
            </a:extLst>
          </p:cNvPr>
          <p:cNvSpPr/>
          <p:nvPr/>
        </p:nvSpPr>
        <p:spPr>
          <a:xfrm rot="601377">
            <a:off x="10567438" y="4718605"/>
            <a:ext cx="45719" cy="80561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7F56A37-A85B-4DA3-A446-6B6EE881486F}"/>
              </a:ext>
            </a:extLst>
          </p:cNvPr>
          <p:cNvSpPr/>
          <p:nvPr/>
        </p:nvSpPr>
        <p:spPr>
          <a:xfrm rot="4317617">
            <a:off x="10428223" y="5591837"/>
            <a:ext cx="254039" cy="457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0F33418-3A78-48DE-AA55-9AE00BD9741C}"/>
              </a:ext>
            </a:extLst>
          </p:cNvPr>
          <p:cNvSpPr/>
          <p:nvPr/>
        </p:nvSpPr>
        <p:spPr>
          <a:xfrm rot="2063471">
            <a:off x="10565344" y="5738910"/>
            <a:ext cx="221895" cy="720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4308EF8-587E-4088-802C-7508E28B20CE}"/>
              </a:ext>
            </a:extLst>
          </p:cNvPr>
          <p:cNvSpPr/>
          <p:nvPr/>
        </p:nvSpPr>
        <p:spPr>
          <a:xfrm rot="21152037">
            <a:off x="8974462" y="4722124"/>
            <a:ext cx="400748" cy="151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6B2B184-8785-4EE5-88F6-7CA04F9BA714}"/>
              </a:ext>
            </a:extLst>
          </p:cNvPr>
          <p:cNvSpPr/>
          <p:nvPr/>
        </p:nvSpPr>
        <p:spPr>
          <a:xfrm rot="21152037">
            <a:off x="9111920" y="4774734"/>
            <a:ext cx="109057" cy="58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C3A0F40A-37E3-41CF-AFE7-7B2679C6D58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5400000">
            <a:off x="7993667" y="5112373"/>
            <a:ext cx="1455762" cy="897433"/>
          </a:xfrm>
          <a:prstGeom prst="bentConnector3">
            <a:avLst>
              <a:gd name="adj1" fmla="val 50000"/>
            </a:avLst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6014F837-AFAF-499E-AD18-96AC73CD20B5}"/>
              </a:ext>
            </a:extLst>
          </p:cNvPr>
          <p:cNvCxnSpPr>
            <a:cxnSpLocks/>
            <a:stCxn id="44" idx="2"/>
            <a:endCxn id="52" idx="3"/>
          </p:cNvCxnSpPr>
          <p:nvPr/>
        </p:nvCxnSpPr>
        <p:spPr>
          <a:xfrm rot="5400000">
            <a:off x="9452589" y="4998051"/>
            <a:ext cx="557891" cy="2342729"/>
          </a:xfrm>
          <a:prstGeom prst="bentConnector2">
            <a:avLst/>
          </a:prstGeom>
          <a:ln w="19050">
            <a:solidFill>
              <a:srgbClr val="09D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:a16="http://schemas.microsoft.com/office/drawing/2014/main" id="{59830BC5-B79F-4CEE-B7E0-432B117F35BD}"/>
              </a:ext>
            </a:extLst>
          </p:cNvPr>
          <p:cNvSpPr/>
          <p:nvPr/>
        </p:nvSpPr>
        <p:spPr>
          <a:xfrm>
            <a:off x="7985493" y="6288970"/>
            <a:ext cx="574676" cy="3187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EBA38FD-AC73-4392-B076-96E10D990CDE}"/>
              </a:ext>
            </a:extLst>
          </p:cNvPr>
          <p:cNvSpPr/>
          <p:nvPr/>
        </p:nvSpPr>
        <p:spPr>
          <a:xfrm rot="2265532">
            <a:off x="4246928" y="5727459"/>
            <a:ext cx="254039" cy="457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C3F420-525B-4F62-9453-8A99B77EC909}"/>
              </a:ext>
            </a:extLst>
          </p:cNvPr>
          <p:cNvSpPr/>
          <p:nvPr/>
        </p:nvSpPr>
        <p:spPr>
          <a:xfrm rot="245438">
            <a:off x="4448554" y="5777521"/>
            <a:ext cx="221895" cy="7209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C04ED-5BA1-44A3-887A-86749E7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 of the Project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34C1CA-28E9-4C5A-886D-69C7BEB3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8" y="2436078"/>
            <a:ext cx="11463943" cy="26278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1AD697-4C1C-41EB-9253-8ECBA219A2B2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26706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F84AFF3D-3637-49B7-B393-9D8AA4D0CF0F}"/>
              </a:ext>
            </a:extLst>
          </p:cNvPr>
          <p:cNvGrpSpPr/>
          <p:nvPr/>
        </p:nvGrpSpPr>
        <p:grpSpPr>
          <a:xfrm>
            <a:off x="814626" y="890809"/>
            <a:ext cx="10715875" cy="5344830"/>
            <a:chOff x="377350" y="549172"/>
            <a:chExt cx="10715875" cy="534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75171C-A6B7-4F08-83AB-294CD8449BC5}"/>
                </a:ext>
              </a:extLst>
            </p:cNvPr>
            <p:cNvSpPr/>
            <p:nvPr/>
          </p:nvSpPr>
          <p:spPr>
            <a:xfrm>
              <a:off x="8924256" y="549172"/>
              <a:ext cx="1676400" cy="153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Build the support for the gondola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3199C5D-1AEE-4DE3-AC88-5690C0F88021}"/>
                </a:ext>
              </a:extLst>
            </p:cNvPr>
            <p:cNvSpPr/>
            <p:nvPr/>
          </p:nvSpPr>
          <p:spPr>
            <a:xfrm>
              <a:off x="377350" y="2978949"/>
              <a:ext cx="1224953" cy="578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>
                  <a:latin typeface="Bahnschrift SemiLight SemiConde" panose="020B0502040204020203" pitchFamily="34" charset="0"/>
                </a:rPr>
                <a:t>Sta</a:t>
              </a:r>
              <a:r>
                <a:rPr lang="en-GB" dirty="0">
                  <a:latin typeface="Bahnschrift SemiLight SemiConde" panose="020B0502040204020203" pitchFamily="34" charset="0"/>
                </a:rPr>
                <a:t>r</a:t>
              </a:r>
              <a:r>
                <a:rPr lang="pt-PT" dirty="0">
                  <a:latin typeface="Bahnschrift SemiLight SemiConde" panose="020B0502040204020203" pitchFamily="34" charset="0"/>
                </a:rPr>
                <a:t>t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6B20C0-BA55-4787-A38E-C6FA743191DD}"/>
                </a:ext>
              </a:extLst>
            </p:cNvPr>
            <p:cNvSpPr/>
            <p:nvPr/>
          </p:nvSpPr>
          <p:spPr>
            <a:xfrm>
              <a:off x="1819976" y="4423652"/>
              <a:ext cx="1224953" cy="1177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Learning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the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Arduino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ADD10-8A86-408B-9472-63441A24A44D}"/>
                </a:ext>
              </a:extLst>
            </p:cNvPr>
            <p:cNvSpPr/>
            <p:nvPr/>
          </p:nvSpPr>
          <p:spPr>
            <a:xfrm>
              <a:off x="3777007" y="3033090"/>
              <a:ext cx="1909665" cy="1365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latin typeface="Bahnschrift SemiLight SemiConde" panose="020B0502040204020203" pitchFamily="34" charset="0"/>
                </a:rPr>
                <a:t> 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Gyroscope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and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Accelerometer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97D2F5-9AC7-434C-8059-162AAA965ECA}"/>
                </a:ext>
              </a:extLst>
            </p:cNvPr>
            <p:cNvSpPr/>
            <p:nvPr/>
          </p:nvSpPr>
          <p:spPr>
            <a:xfrm>
              <a:off x="3777008" y="1753310"/>
              <a:ext cx="1224953" cy="1177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latin typeface="Bahnschrift SemiLight SemiConde" panose="020B0502040204020203" pitchFamily="34" charset="0"/>
                </a:rPr>
                <a:t>Motor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working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 </a:t>
              </a:r>
              <a:endParaRPr lang="pt-PT" sz="1100" dirty="0">
                <a:latin typeface="Bahnschrift SemiLight SemiConde" panose="020B0502040204020203" pitchFamily="34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BAFF0F1-F9B7-4881-A9FE-5C78C60974CC}"/>
                </a:ext>
              </a:extLst>
            </p:cNvPr>
            <p:cNvSpPr/>
            <p:nvPr/>
          </p:nvSpPr>
          <p:spPr>
            <a:xfrm>
              <a:off x="6067314" y="2076243"/>
              <a:ext cx="2661539" cy="588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Designing the code to control the motor with  the Gyro. data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13" name="Conexão: Ângulo Reto 12">
              <a:extLst>
                <a:ext uri="{FF2B5EF4-FFF2-40B4-BE49-F238E27FC236}">
                  <a16:creationId xmlns:a16="http://schemas.microsoft.com/office/drawing/2014/main" id="{FB3ABD62-7DDE-4564-A788-C21DFA40C8DE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6200000" flipH="1">
              <a:off x="677559" y="3870158"/>
              <a:ext cx="1454685" cy="8301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: Ângulo Reto 14">
              <a:extLst>
                <a:ext uri="{FF2B5EF4-FFF2-40B4-BE49-F238E27FC236}">
                  <a16:creationId xmlns:a16="http://schemas.microsoft.com/office/drawing/2014/main" id="{FF9EE314-EF02-4F29-BD48-8546C57779B7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3044929" y="2342234"/>
              <a:ext cx="732079" cy="26703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: Ângulo Reto 16">
              <a:extLst>
                <a:ext uri="{FF2B5EF4-FFF2-40B4-BE49-F238E27FC236}">
                  <a16:creationId xmlns:a16="http://schemas.microsoft.com/office/drawing/2014/main" id="{E58E47D9-1249-48DA-8731-8314435DD5EC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3044929" y="3715592"/>
              <a:ext cx="732078" cy="12969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: Ângulo Reto 21">
              <a:extLst>
                <a:ext uri="{FF2B5EF4-FFF2-40B4-BE49-F238E27FC236}">
                  <a16:creationId xmlns:a16="http://schemas.microsoft.com/office/drawing/2014/main" id="{8A97AADE-F968-4896-B0F3-DBD0F7A79CC1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 flipV="1">
              <a:off x="5686672" y="2370705"/>
              <a:ext cx="380642" cy="13448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: Ângulo Reto 23">
              <a:extLst>
                <a:ext uri="{FF2B5EF4-FFF2-40B4-BE49-F238E27FC236}">
                  <a16:creationId xmlns:a16="http://schemas.microsoft.com/office/drawing/2014/main" id="{76C59580-FBE1-44B7-8910-9491F2C69F8D}"/>
                </a:ext>
              </a:extLst>
            </p:cNvPr>
            <p:cNvCxnSpPr>
              <a:cxnSpLocks/>
              <a:stCxn id="9" idx="6"/>
              <a:endCxn id="10" idx="0"/>
            </p:cNvCxnSpPr>
            <p:nvPr/>
          </p:nvCxnSpPr>
          <p:spPr>
            <a:xfrm flipV="1">
              <a:off x="5001961" y="2076243"/>
              <a:ext cx="2396123" cy="265991"/>
            </a:xfrm>
            <a:prstGeom prst="bentConnector4">
              <a:avLst>
                <a:gd name="adj1" fmla="val 22231"/>
                <a:gd name="adj2" fmla="val 3073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A038F7-CCBC-45B3-81E3-7CF7D3687967}"/>
                </a:ext>
              </a:extLst>
            </p:cNvPr>
            <p:cNvSpPr/>
            <p:nvPr/>
          </p:nvSpPr>
          <p:spPr>
            <a:xfrm>
              <a:off x="1794534" y="928110"/>
              <a:ext cx="1511312" cy="1329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Testing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the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Hardware</a:t>
              </a:r>
              <a:endParaRPr lang="pt-PT" sz="11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37" name="Conexão: Ângulo Reto 36">
              <a:extLst>
                <a:ext uri="{FF2B5EF4-FFF2-40B4-BE49-F238E27FC236}">
                  <a16:creationId xmlns:a16="http://schemas.microsoft.com/office/drawing/2014/main" id="{FCA1790F-3A5C-45B1-9628-50806C755A3A}"/>
                </a:ext>
              </a:extLst>
            </p:cNvPr>
            <p:cNvCxnSpPr>
              <a:cxnSpLocks/>
              <a:stCxn id="4" idx="0"/>
              <a:endCxn id="35" idx="2"/>
            </p:cNvCxnSpPr>
            <p:nvPr/>
          </p:nvCxnSpPr>
          <p:spPr>
            <a:xfrm rot="5400000" flipH="1" flipV="1">
              <a:off x="699078" y="1883494"/>
              <a:ext cx="1386205" cy="8047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xão: Ângulo Reto 54">
              <a:extLst>
                <a:ext uri="{FF2B5EF4-FFF2-40B4-BE49-F238E27FC236}">
                  <a16:creationId xmlns:a16="http://schemas.microsoft.com/office/drawing/2014/main" id="{CC161B22-E840-4BFE-87B8-4CE5900AA656}"/>
                </a:ext>
              </a:extLst>
            </p:cNvPr>
            <p:cNvCxnSpPr>
              <a:stCxn id="35" idx="6"/>
              <a:endCxn id="9" idx="0"/>
            </p:cNvCxnSpPr>
            <p:nvPr/>
          </p:nvCxnSpPr>
          <p:spPr>
            <a:xfrm>
              <a:off x="3305846" y="1592744"/>
              <a:ext cx="1083639" cy="1605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: Ângulo Reto 65">
              <a:extLst>
                <a:ext uri="{FF2B5EF4-FFF2-40B4-BE49-F238E27FC236}">
                  <a16:creationId xmlns:a16="http://schemas.microsoft.com/office/drawing/2014/main" id="{9D4EAD44-6410-49EF-B6F9-3C1F7117069D}"/>
                </a:ext>
              </a:extLst>
            </p:cNvPr>
            <p:cNvCxnSpPr>
              <a:stCxn id="4" idx="1"/>
              <a:endCxn id="11" idx="0"/>
            </p:cNvCxnSpPr>
            <p:nvPr/>
          </p:nvCxnSpPr>
          <p:spPr>
            <a:xfrm rot="10800000" flipH="1">
              <a:off x="377350" y="549172"/>
              <a:ext cx="9385106" cy="2719248"/>
            </a:xfrm>
            <a:prstGeom prst="bentConnector4">
              <a:avLst>
                <a:gd name="adj1" fmla="val -2436"/>
                <a:gd name="adj2" fmla="val 1084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570D0713-0454-4E46-8A73-FD09F6762BDE}"/>
                </a:ext>
              </a:extLst>
            </p:cNvPr>
            <p:cNvSpPr/>
            <p:nvPr/>
          </p:nvSpPr>
          <p:spPr>
            <a:xfrm>
              <a:off x="8431686" y="3198922"/>
              <a:ext cx="2661539" cy="53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Assembling all the components.</a:t>
              </a:r>
            </a:p>
          </p:txBody>
        </p:sp>
        <p:cxnSp>
          <p:nvCxnSpPr>
            <p:cNvPr id="70" name="Conexão: Ângulo Reto 69">
              <a:extLst>
                <a:ext uri="{FF2B5EF4-FFF2-40B4-BE49-F238E27FC236}">
                  <a16:creationId xmlns:a16="http://schemas.microsoft.com/office/drawing/2014/main" id="{1FD7A19A-504B-4302-A24C-E43A9A16B3DC}"/>
                </a:ext>
              </a:extLst>
            </p:cNvPr>
            <p:cNvCxnSpPr>
              <a:cxnSpLocks/>
              <a:stCxn id="10" idx="3"/>
              <a:endCxn id="68" idx="0"/>
            </p:cNvCxnSpPr>
            <p:nvPr/>
          </p:nvCxnSpPr>
          <p:spPr>
            <a:xfrm>
              <a:off x="8728853" y="2370705"/>
              <a:ext cx="1033603" cy="8282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xão: Ângulo Reto 73">
              <a:extLst>
                <a:ext uri="{FF2B5EF4-FFF2-40B4-BE49-F238E27FC236}">
                  <a16:creationId xmlns:a16="http://schemas.microsoft.com/office/drawing/2014/main" id="{A7CEBAD0-E988-4194-AA9C-8397704BE9F7}"/>
                </a:ext>
              </a:extLst>
            </p:cNvPr>
            <p:cNvCxnSpPr>
              <a:cxnSpLocks/>
              <a:stCxn id="11" idx="4"/>
              <a:endCxn id="68" idx="0"/>
            </p:cNvCxnSpPr>
            <p:nvPr/>
          </p:nvCxnSpPr>
          <p:spPr>
            <a:xfrm rot="5400000">
              <a:off x="9205931" y="2642397"/>
              <a:ext cx="111305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xão reta unidirecional 90">
              <a:extLst>
                <a:ext uri="{FF2B5EF4-FFF2-40B4-BE49-F238E27FC236}">
                  <a16:creationId xmlns:a16="http://schemas.microsoft.com/office/drawing/2014/main" id="{053E48BF-2BEA-4BA4-BEF9-6179CE88A453}"/>
                </a:ext>
              </a:extLst>
            </p:cNvPr>
            <p:cNvCxnSpPr>
              <a:cxnSpLocks/>
              <a:stCxn id="68" idx="2"/>
              <a:endCxn id="92" idx="0"/>
            </p:cNvCxnSpPr>
            <p:nvPr/>
          </p:nvCxnSpPr>
          <p:spPr>
            <a:xfrm>
              <a:off x="9762456" y="3738371"/>
              <a:ext cx="260" cy="43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752C3556-7DE6-4506-BBE5-B1BA92014383}"/>
                </a:ext>
              </a:extLst>
            </p:cNvPr>
            <p:cNvSpPr/>
            <p:nvPr/>
          </p:nvSpPr>
          <p:spPr>
            <a:xfrm>
              <a:off x="8918278" y="4176706"/>
              <a:ext cx="1688875" cy="5394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 SemiLight SemiConde" panose="020B0502040204020203" pitchFamily="34" charset="0"/>
                </a:rPr>
                <a:t>Testing for error.</a:t>
              </a:r>
            </a:p>
          </p:txBody>
        </p:sp>
        <p:cxnSp>
          <p:nvCxnSpPr>
            <p:cNvPr id="99" name="Conexão: Ângulo Reto 98">
              <a:extLst>
                <a:ext uri="{FF2B5EF4-FFF2-40B4-BE49-F238E27FC236}">
                  <a16:creationId xmlns:a16="http://schemas.microsoft.com/office/drawing/2014/main" id="{69EECAB8-3568-4FB1-BA07-478C41A9924E}"/>
                </a:ext>
              </a:extLst>
            </p:cNvPr>
            <p:cNvCxnSpPr>
              <a:cxnSpLocks/>
              <a:stCxn id="92" idx="1"/>
              <a:endCxn id="101" idx="5"/>
            </p:cNvCxnSpPr>
            <p:nvPr/>
          </p:nvCxnSpPr>
          <p:spPr>
            <a:xfrm rot="10800000">
              <a:off x="7736984" y="4446431"/>
              <a:ext cx="1181295" cy="1"/>
            </a:xfrm>
            <a:prstGeom prst="bentConnector3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D5E79CED-BB54-49FD-AC84-7F665EFF4FFA}"/>
                </a:ext>
              </a:extLst>
            </p:cNvPr>
            <p:cNvSpPr/>
            <p:nvPr/>
          </p:nvSpPr>
          <p:spPr>
            <a:xfrm>
              <a:off x="6720281" y="3924874"/>
              <a:ext cx="1355603" cy="10431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 err="1">
                  <a:latin typeface="Bahnschrift SemiLight SemiConde" panose="020B0502040204020203" pitchFamily="34" charset="0"/>
                </a:rPr>
                <a:t>Errors</a:t>
              </a:r>
              <a:r>
                <a:rPr lang="pt-PT" sz="1400" dirty="0">
                  <a:latin typeface="Bahnschrift SemiLight SemiConde" panose="020B0502040204020203" pitchFamily="34" charset="0"/>
                </a:rPr>
                <a:t> </a:t>
              </a:r>
              <a:r>
                <a:rPr lang="pt-PT" sz="1400" dirty="0" err="1">
                  <a:latin typeface="Bahnschrift SemiLight SemiConde" panose="020B0502040204020203" pitchFamily="34" charset="0"/>
                </a:rPr>
                <a:t>found</a:t>
              </a:r>
              <a:endParaRPr lang="pt-PT" sz="1400" dirty="0">
                <a:latin typeface="Bahnschrift SemiLight SemiConde" panose="020B0502040204020203" pitchFamily="34" charset="0"/>
              </a:endParaRPr>
            </a:p>
          </p:txBody>
        </p:sp>
        <p:cxnSp>
          <p:nvCxnSpPr>
            <p:cNvPr id="104" name="Conexão: Ângulo Reto 103">
              <a:extLst>
                <a:ext uri="{FF2B5EF4-FFF2-40B4-BE49-F238E27FC236}">
                  <a16:creationId xmlns:a16="http://schemas.microsoft.com/office/drawing/2014/main" id="{5C687963-B9F3-4E84-9AB7-AC85E5D1DF06}"/>
                </a:ext>
              </a:extLst>
            </p:cNvPr>
            <p:cNvCxnSpPr>
              <a:cxnSpLocks/>
              <a:stCxn id="101" idx="0"/>
              <a:endCxn id="10" idx="2"/>
            </p:cNvCxnSpPr>
            <p:nvPr/>
          </p:nvCxnSpPr>
          <p:spPr>
            <a:xfrm rot="5400000" flipH="1" flipV="1">
              <a:off x="6768230" y="3295021"/>
              <a:ext cx="1259707" cy="1"/>
            </a:xfrm>
            <a:prstGeom prst="bentConnector3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020BE090-9E50-46F8-8D29-46116CD31AC1}"/>
                </a:ext>
              </a:extLst>
            </p:cNvPr>
            <p:cNvSpPr/>
            <p:nvPr/>
          </p:nvSpPr>
          <p:spPr>
            <a:xfrm>
              <a:off x="8924368" y="5354553"/>
              <a:ext cx="1688875" cy="539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Bahnschrift SemiLight SemiConde" panose="020B0502040204020203" pitchFamily="34" charset="0"/>
                </a:rPr>
                <a:t>END</a:t>
              </a:r>
            </a:p>
          </p:txBody>
        </p:sp>
        <p:cxnSp>
          <p:nvCxnSpPr>
            <p:cNvPr id="122" name="Conexão reta unidirecional 121">
              <a:extLst>
                <a:ext uri="{FF2B5EF4-FFF2-40B4-BE49-F238E27FC236}">
                  <a16:creationId xmlns:a16="http://schemas.microsoft.com/office/drawing/2014/main" id="{30530358-17B0-4593-AE46-E94BE0CD6E31}"/>
                </a:ext>
              </a:extLst>
            </p:cNvPr>
            <p:cNvCxnSpPr>
              <a:stCxn id="92" idx="2"/>
              <a:endCxn id="120" idx="0"/>
            </p:cNvCxnSpPr>
            <p:nvPr/>
          </p:nvCxnSpPr>
          <p:spPr>
            <a:xfrm>
              <a:off x="9762716" y="4716155"/>
              <a:ext cx="6090" cy="638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9D9657-1378-424F-86A2-6D46B2F6F623}"/>
              </a:ext>
            </a:extLst>
          </p:cNvPr>
          <p:cNvSpPr txBox="1"/>
          <p:nvPr/>
        </p:nvSpPr>
        <p:spPr>
          <a:xfrm>
            <a:off x="6551802" y="112991"/>
            <a:ext cx="55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Bahnschrift SemiLight SemiConde" panose="020B0502040204020203" pitchFamily="34" charset="0"/>
              </a:rPr>
              <a:t>Data Acquisition Systems</a:t>
            </a:r>
          </a:p>
        </p:txBody>
      </p:sp>
    </p:spTree>
    <p:extLst>
      <p:ext uri="{BB962C8B-B14F-4D97-AF65-F5344CB8AC3E}">
        <p14:creationId xmlns:p14="http://schemas.microsoft.com/office/powerpoint/2010/main" val="31382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138</TotalTime>
  <Words>177</Words>
  <Application>Microsoft Office PowerPoint</Application>
  <PresentationFormat>Ecrã Panorâmico</PresentationFormat>
  <Paragraphs>31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Bahnschrift SemiLight SemiConde</vt:lpstr>
      <vt:lpstr>Corbel</vt:lpstr>
      <vt:lpstr>Profundidade</vt:lpstr>
      <vt:lpstr>Balance/Control  of a Ball (1D)</vt:lpstr>
      <vt:lpstr>Main Goals</vt:lpstr>
      <vt:lpstr>Components:</vt:lpstr>
      <vt:lpstr>Plat of the Project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Rossa</dc:creator>
  <cp:lastModifiedBy>Pedro Rossa</cp:lastModifiedBy>
  <cp:revision>16</cp:revision>
  <dcterms:created xsi:type="dcterms:W3CDTF">2020-05-08T10:59:01Z</dcterms:created>
  <dcterms:modified xsi:type="dcterms:W3CDTF">2020-05-11T09:16:29Z</dcterms:modified>
</cp:coreProperties>
</file>