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B83196-42AC-46E0-BBBB-49A182DF5364}" v="1239" dt="2020-11-04T23:23:09.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11/4/2020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11/4/2020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ea typeface="+mj-lt"/>
                <a:cs typeface="+mj-lt"/>
              </a:rPr>
              <a:t>RDBMS</a:t>
            </a:r>
            <a:br>
              <a:rPr lang="en-US" b="0" dirty="0">
                <a:ea typeface="+mj-lt"/>
                <a:cs typeface="+mj-lt"/>
              </a:rPr>
            </a:br>
            <a:endParaRPr lang="en-US" b="0">
              <a:ea typeface="+mj-lt"/>
              <a:cs typeface="+mj-lt"/>
            </a:endParaRPr>
          </a:p>
          <a:p>
            <a:endParaRPr lang="en-US" b="0" dirty="0">
              <a:ea typeface="+mj-lt"/>
              <a:cs typeface="+mj-lt"/>
            </a:endParaRPr>
          </a:p>
        </p:txBody>
      </p:sp>
      <p:sp>
        <p:nvSpPr>
          <p:cNvPr id="3" name="Subtitle 2"/>
          <p:cNvSpPr>
            <a:spLocks noGrp="1"/>
          </p:cNvSpPr>
          <p:nvPr>
            <p:ph type="subTitle" idx="1"/>
          </p:nvPr>
        </p:nvSpPr>
        <p:spPr>
          <a:xfrm>
            <a:off x="810001" y="5280847"/>
            <a:ext cx="10572000" cy="1441389"/>
          </a:xfrm>
        </p:spPr>
        <p:txBody>
          <a:bodyPr>
            <a:normAutofit/>
          </a:bodyPr>
          <a:lstStyle/>
          <a:p>
            <a:r>
              <a:rPr lang="en-US" dirty="0"/>
              <a:t>Meftah </a:t>
            </a:r>
            <a:r>
              <a:rPr lang="en-US" dirty="0" err="1"/>
              <a:t>Jaâfer</a:t>
            </a:r>
            <a:r>
              <a:rPr lang="en-US" dirty="0"/>
              <a:t> </a:t>
            </a:r>
          </a:p>
          <a:p>
            <a:r>
              <a:rPr lang="en-US" dirty="0">
                <a:ea typeface="+mn-lt"/>
                <a:cs typeface="+mn-lt"/>
              </a:rPr>
              <a:t>Introduction to Databases Checkpoint</a:t>
            </a:r>
            <a:endParaRPr lang="en-US" dirty="0"/>
          </a:p>
        </p:txBody>
      </p:sp>
    </p:spTree>
    <p:extLst>
      <p:ext uri="{BB962C8B-B14F-4D97-AF65-F5344CB8AC3E}">
        <p14:creationId xmlns:p14="http://schemas.microsoft.com/office/powerpoint/2010/main" val="202900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202773"/>
            <a:ext cx="10571998" cy="1214865"/>
          </a:xfrm>
          <a:effectLst/>
        </p:spPr>
        <p:txBody>
          <a:bodyPr>
            <a:normAutofit fontScale="90000"/>
          </a:bodyPr>
          <a:lstStyle/>
          <a:p>
            <a:br>
              <a:rPr lang="en-US" dirty="0"/>
            </a:br>
            <a:br>
              <a:rPr lang="en-US" dirty="0"/>
            </a:br>
            <a:r>
              <a:rPr lang="en-US" dirty="0"/>
              <a:t>Defragmentation</a:t>
            </a:r>
          </a:p>
          <a:p>
            <a:endParaRPr lang="fr-FR" dirty="0"/>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863882" y="2185988"/>
            <a:ext cx="10830098" cy="4412887"/>
          </a:xfrm>
          <a:effectLst/>
        </p:spPr>
        <p:txBody>
          <a:bodyPr>
            <a:normAutofit/>
          </a:bodyPr>
          <a:lstStyle/>
          <a:p>
            <a:r>
              <a:rPr lang="en-US" sz="2000" b="1" dirty="0">
                <a:ea typeface="+mn-lt"/>
                <a:cs typeface="+mn-lt"/>
              </a:rPr>
              <a:t>MySQL</a:t>
            </a:r>
            <a:r>
              <a:rPr lang="en-US" sz="2000" dirty="0">
                <a:ea typeface="+mn-lt"/>
                <a:cs typeface="+mn-lt"/>
              </a:rPr>
              <a:t> offers several approaches to defragmentation – during backup, index creation, and with an </a:t>
            </a:r>
            <a:r>
              <a:rPr lang="en-US" sz="2000" b="1" dirty="0">
                <a:ea typeface="+mn-lt"/>
                <a:cs typeface="+mn-lt"/>
              </a:rPr>
              <a:t>optimize table</a:t>
            </a:r>
            <a:r>
              <a:rPr lang="en-US" sz="2000" dirty="0">
                <a:ea typeface="+mn-lt"/>
                <a:cs typeface="+mn-lt"/>
              </a:rPr>
              <a:t> command having that  options for table maintenance.</a:t>
            </a:r>
          </a:p>
          <a:p>
            <a:endParaRPr lang="en-US" sz="2000" dirty="0">
              <a:ea typeface="+mn-lt"/>
              <a:cs typeface="+mn-lt"/>
            </a:endParaRPr>
          </a:p>
          <a:p>
            <a:r>
              <a:rPr lang="en-US" sz="2000" b="1" dirty="0">
                <a:ea typeface="+mn-lt"/>
                <a:cs typeface="+mn-lt"/>
              </a:rPr>
              <a:t>PostgreSQL</a:t>
            </a:r>
            <a:r>
              <a:rPr lang="en-US" sz="2000" dirty="0">
                <a:ea typeface="+mn-lt"/>
                <a:cs typeface="+mn-lt"/>
              </a:rPr>
              <a:t> allows scanning the entire tables of a data layer to find empty rows and delete the unnecessary elements. By doing so, the system frees up the disk space. </a:t>
            </a:r>
            <a:endParaRPr lang="en-US" sz="2000"/>
          </a:p>
          <a:p>
            <a:endParaRPr lang="en-US" sz="2000" dirty="0">
              <a:ea typeface="+mn-lt"/>
              <a:cs typeface="+mn-lt"/>
            </a:endParaRPr>
          </a:p>
          <a:p>
            <a:pPr>
              <a:lnSpc>
                <a:spcPct val="90000"/>
              </a:lnSpc>
            </a:pPr>
            <a:endParaRPr lang="en-US" sz="2000" dirty="0"/>
          </a:p>
          <a:p>
            <a:pPr>
              <a:lnSpc>
                <a:spcPct val="90000"/>
              </a:lnSpc>
            </a:pPr>
            <a:endParaRPr lang="en-US" sz="2000" dirty="0"/>
          </a:p>
          <a:p>
            <a:pPr>
              <a:lnSpc>
                <a:spcPct val="90000"/>
              </a:lnSpc>
            </a:pPr>
            <a:endParaRPr lang="fr-FR" sz="1600"/>
          </a:p>
        </p:txBody>
      </p:sp>
      <p:pic>
        <p:nvPicPr>
          <p:cNvPr id="4" name="Image 4" descr="Une image contenant dessin&#10;&#10;Description générée automatiquement">
            <a:extLst>
              <a:ext uri="{FF2B5EF4-FFF2-40B4-BE49-F238E27FC236}">
                <a16:creationId xmlns:a16="http://schemas.microsoft.com/office/drawing/2014/main" id="{BEAFD8C2-EA5D-4DDC-9873-433920597FBE}"/>
              </a:ext>
            </a:extLst>
          </p:cNvPr>
          <p:cNvPicPr>
            <a:picLocks noChangeAspect="1"/>
          </p:cNvPicPr>
          <p:nvPr/>
        </p:nvPicPr>
        <p:blipFill>
          <a:blip r:embed="rId2"/>
          <a:stretch>
            <a:fillRect/>
          </a:stretch>
        </p:blipFill>
        <p:spPr>
          <a:xfrm>
            <a:off x="9596438" y="4715325"/>
            <a:ext cx="1884333" cy="1884333"/>
          </a:xfrm>
          <a:prstGeom prst="rect">
            <a:avLst/>
          </a:prstGeom>
        </p:spPr>
      </p:pic>
    </p:spTree>
    <p:extLst>
      <p:ext uri="{BB962C8B-B14F-4D97-AF65-F5344CB8AC3E}">
        <p14:creationId xmlns:p14="http://schemas.microsoft.com/office/powerpoint/2010/main" val="206441042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202773"/>
            <a:ext cx="10571998" cy="1214865"/>
          </a:xfrm>
          <a:effectLst/>
        </p:spPr>
        <p:txBody>
          <a:bodyPr>
            <a:normAutofit fontScale="90000"/>
          </a:bodyPr>
          <a:lstStyle/>
          <a:p>
            <a:br>
              <a:rPr lang="en-US" dirty="0"/>
            </a:br>
            <a:br>
              <a:rPr lang="en-US" dirty="0"/>
            </a:br>
            <a:r>
              <a:rPr lang="en-US" dirty="0"/>
              <a:t>Defragmentation</a:t>
            </a:r>
          </a:p>
          <a:p>
            <a:endParaRPr lang="fr-FR" dirty="0"/>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863882" y="2185988"/>
            <a:ext cx="10830098" cy="4412887"/>
          </a:xfrm>
          <a:effectLst/>
        </p:spPr>
        <p:txBody>
          <a:bodyPr>
            <a:normAutofit/>
          </a:bodyPr>
          <a:lstStyle/>
          <a:p>
            <a:r>
              <a:rPr lang="en-US" sz="2000" b="1" dirty="0">
                <a:ea typeface="+mn-lt"/>
                <a:cs typeface="+mn-lt"/>
              </a:rPr>
              <a:t>SQL Server</a:t>
            </a:r>
            <a:r>
              <a:rPr lang="en-US" sz="2000" dirty="0">
                <a:ea typeface="+mn-lt"/>
                <a:cs typeface="+mn-lt"/>
              </a:rPr>
              <a:t> offers an efficient garbage collector that doesn’t create more than 15-20% of overhead. Technically, developers can even run garbage collector on a continuous basis, because it’s that efficient.</a:t>
            </a:r>
          </a:p>
          <a:p>
            <a:endParaRPr lang="en-US" sz="2000" dirty="0">
              <a:ea typeface="+mn-lt"/>
              <a:cs typeface="+mn-lt"/>
            </a:endParaRPr>
          </a:p>
          <a:p>
            <a:r>
              <a:rPr lang="en-US" sz="2000" b="1" dirty="0">
                <a:ea typeface="+mn-lt"/>
                <a:cs typeface="+mn-lt"/>
              </a:rPr>
              <a:t>=&gt;</a:t>
            </a:r>
            <a:r>
              <a:rPr lang="en-US" sz="2000" dirty="0">
                <a:ea typeface="+mn-lt"/>
                <a:cs typeface="+mn-lt"/>
              </a:rPr>
              <a:t> Overall, </a:t>
            </a:r>
            <a:r>
              <a:rPr lang="en-US" sz="2000" b="1" dirty="0">
                <a:ea typeface="+mn-lt"/>
                <a:cs typeface="+mn-lt"/>
              </a:rPr>
              <a:t>MySQL </a:t>
            </a:r>
            <a:r>
              <a:rPr lang="en-US" sz="2000" dirty="0">
                <a:ea typeface="+mn-lt"/>
                <a:cs typeface="+mn-lt"/>
              </a:rPr>
              <a:t>and </a:t>
            </a:r>
            <a:r>
              <a:rPr lang="en-US" sz="2000" b="1" dirty="0">
                <a:ea typeface="+mn-lt"/>
                <a:cs typeface="+mn-lt"/>
              </a:rPr>
              <a:t>SQL Server</a:t>
            </a:r>
            <a:r>
              <a:rPr lang="en-US" sz="2000" dirty="0">
                <a:ea typeface="+mn-lt"/>
                <a:cs typeface="+mn-lt"/>
              </a:rPr>
              <a:t> offer more of defragmentation methods that </a:t>
            </a:r>
            <a:r>
              <a:rPr lang="en-US" sz="2000" b="1" dirty="0">
                <a:ea typeface="+mn-lt"/>
                <a:cs typeface="+mn-lt"/>
              </a:rPr>
              <a:t>PostgreSQL</a:t>
            </a:r>
            <a:r>
              <a:rPr lang="en-US" sz="2000" dirty="0">
                <a:ea typeface="+mn-lt"/>
                <a:cs typeface="+mn-lt"/>
              </a:rPr>
              <a:t> does. They consume less CPU and provide more flexible settings.</a:t>
            </a:r>
            <a:endParaRPr lang="en-US" dirty="0">
              <a:ea typeface="+mn-lt"/>
              <a:cs typeface="+mn-lt"/>
            </a:endParaRPr>
          </a:p>
          <a:p>
            <a:endParaRPr lang="en-US" sz="2000" dirty="0"/>
          </a:p>
          <a:p>
            <a:endParaRPr lang="en-US" sz="2000" dirty="0">
              <a:ea typeface="+mn-lt"/>
              <a:cs typeface="+mn-lt"/>
            </a:endParaRPr>
          </a:p>
          <a:p>
            <a:pPr>
              <a:lnSpc>
                <a:spcPct val="90000"/>
              </a:lnSpc>
            </a:pPr>
            <a:endParaRPr lang="en-US" sz="2000" dirty="0"/>
          </a:p>
          <a:p>
            <a:pPr>
              <a:lnSpc>
                <a:spcPct val="90000"/>
              </a:lnSpc>
            </a:pPr>
            <a:endParaRPr lang="en-US" sz="2000" dirty="0"/>
          </a:p>
          <a:p>
            <a:pPr>
              <a:lnSpc>
                <a:spcPct val="90000"/>
              </a:lnSpc>
            </a:pPr>
            <a:endParaRPr lang="fr-FR" sz="1600"/>
          </a:p>
        </p:txBody>
      </p:sp>
      <p:pic>
        <p:nvPicPr>
          <p:cNvPr id="4" name="Image 4" descr="Une image contenant dessin&#10;&#10;Description générée automatiquement">
            <a:extLst>
              <a:ext uri="{FF2B5EF4-FFF2-40B4-BE49-F238E27FC236}">
                <a16:creationId xmlns:a16="http://schemas.microsoft.com/office/drawing/2014/main" id="{BEAFD8C2-EA5D-4DDC-9873-433920597FBE}"/>
              </a:ext>
            </a:extLst>
          </p:cNvPr>
          <p:cNvPicPr>
            <a:picLocks noChangeAspect="1"/>
          </p:cNvPicPr>
          <p:nvPr/>
        </p:nvPicPr>
        <p:blipFill>
          <a:blip r:embed="rId2"/>
          <a:stretch>
            <a:fillRect/>
          </a:stretch>
        </p:blipFill>
        <p:spPr>
          <a:xfrm>
            <a:off x="9855230" y="4887853"/>
            <a:ext cx="1884333" cy="1884333"/>
          </a:xfrm>
          <a:prstGeom prst="rect">
            <a:avLst/>
          </a:prstGeom>
        </p:spPr>
      </p:pic>
    </p:spTree>
    <p:extLst>
      <p:ext uri="{BB962C8B-B14F-4D97-AF65-F5344CB8AC3E}">
        <p14:creationId xmlns:p14="http://schemas.microsoft.com/office/powerpoint/2010/main" val="215958174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202773"/>
            <a:ext cx="10571998" cy="1214865"/>
          </a:xfrm>
          <a:effectLst/>
        </p:spPr>
        <p:txBody>
          <a:bodyPr>
            <a:normAutofit fontScale="90000"/>
          </a:bodyPr>
          <a:lstStyle/>
          <a:p>
            <a:br>
              <a:rPr lang="en-US" dirty="0"/>
            </a:br>
            <a:br>
              <a:rPr lang="en-US" dirty="0"/>
            </a:br>
            <a:r>
              <a:rPr lang="en-US" dirty="0"/>
              <a:t>DATA Queries</a:t>
            </a:r>
          </a:p>
          <a:p>
            <a:endParaRPr lang="fr-FR" dirty="0"/>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691354" y="2847347"/>
            <a:ext cx="10830098" cy="3866548"/>
          </a:xfrm>
          <a:effectLst/>
        </p:spPr>
        <p:txBody>
          <a:bodyPr>
            <a:normAutofit/>
          </a:bodyPr>
          <a:lstStyle/>
          <a:p>
            <a:r>
              <a:rPr lang="en-US" sz="2400" b="1" dirty="0"/>
              <a:t>Buffer Pool :</a:t>
            </a:r>
            <a:endParaRPr lang="fr-FR" sz="2400" dirty="0"/>
          </a:p>
          <a:p>
            <a:r>
              <a:rPr lang="en-US" sz="2000" b="1" dirty="0">
                <a:ea typeface="+mn-lt"/>
                <a:cs typeface="+mn-lt"/>
              </a:rPr>
              <a:t>=&gt;</a:t>
            </a:r>
            <a:r>
              <a:rPr lang="en-US" sz="2000" dirty="0">
                <a:ea typeface="+mn-lt"/>
                <a:cs typeface="+mn-lt"/>
              </a:rPr>
              <a:t> Some systems call a buffer to pull cache, but regardless of terminology, their goal is to summarize the algorithms that systems use to process user queries and maintain connections.</a:t>
            </a:r>
            <a:endParaRPr lang="en-US" dirty="0">
              <a:ea typeface="+mn-lt"/>
              <a:cs typeface="+mn-lt"/>
            </a:endParaRPr>
          </a:p>
          <a:p>
            <a:r>
              <a:rPr lang="en-US" sz="2000" b="1" dirty="0">
                <a:ea typeface="+mn-lt"/>
                <a:cs typeface="+mn-lt"/>
              </a:rPr>
              <a:t>MySQL</a:t>
            </a:r>
            <a:r>
              <a:rPr lang="en-US" sz="2000" dirty="0">
                <a:ea typeface="+mn-lt"/>
                <a:cs typeface="+mn-lt"/>
              </a:rPr>
              <a:t> offers a scalable buffer pool – developers can set up the size of the cache according to the workload.  Moreover, MySQL allows dividing cache by segments to store different data types and maximize isolation.</a:t>
            </a:r>
          </a:p>
          <a:p>
            <a:endParaRPr lang="en-US" sz="2000" dirty="0"/>
          </a:p>
          <a:p>
            <a:endParaRPr lang="en-US" sz="2000" dirty="0">
              <a:ea typeface="+mn-lt"/>
              <a:cs typeface="+mn-lt"/>
            </a:endParaRPr>
          </a:p>
          <a:p>
            <a:endParaRPr lang="en-US" sz="2000" dirty="0"/>
          </a:p>
          <a:p>
            <a:pPr>
              <a:lnSpc>
                <a:spcPct val="90000"/>
              </a:lnSpc>
            </a:pPr>
            <a:endParaRPr lang="en-US" sz="2000" dirty="0"/>
          </a:p>
          <a:p>
            <a:pPr>
              <a:lnSpc>
                <a:spcPct val="90000"/>
              </a:lnSpc>
            </a:pPr>
            <a:endParaRPr lang="en-US" sz="2000" dirty="0"/>
          </a:p>
          <a:p>
            <a:pPr>
              <a:lnSpc>
                <a:spcPct val="90000"/>
              </a:lnSpc>
            </a:pPr>
            <a:endParaRPr lang="fr-FR" sz="1600"/>
          </a:p>
        </p:txBody>
      </p:sp>
      <p:pic>
        <p:nvPicPr>
          <p:cNvPr id="5" name="Image 5">
            <a:extLst>
              <a:ext uri="{FF2B5EF4-FFF2-40B4-BE49-F238E27FC236}">
                <a16:creationId xmlns:a16="http://schemas.microsoft.com/office/drawing/2014/main" id="{55D891D8-F66C-4EE4-90ED-B2400426CADE}"/>
              </a:ext>
            </a:extLst>
          </p:cNvPr>
          <p:cNvPicPr>
            <a:picLocks noChangeAspect="1"/>
          </p:cNvPicPr>
          <p:nvPr/>
        </p:nvPicPr>
        <p:blipFill>
          <a:blip r:embed="rId2"/>
          <a:stretch>
            <a:fillRect/>
          </a:stretch>
        </p:blipFill>
        <p:spPr>
          <a:xfrm>
            <a:off x="9880121" y="4783345"/>
            <a:ext cx="1575760" cy="1575760"/>
          </a:xfrm>
          <a:prstGeom prst="rect">
            <a:avLst/>
          </a:prstGeom>
        </p:spPr>
      </p:pic>
    </p:spTree>
    <p:extLst>
      <p:ext uri="{BB962C8B-B14F-4D97-AF65-F5344CB8AC3E}">
        <p14:creationId xmlns:p14="http://schemas.microsoft.com/office/powerpoint/2010/main" val="101944791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202773"/>
            <a:ext cx="10571998" cy="1214865"/>
          </a:xfrm>
          <a:effectLst/>
        </p:spPr>
        <p:txBody>
          <a:bodyPr>
            <a:normAutofit fontScale="90000"/>
          </a:bodyPr>
          <a:lstStyle/>
          <a:p>
            <a:br>
              <a:rPr lang="en-US" dirty="0"/>
            </a:br>
            <a:br>
              <a:rPr lang="en-US" dirty="0"/>
            </a:br>
            <a:r>
              <a:rPr lang="en-US" dirty="0"/>
              <a:t>DATA Queries</a:t>
            </a:r>
          </a:p>
          <a:p>
            <a:endParaRPr lang="fr-FR" dirty="0"/>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317543" y="3422442"/>
            <a:ext cx="10830098" cy="4456019"/>
          </a:xfrm>
          <a:effectLst/>
        </p:spPr>
        <p:txBody>
          <a:bodyPr>
            <a:normAutofit lnSpcReduction="10000"/>
          </a:bodyPr>
          <a:lstStyle/>
          <a:p>
            <a:r>
              <a:rPr lang="en-US" sz="2400" b="1" dirty="0"/>
              <a:t>Buffer Pool :</a:t>
            </a:r>
            <a:endParaRPr lang="fr-FR" sz="2400" dirty="0"/>
          </a:p>
          <a:p>
            <a:r>
              <a:rPr lang="en-US" sz="2000" b="1" dirty="0">
                <a:ea typeface="+mn-lt"/>
                <a:cs typeface="+mn-lt"/>
              </a:rPr>
              <a:t>PostgreSQL</a:t>
            </a:r>
            <a:r>
              <a:rPr lang="en-US" sz="2000" dirty="0">
                <a:ea typeface="+mn-lt"/>
                <a:cs typeface="+mn-lt"/>
              </a:rPr>
              <a:t> isolates processes even further than MySQL by treating them as a separate OS process. Each database has a separate memory and runs its own process. On the one hand, management and monitoring become a lot easier, but on the other, scaling multiple databases takes a lot of time and computing resources.</a:t>
            </a:r>
          </a:p>
          <a:p>
            <a:r>
              <a:rPr lang="en-US" sz="2000" b="1" dirty="0">
                <a:ea typeface="+mn-lt"/>
                <a:cs typeface="+mn-lt"/>
              </a:rPr>
              <a:t>SQL Server</a:t>
            </a:r>
            <a:r>
              <a:rPr lang="en-US" sz="2000" dirty="0">
                <a:ea typeface="+mn-lt"/>
                <a:cs typeface="+mn-lt"/>
              </a:rPr>
              <a:t> also uses a buffer pool, and just like in MySQL, it can be limited or increased according to processing needs. All the work is done in a single pool, with no multiple pages, like in PostgreSQL.</a:t>
            </a:r>
            <a:endParaRPr lang="en-US" dirty="0"/>
          </a:p>
          <a:p>
            <a:r>
              <a:rPr lang="en-US" sz="2000" b="1" dirty="0">
                <a:ea typeface="+mn-lt"/>
                <a:cs typeface="+mn-lt"/>
              </a:rPr>
              <a:t>=&gt; </a:t>
            </a:r>
            <a:r>
              <a:rPr lang="en-US" sz="2000" dirty="0">
                <a:ea typeface="+mn-lt"/>
                <a:cs typeface="+mn-lt"/>
              </a:rPr>
              <a:t>If your priority is to save computing resources and storage, choose flexible solutions: the choice will be between </a:t>
            </a:r>
            <a:r>
              <a:rPr lang="en-US" sz="2000" b="1" dirty="0">
                <a:ea typeface="+mn-lt"/>
                <a:cs typeface="+mn-lt"/>
              </a:rPr>
              <a:t>MySQL vs SQL Server</a:t>
            </a:r>
            <a:r>
              <a:rPr lang="en-US" sz="2000" dirty="0">
                <a:ea typeface="+mn-lt"/>
                <a:cs typeface="+mn-lt"/>
              </a:rPr>
              <a:t>. However, if you prefer clear organization and long-term order, </a:t>
            </a:r>
            <a:r>
              <a:rPr lang="en-US" sz="2000" b="1" dirty="0">
                <a:ea typeface="+mn-lt"/>
                <a:cs typeface="+mn-lt"/>
              </a:rPr>
              <a:t>PostgreSQL</a:t>
            </a:r>
            <a:r>
              <a:rPr lang="en-US" sz="2000" dirty="0">
                <a:ea typeface="+mn-lt"/>
                <a:cs typeface="+mn-lt"/>
              </a:rPr>
              <a:t>, with its isolated approach, might be a better fit.</a:t>
            </a:r>
            <a:endParaRPr lang="en-US" dirty="0"/>
          </a:p>
          <a:p>
            <a:endParaRPr lang="en-US" sz="2000" dirty="0">
              <a:ea typeface="+mn-lt"/>
              <a:cs typeface="+mn-lt"/>
            </a:endParaRPr>
          </a:p>
          <a:p>
            <a:endParaRPr lang="en-US" sz="2000" dirty="0"/>
          </a:p>
          <a:p>
            <a:endParaRPr lang="en-US" sz="2000" dirty="0">
              <a:ea typeface="+mn-lt"/>
              <a:cs typeface="+mn-lt"/>
            </a:endParaRPr>
          </a:p>
          <a:p>
            <a:endParaRPr lang="en-US" sz="2000" dirty="0"/>
          </a:p>
          <a:p>
            <a:pPr>
              <a:lnSpc>
                <a:spcPct val="90000"/>
              </a:lnSpc>
            </a:pPr>
            <a:endParaRPr lang="en-US" sz="2000" dirty="0"/>
          </a:p>
          <a:p>
            <a:pPr>
              <a:lnSpc>
                <a:spcPct val="90000"/>
              </a:lnSpc>
            </a:pPr>
            <a:endParaRPr lang="en-US" sz="2000" dirty="0"/>
          </a:p>
          <a:p>
            <a:pPr>
              <a:lnSpc>
                <a:spcPct val="90000"/>
              </a:lnSpc>
            </a:pPr>
            <a:endParaRPr lang="fr-FR" sz="1600"/>
          </a:p>
        </p:txBody>
      </p:sp>
      <p:pic>
        <p:nvPicPr>
          <p:cNvPr id="5" name="Image 5">
            <a:extLst>
              <a:ext uri="{FF2B5EF4-FFF2-40B4-BE49-F238E27FC236}">
                <a16:creationId xmlns:a16="http://schemas.microsoft.com/office/drawing/2014/main" id="{55D891D8-F66C-4EE4-90ED-B2400426CADE}"/>
              </a:ext>
            </a:extLst>
          </p:cNvPr>
          <p:cNvPicPr>
            <a:picLocks noChangeAspect="1"/>
          </p:cNvPicPr>
          <p:nvPr/>
        </p:nvPicPr>
        <p:blipFill>
          <a:blip r:embed="rId2"/>
          <a:stretch>
            <a:fillRect/>
          </a:stretch>
        </p:blipFill>
        <p:spPr>
          <a:xfrm>
            <a:off x="10800271" y="5530967"/>
            <a:ext cx="1072553" cy="1072553"/>
          </a:xfrm>
          <a:prstGeom prst="rect">
            <a:avLst/>
          </a:prstGeom>
        </p:spPr>
      </p:pic>
    </p:spTree>
    <p:extLst>
      <p:ext uri="{BB962C8B-B14F-4D97-AF65-F5344CB8AC3E}">
        <p14:creationId xmlns:p14="http://schemas.microsoft.com/office/powerpoint/2010/main" val="125242234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202773"/>
            <a:ext cx="10571998" cy="1214865"/>
          </a:xfrm>
          <a:effectLst/>
        </p:spPr>
        <p:txBody>
          <a:bodyPr>
            <a:normAutofit fontScale="90000"/>
          </a:bodyPr>
          <a:lstStyle/>
          <a:p>
            <a:br>
              <a:rPr lang="en-US" dirty="0"/>
            </a:br>
            <a:br>
              <a:rPr lang="en-US" dirty="0"/>
            </a:br>
            <a:r>
              <a:rPr lang="en-US" dirty="0"/>
              <a:t>DATA Queries</a:t>
            </a:r>
          </a:p>
          <a:p>
            <a:endParaRPr lang="fr-FR" dirty="0"/>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202524" y="2315386"/>
            <a:ext cx="11477079" cy="5160509"/>
          </a:xfrm>
          <a:effectLst/>
        </p:spPr>
        <p:txBody>
          <a:bodyPr>
            <a:normAutofit/>
          </a:bodyPr>
          <a:lstStyle/>
          <a:p>
            <a:pPr marL="0" indent="0">
              <a:buNone/>
            </a:pPr>
            <a:endParaRPr lang="en-US" b="1" dirty="0"/>
          </a:p>
          <a:p>
            <a:endParaRPr lang="en-US" sz="2400" dirty="0">
              <a:ea typeface="+mn-lt"/>
              <a:cs typeface="+mn-lt"/>
            </a:endParaRPr>
          </a:p>
          <a:p>
            <a:endParaRPr lang="en-US" sz="2400" dirty="0">
              <a:ea typeface="+mn-lt"/>
              <a:cs typeface="+mn-lt"/>
            </a:endParaRPr>
          </a:p>
          <a:p>
            <a:r>
              <a:rPr lang="en-US" sz="2400" b="1" dirty="0"/>
              <a:t>Indexes :</a:t>
            </a:r>
            <a:endParaRPr lang="en-US" sz="2400" dirty="0">
              <a:ea typeface="+mn-lt"/>
              <a:cs typeface="+mn-lt"/>
            </a:endParaRPr>
          </a:p>
          <a:p>
            <a:r>
              <a:rPr lang="en-US" sz="2000" dirty="0">
                <a:ea typeface="+mn-lt"/>
                <a:cs typeface="+mn-lt"/>
              </a:rPr>
              <a:t>The way a database handles indexes is essential because they are used to locate data without searching for a particular row. Indexes can refer to multiple rows and columns. You can assign the same index to files, located in the different places in the database, and collect all these pieces with a single search.</a:t>
            </a:r>
          </a:p>
          <a:p>
            <a:endParaRPr lang="en-US" sz="2400" dirty="0"/>
          </a:p>
          <a:p>
            <a:endParaRPr lang="en-US" sz="2400" b="1" dirty="0"/>
          </a:p>
          <a:p>
            <a:endParaRPr lang="en-US" sz="2000" dirty="0">
              <a:ea typeface="+mn-lt"/>
              <a:cs typeface="+mn-lt"/>
            </a:endParaRPr>
          </a:p>
          <a:p>
            <a:endParaRPr lang="en-US" sz="2000" dirty="0"/>
          </a:p>
          <a:p>
            <a:endParaRPr lang="en-US" sz="2000" dirty="0">
              <a:ea typeface="+mn-lt"/>
              <a:cs typeface="+mn-lt"/>
            </a:endParaRPr>
          </a:p>
          <a:p>
            <a:endParaRPr lang="en-US" sz="2000" dirty="0"/>
          </a:p>
          <a:p>
            <a:pPr>
              <a:lnSpc>
                <a:spcPct val="90000"/>
              </a:lnSpc>
            </a:pPr>
            <a:endParaRPr lang="en-US" sz="2000" dirty="0"/>
          </a:p>
          <a:p>
            <a:pPr>
              <a:lnSpc>
                <a:spcPct val="90000"/>
              </a:lnSpc>
            </a:pPr>
            <a:endParaRPr lang="en-US" sz="2000" dirty="0"/>
          </a:p>
          <a:p>
            <a:pPr>
              <a:lnSpc>
                <a:spcPct val="90000"/>
              </a:lnSpc>
            </a:pPr>
            <a:endParaRPr lang="fr-FR" sz="1600"/>
          </a:p>
        </p:txBody>
      </p:sp>
      <p:pic>
        <p:nvPicPr>
          <p:cNvPr id="5" name="Image 5">
            <a:extLst>
              <a:ext uri="{FF2B5EF4-FFF2-40B4-BE49-F238E27FC236}">
                <a16:creationId xmlns:a16="http://schemas.microsoft.com/office/drawing/2014/main" id="{55D891D8-F66C-4EE4-90ED-B2400426CADE}"/>
              </a:ext>
            </a:extLst>
          </p:cNvPr>
          <p:cNvPicPr>
            <a:picLocks noChangeAspect="1"/>
          </p:cNvPicPr>
          <p:nvPr/>
        </p:nvPicPr>
        <p:blipFill>
          <a:blip r:embed="rId2"/>
          <a:stretch>
            <a:fillRect/>
          </a:stretch>
        </p:blipFill>
        <p:spPr>
          <a:xfrm>
            <a:off x="10857780" y="5847268"/>
            <a:ext cx="813761" cy="813761"/>
          </a:xfrm>
          <a:prstGeom prst="rect">
            <a:avLst/>
          </a:prstGeom>
        </p:spPr>
      </p:pic>
      <p:pic>
        <p:nvPicPr>
          <p:cNvPr id="4" name="Image 5">
            <a:extLst>
              <a:ext uri="{FF2B5EF4-FFF2-40B4-BE49-F238E27FC236}">
                <a16:creationId xmlns:a16="http://schemas.microsoft.com/office/drawing/2014/main" id="{1BC4C779-9BDD-4B0C-9346-C8D02A2284BB}"/>
              </a:ext>
            </a:extLst>
          </p:cNvPr>
          <p:cNvPicPr>
            <a:picLocks noChangeAspect="1"/>
          </p:cNvPicPr>
          <p:nvPr/>
        </p:nvPicPr>
        <p:blipFill>
          <a:blip r:embed="rId3"/>
          <a:stretch>
            <a:fillRect/>
          </a:stretch>
        </p:blipFill>
        <p:spPr>
          <a:xfrm>
            <a:off x="3416060" y="4697153"/>
            <a:ext cx="5431765" cy="1834409"/>
          </a:xfrm>
          <a:prstGeom prst="rect">
            <a:avLst/>
          </a:prstGeom>
        </p:spPr>
      </p:pic>
    </p:spTree>
    <p:extLst>
      <p:ext uri="{BB962C8B-B14F-4D97-AF65-F5344CB8AC3E}">
        <p14:creationId xmlns:p14="http://schemas.microsoft.com/office/powerpoint/2010/main" val="244489608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202773"/>
            <a:ext cx="10571998" cy="1214865"/>
          </a:xfrm>
          <a:effectLst/>
        </p:spPr>
        <p:txBody>
          <a:bodyPr>
            <a:normAutofit fontScale="90000"/>
          </a:bodyPr>
          <a:lstStyle/>
          <a:p>
            <a:br>
              <a:rPr lang="en-US" dirty="0"/>
            </a:br>
            <a:br>
              <a:rPr lang="en-US" dirty="0"/>
            </a:br>
            <a:r>
              <a:rPr lang="en-US" dirty="0"/>
              <a:t>DATA Queries</a:t>
            </a:r>
          </a:p>
          <a:p>
            <a:endParaRPr lang="fr-FR" dirty="0"/>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202524" y="2315386"/>
            <a:ext cx="11477079" cy="5160509"/>
          </a:xfrm>
          <a:effectLst/>
        </p:spPr>
        <p:txBody>
          <a:bodyPr>
            <a:normAutofit/>
          </a:bodyPr>
          <a:lstStyle/>
          <a:p>
            <a:pPr marL="0" indent="0">
              <a:buNone/>
            </a:pPr>
            <a:endParaRPr lang="en-US" b="1" dirty="0"/>
          </a:p>
          <a:p>
            <a:endParaRPr lang="en-US" sz="2400" dirty="0">
              <a:ea typeface="+mn-lt"/>
              <a:cs typeface="+mn-lt"/>
            </a:endParaRPr>
          </a:p>
          <a:p>
            <a:endParaRPr lang="en-US" sz="2400" dirty="0">
              <a:ea typeface="+mn-lt"/>
              <a:cs typeface="+mn-lt"/>
            </a:endParaRPr>
          </a:p>
          <a:p>
            <a:r>
              <a:rPr lang="en-US" sz="2400" b="1" dirty="0"/>
              <a:t>Indexes :</a:t>
            </a:r>
            <a:endParaRPr lang="en-US" sz="2400" dirty="0">
              <a:ea typeface="+mn-lt"/>
              <a:cs typeface="+mn-lt"/>
            </a:endParaRPr>
          </a:p>
          <a:p>
            <a:r>
              <a:rPr lang="en-US" sz="2000" b="1" dirty="0">
                <a:ea typeface="+mn-lt"/>
                <a:cs typeface="+mn-lt"/>
              </a:rPr>
              <a:t>MySQL</a:t>
            </a:r>
            <a:r>
              <a:rPr lang="en-US" sz="2000" dirty="0">
                <a:ea typeface="+mn-lt"/>
                <a:cs typeface="+mn-lt"/>
              </a:rPr>
              <a:t> organized indexes in tables and clusters. Developers can automatically locate and update indexes in their databases. The search isn’t highly flexible – you can’t search for multiple indexes in a single query. MySQL supports multi-column indexes, allowing adding up to 16 columns.</a:t>
            </a:r>
          </a:p>
          <a:p>
            <a:r>
              <a:rPr lang="en-US" sz="2000" b="1" dirty="0">
                <a:ea typeface="+mn-lt"/>
                <a:cs typeface="+mn-lt"/>
              </a:rPr>
              <a:t>PostgreSQL</a:t>
            </a:r>
            <a:r>
              <a:rPr lang="en-US" sz="2000" dirty="0">
                <a:ea typeface="+mn-lt"/>
                <a:cs typeface="+mn-lt"/>
              </a:rPr>
              <a:t> also supports index-based table organization, but the early versions don’t include automated index updates . The solution also allows looking up many indexes in a single search. The multi-column settings are also more flexible than in MySQL – developers can include up to 32 columns.</a:t>
            </a:r>
            <a:endParaRPr lang="en-US" sz="2000" dirty="0"/>
          </a:p>
          <a:p>
            <a:endParaRPr lang="en-US" sz="2400" dirty="0"/>
          </a:p>
          <a:p>
            <a:endParaRPr lang="en-US" sz="2400" b="1" dirty="0">
              <a:ea typeface="+mn-lt"/>
              <a:cs typeface="+mn-lt"/>
            </a:endParaRPr>
          </a:p>
          <a:p>
            <a:endParaRPr lang="en-US" sz="2000" dirty="0"/>
          </a:p>
          <a:p>
            <a:endParaRPr lang="en-US" sz="2000" dirty="0">
              <a:ea typeface="+mn-lt"/>
              <a:cs typeface="+mn-lt"/>
            </a:endParaRPr>
          </a:p>
          <a:p>
            <a:endParaRPr lang="en-US" sz="2000" dirty="0"/>
          </a:p>
          <a:p>
            <a:endParaRPr lang="en-US" sz="2000" dirty="0"/>
          </a:p>
          <a:p>
            <a:pPr>
              <a:lnSpc>
                <a:spcPct val="90000"/>
              </a:lnSpc>
            </a:pPr>
            <a:endParaRPr lang="en-US" sz="2000" dirty="0"/>
          </a:p>
          <a:p>
            <a:pPr>
              <a:lnSpc>
                <a:spcPct val="90000"/>
              </a:lnSpc>
            </a:pPr>
            <a:endParaRPr lang="en-US" sz="2000" dirty="0"/>
          </a:p>
          <a:p>
            <a:pPr>
              <a:lnSpc>
                <a:spcPct val="90000"/>
              </a:lnSpc>
            </a:pPr>
            <a:endParaRPr lang="fr-FR" sz="1600"/>
          </a:p>
        </p:txBody>
      </p:sp>
      <p:pic>
        <p:nvPicPr>
          <p:cNvPr id="5" name="Image 5">
            <a:extLst>
              <a:ext uri="{FF2B5EF4-FFF2-40B4-BE49-F238E27FC236}">
                <a16:creationId xmlns:a16="http://schemas.microsoft.com/office/drawing/2014/main" id="{55D891D8-F66C-4EE4-90ED-B2400426CADE}"/>
              </a:ext>
            </a:extLst>
          </p:cNvPr>
          <p:cNvPicPr>
            <a:picLocks noChangeAspect="1"/>
          </p:cNvPicPr>
          <p:nvPr/>
        </p:nvPicPr>
        <p:blipFill>
          <a:blip r:embed="rId2"/>
          <a:stretch>
            <a:fillRect/>
          </a:stretch>
        </p:blipFill>
        <p:spPr>
          <a:xfrm>
            <a:off x="10541479" y="5545344"/>
            <a:ext cx="1130062" cy="1115685"/>
          </a:xfrm>
          <a:prstGeom prst="rect">
            <a:avLst/>
          </a:prstGeom>
        </p:spPr>
      </p:pic>
    </p:spTree>
    <p:extLst>
      <p:ext uri="{BB962C8B-B14F-4D97-AF65-F5344CB8AC3E}">
        <p14:creationId xmlns:p14="http://schemas.microsoft.com/office/powerpoint/2010/main" val="97617602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202773"/>
            <a:ext cx="10571998" cy="1214865"/>
          </a:xfrm>
          <a:effectLst/>
        </p:spPr>
        <p:txBody>
          <a:bodyPr>
            <a:normAutofit fontScale="90000"/>
          </a:bodyPr>
          <a:lstStyle/>
          <a:p>
            <a:br>
              <a:rPr lang="en-US" dirty="0"/>
            </a:br>
            <a:br>
              <a:rPr lang="en-US" dirty="0"/>
            </a:br>
            <a:r>
              <a:rPr lang="en-US" dirty="0"/>
              <a:t>DATA Queries</a:t>
            </a:r>
          </a:p>
          <a:p>
            <a:endParaRPr lang="fr-FR" dirty="0"/>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202524" y="2315386"/>
            <a:ext cx="11477079" cy="5160509"/>
          </a:xfrm>
          <a:effectLst/>
        </p:spPr>
        <p:txBody>
          <a:bodyPr>
            <a:normAutofit/>
          </a:bodyPr>
          <a:lstStyle/>
          <a:p>
            <a:pPr marL="0" indent="0">
              <a:buNone/>
            </a:pPr>
            <a:endParaRPr lang="en-US" b="1" dirty="0"/>
          </a:p>
          <a:p>
            <a:endParaRPr lang="en-US" sz="2400" dirty="0">
              <a:ea typeface="+mn-lt"/>
              <a:cs typeface="+mn-lt"/>
            </a:endParaRPr>
          </a:p>
          <a:p>
            <a:endParaRPr lang="en-US" sz="2400" dirty="0">
              <a:ea typeface="+mn-lt"/>
              <a:cs typeface="+mn-lt"/>
            </a:endParaRPr>
          </a:p>
          <a:p>
            <a:r>
              <a:rPr lang="en-US" sz="2400" b="1" dirty="0"/>
              <a:t>Indexes :</a:t>
            </a:r>
            <a:endParaRPr lang="en-US" sz="2400" dirty="0">
              <a:ea typeface="+mn-lt"/>
              <a:cs typeface="+mn-lt"/>
            </a:endParaRPr>
          </a:p>
          <a:p>
            <a:r>
              <a:rPr lang="en-US" sz="2000" b="1" dirty="0">
                <a:ea typeface="+mn-lt"/>
                <a:cs typeface="+mn-lt"/>
              </a:rPr>
              <a:t>SQL Server</a:t>
            </a:r>
            <a:r>
              <a:rPr lang="en-US" sz="2000" dirty="0">
                <a:ea typeface="+mn-lt"/>
                <a:cs typeface="+mn-lt"/>
              </a:rPr>
              <a:t> offers rich automated functionality for index management. They can organize in clusters and maintain the correct row order without manual involvement. The solution also supports multiple-index searches and partial indexes.</a:t>
            </a:r>
            <a:endParaRPr lang="en-US" sz="2000" dirty="0"/>
          </a:p>
          <a:p>
            <a:endParaRPr lang="en-US" sz="2000" dirty="0">
              <a:ea typeface="+mn-lt"/>
              <a:cs typeface="+mn-lt"/>
            </a:endParaRPr>
          </a:p>
          <a:p>
            <a:r>
              <a:rPr lang="en-US" sz="2000" b="1" dirty="0">
                <a:ea typeface="+mn-lt"/>
                <a:cs typeface="+mn-lt"/>
              </a:rPr>
              <a:t>=&gt; </a:t>
            </a:r>
            <a:r>
              <a:rPr lang="en-US" sz="2000" dirty="0">
                <a:ea typeface="+mn-lt"/>
                <a:cs typeface="+mn-lt"/>
              </a:rPr>
              <a:t>Having flexible index settings allows looking up information faster and organizing multiple data simultaneously.</a:t>
            </a:r>
            <a:endParaRPr lang="en-US" dirty="0"/>
          </a:p>
          <a:p>
            <a:endParaRPr lang="en-US" sz="2000" dirty="0"/>
          </a:p>
          <a:p>
            <a:endParaRPr lang="en-US" sz="2400" dirty="0"/>
          </a:p>
          <a:p>
            <a:endParaRPr lang="en-US" sz="2400" b="1" dirty="0">
              <a:ea typeface="+mn-lt"/>
              <a:cs typeface="+mn-lt"/>
            </a:endParaRPr>
          </a:p>
          <a:p>
            <a:endParaRPr lang="en-US" sz="2000" dirty="0"/>
          </a:p>
          <a:p>
            <a:endParaRPr lang="en-US" sz="2000" dirty="0">
              <a:ea typeface="+mn-lt"/>
              <a:cs typeface="+mn-lt"/>
            </a:endParaRPr>
          </a:p>
          <a:p>
            <a:endParaRPr lang="en-US" sz="2000" dirty="0"/>
          </a:p>
          <a:p>
            <a:endParaRPr lang="en-US" sz="2000" dirty="0"/>
          </a:p>
          <a:p>
            <a:pPr>
              <a:lnSpc>
                <a:spcPct val="90000"/>
              </a:lnSpc>
            </a:pPr>
            <a:endParaRPr lang="en-US" sz="2000" dirty="0"/>
          </a:p>
          <a:p>
            <a:pPr>
              <a:lnSpc>
                <a:spcPct val="90000"/>
              </a:lnSpc>
            </a:pPr>
            <a:endParaRPr lang="en-US" sz="2000" dirty="0"/>
          </a:p>
          <a:p>
            <a:pPr>
              <a:lnSpc>
                <a:spcPct val="90000"/>
              </a:lnSpc>
            </a:pPr>
            <a:endParaRPr lang="fr-FR" sz="1600"/>
          </a:p>
        </p:txBody>
      </p:sp>
      <p:pic>
        <p:nvPicPr>
          <p:cNvPr id="5" name="Image 5">
            <a:extLst>
              <a:ext uri="{FF2B5EF4-FFF2-40B4-BE49-F238E27FC236}">
                <a16:creationId xmlns:a16="http://schemas.microsoft.com/office/drawing/2014/main" id="{55D891D8-F66C-4EE4-90ED-B2400426CADE}"/>
              </a:ext>
            </a:extLst>
          </p:cNvPr>
          <p:cNvPicPr>
            <a:picLocks noChangeAspect="1"/>
          </p:cNvPicPr>
          <p:nvPr/>
        </p:nvPicPr>
        <p:blipFill>
          <a:blip r:embed="rId2"/>
          <a:stretch>
            <a:fillRect/>
          </a:stretch>
        </p:blipFill>
        <p:spPr>
          <a:xfrm>
            <a:off x="10124536" y="5142778"/>
            <a:ext cx="1547005" cy="1518251"/>
          </a:xfrm>
          <a:prstGeom prst="rect">
            <a:avLst/>
          </a:prstGeom>
        </p:spPr>
      </p:pic>
    </p:spTree>
    <p:extLst>
      <p:ext uri="{BB962C8B-B14F-4D97-AF65-F5344CB8AC3E}">
        <p14:creationId xmlns:p14="http://schemas.microsoft.com/office/powerpoint/2010/main" val="34603167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87755"/>
            <a:ext cx="10571998" cy="1718072"/>
          </a:xfrm>
          <a:effectLst/>
        </p:spPr>
        <p:txBody>
          <a:bodyPr>
            <a:normAutofit fontScale="90000"/>
          </a:bodyPr>
          <a:lstStyle/>
          <a:p>
            <a:br>
              <a:rPr lang="en-US" dirty="0"/>
            </a:br>
            <a:br>
              <a:rPr lang="en-US" dirty="0"/>
            </a:br>
            <a:r>
              <a:rPr lang="en-US" dirty="0"/>
              <a:t>System Properties Comparison Microsoft SQL Server vs. MySQL vs. PostgreSQL</a:t>
            </a:r>
          </a:p>
          <a:p>
            <a:endParaRPr lang="en-US" dirty="0"/>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202524" y="2056594"/>
            <a:ext cx="11477079" cy="5419301"/>
          </a:xfrm>
          <a:effectLst/>
        </p:spPr>
        <p:txBody>
          <a:bodyPr>
            <a:normAutofit/>
          </a:bodyPr>
          <a:lstStyle/>
          <a:p>
            <a:pPr marL="0" indent="0">
              <a:buNone/>
            </a:pPr>
            <a:endParaRPr lang="en-US" b="1" dirty="0"/>
          </a:p>
          <a:p>
            <a:endParaRPr lang="en-US" sz="2400" dirty="0">
              <a:ea typeface="+mn-lt"/>
              <a:cs typeface="+mn-lt"/>
            </a:endParaRPr>
          </a:p>
          <a:p>
            <a:endParaRPr lang="en-US" sz="2400" dirty="0">
              <a:ea typeface="+mn-lt"/>
              <a:cs typeface="+mn-lt"/>
            </a:endParaRPr>
          </a:p>
          <a:p>
            <a:endParaRPr lang="en-US" sz="2400" b="1" dirty="0"/>
          </a:p>
          <a:p>
            <a:endParaRPr lang="en-US" sz="2000" dirty="0"/>
          </a:p>
          <a:p>
            <a:endParaRPr lang="en-US" sz="2400" dirty="0"/>
          </a:p>
          <a:p>
            <a:endParaRPr lang="en-US" sz="2400" b="1" dirty="0">
              <a:ea typeface="+mn-lt"/>
              <a:cs typeface="+mn-lt"/>
            </a:endParaRPr>
          </a:p>
          <a:p>
            <a:endParaRPr lang="en-US" sz="2000" dirty="0"/>
          </a:p>
          <a:p>
            <a:endParaRPr lang="en-US" sz="2000" dirty="0">
              <a:ea typeface="+mn-lt"/>
              <a:cs typeface="+mn-lt"/>
            </a:endParaRPr>
          </a:p>
          <a:p>
            <a:endParaRPr lang="en-US" sz="2000" dirty="0"/>
          </a:p>
          <a:p>
            <a:endParaRPr lang="en-US" sz="2000" dirty="0"/>
          </a:p>
          <a:p>
            <a:pPr>
              <a:lnSpc>
                <a:spcPct val="90000"/>
              </a:lnSpc>
            </a:pPr>
            <a:endParaRPr lang="en-US" sz="2000" dirty="0"/>
          </a:p>
          <a:p>
            <a:pPr>
              <a:lnSpc>
                <a:spcPct val="90000"/>
              </a:lnSpc>
            </a:pPr>
            <a:endParaRPr lang="en-US" sz="2000" dirty="0"/>
          </a:p>
          <a:p>
            <a:pPr>
              <a:lnSpc>
                <a:spcPct val="90000"/>
              </a:lnSpc>
            </a:pPr>
            <a:endParaRPr lang="fr-FR" sz="1600"/>
          </a:p>
        </p:txBody>
      </p:sp>
      <p:pic>
        <p:nvPicPr>
          <p:cNvPr id="4" name="Image 5">
            <a:extLst>
              <a:ext uri="{FF2B5EF4-FFF2-40B4-BE49-F238E27FC236}">
                <a16:creationId xmlns:a16="http://schemas.microsoft.com/office/drawing/2014/main" id="{AD6D7EDE-0C3F-434F-A0DA-B39CC230F35D}"/>
              </a:ext>
            </a:extLst>
          </p:cNvPr>
          <p:cNvPicPr>
            <a:picLocks noChangeAspect="1"/>
          </p:cNvPicPr>
          <p:nvPr/>
        </p:nvPicPr>
        <p:blipFill>
          <a:blip r:embed="rId2"/>
          <a:stretch>
            <a:fillRect/>
          </a:stretch>
        </p:blipFill>
        <p:spPr>
          <a:xfrm>
            <a:off x="10746627" y="617777"/>
            <a:ext cx="1179842" cy="1194220"/>
          </a:xfrm>
          <a:prstGeom prst="rect">
            <a:avLst/>
          </a:prstGeom>
        </p:spPr>
      </p:pic>
      <p:pic>
        <p:nvPicPr>
          <p:cNvPr id="6" name="Image 6">
            <a:extLst>
              <a:ext uri="{FF2B5EF4-FFF2-40B4-BE49-F238E27FC236}">
                <a16:creationId xmlns:a16="http://schemas.microsoft.com/office/drawing/2014/main" id="{14BE7B24-0827-494B-88BF-04AFEE13ED62}"/>
              </a:ext>
            </a:extLst>
          </p:cNvPr>
          <p:cNvPicPr>
            <a:picLocks noChangeAspect="1"/>
          </p:cNvPicPr>
          <p:nvPr/>
        </p:nvPicPr>
        <p:blipFill>
          <a:blip r:embed="rId3"/>
          <a:stretch>
            <a:fillRect/>
          </a:stretch>
        </p:blipFill>
        <p:spPr>
          <a:xfrm>
            <a:off x="943155" y="2493982"/>
            <a:ext cx="9730595" cy="3724713"/>
          </a:xfrm>
          <a:prstGeom prst="rect">
            <a:avLst/>
          </a:prstGeom>
        </p:spPr>
      </p:pic>
    </p:spTree>
    <p:extLst>
      <p:ext uri="{BB962C8B-B14F-4D97-AF65-F5344CB8AC3E}">
        <p14:creationId xmlns:p14="http://schemas.microsoft.com/office/powerpoint/2010/main" val="287970004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87755"/>
            <a:ext cx="10571998" cy="1718072"/>
          </a:xfrm>
          <a:effectLst/>
        </p:spPr>
        <p:txBody>
          <a:bodyPr>
            <a:normAutofit fontScale="90000"/>
          </a:bodyPr>
          <a:lstStyle/>
          <a:p>
            <a:br>
              <a:rPr lang="en-US" dirty="0"/>
            </a:br>
            <a:br>
              <a:rPr lang="en-US" dirty="0"/>
            </a:br>
            <a:r>
              <a:rPr lang="en-US" dirty="0"/>
              <a:t>System Properties Comparison Microsoft SQL Server vs. MySQL vs. PostgreSQL</a:t>
            </a:r>
          </a:p>
          <a:p>
            <a:endParaRPr lang="en-US" dirty="0"/>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202524" y="2056594"/>
            <a:ext cx="11477079" cy="5419301"/>
          </a:xfrm>
          <a:effectLst/>
        </p:spPr>
        <p:txBody>
          <a:bodyPr>
            <a:normAutofit/>
          </a:bodyPr>
          <a:lstStyle/>
          <a:p>
            <a:pPr marL="0" indent="0">
              <a:buNone/>
            </a:pPr>
            <a:endParaRPr lang="en-US" b="1" dirty="0"/>
          </a:p>
          <a:p>
            <a:endParaRPr lang="en-US" sz="2400" dirty="0">
              <a:ea typeface="+mn-lt"/>
              <a:cs typeface="+mn-lt"/>
            </a:endParaRPr>
          </a:p>
          <a:p>
            <a:endParaRPr lang="en-US" sz="2400" dirty="0">
              <a:ea typeface="+mn-lt"/>
              <a:cs typeface="+mn-lt"/>
            </a:endParaRPr>
          </a:p>
          <a:p>
            <a:endParaRPr lang="en-US" sz="2400" b="1" dirty="0"/>
          </a:p>
          <a:p>
            <a:endParaRPr lang="en-US" sz="2000" dirty="0"/>
          </a:p>
          <a:p>
            <a:endParaRPr lang="en-US" sz="2400" dirty="0"/>
          </a:p>
          <a:p>
            <a:endParaRPr lang="en-US" sz="2400" b="1" dirty="0">
              <a:ea typeface="+mn-lt"/>
              <a:cs typeface="+mn-lt"/>
            </a:endParaRPr>
          </a:p>
          <a:p>
            <a:endParaRPr lang="en-US" sz="2000" dirty="0"/>
          </a:p>
          <a:p>
            <a:endParaRPr lang="en-US" sz="2000" dirty="0">
              <a:ea typeface="+mn-lt"/>
              <a:cs typeface="+mn-lt"/>
            </a:endParaRPr>
          </a:p>
          <a:p>
            <a:endParaRPr lang="en-US" sz="2000" dirty="0"/>
          </a:p>
          <a:p>
            <a:endParaRPr lang="en-US" sz="2000" dirty="0"/>
          </a:p>
          <a:p>
            <a:pPr>
              <a:lnSpc>
                <a:spcPct val="90000"/>
              </a:lnSpc>
            </a:pPr>
            <a:endParaRPr lang="en-US" sz="2000" dirty="0"/>
          </a:p>
          <a:p>
            <a:pPr>
              <a:lnSpc>
                <a:spcPct val="90000"/>
              </a:lnSpc>
            </a:pPr>
            <a:endParaRPr lang="en-US" sz="2000" dirty="0"/>
          </a:p>
          <a:p>
            <a:pPr>
              <a:lnSpc>
                <a:spcPct val="90000"/>
              </a:lnSpc>
            </a:pPr>
            <a:endParaRPr lang="fr-FR" sz="1600"/>
          </a:p>
        </p:txBody>
      </p:sp>
      <p:pic>
        <p:nvPicPr>
          <p:cNvPr id="4" name="Image 5">
            <a:extLst>
              <a:ext uri="{FF2B5EF4-FFF2-40B4-BE49-F238E27FC236}">
                <a16:creationId xmlns:a16="http://schemas.microsoft.com/office/drawing/2014/main" id="{AD6D7EDE-0C3F-434F-A0DA-B39CC230F35D}"/>
              </a:ext>
            </a:extLst>
          </p:cNvPr>
          <p:cNvPicPr>
            <a:picLocks noChangeAspect="1"/>
          </p:cNvPicPr>
          <p:nvPr/>
        </p:nvPicPr>
        <p:blipFill>
          <a:blip r:embed="rId2"/>
          <a:stretch>
            <a:fillRect/>
          </a:stretch>
        </p:blipFill>
        <p:spPr>
          <a:xfrm>
            <a:off x="10746627" y="617777"/>
            <a:ext cx="1179842" cy="1194220"/>
          </a:xfrm>
          <a:prstGeom prst="rect">
            <a:avLst/>
          </a:prstGeom>
        </p:spPr>
      </p:pic>
      <p:pic>
        <p:nvPicPr>
          <p:cNvPr id="5" name="Image 6">
            <a:extLst>
              <a:ext uri="{FF2B5EF4-FFF2-40B4-BE49-F238E27FC236}">
                <a16:creationId xmlns:a16="http://schemas.microsoft.com/office/drawing/2014/main" id="{9D3B619C-A94E-49B4-99DC-0CD894F0421C}"/>
              </a:ext>
            </a:extLst>
          </p:cNvPr>
          <p:cNvPicPr>
            <a:picLocks noChangeAspect="1"/>
          </p:cNvPicPr>
          <p:nvPr/>
        </p:nvPicPr>
        <p:blipFill>
          <a:blip r:embed="rId3"/>
          <a:stretch>
            <a:fillRect/>
          </a:stretch>
        </p:blipFill>
        <p:spPr>
          <a:xfrm>
            <a:off x="1345721" y="2123125"/>
            <a:ext cx="10061274" cy="4279520"/>
          </a:xfrm>
          <a:prstGeom prst="rect">
            <a:avLst/>
          </a:prstGeom>
        </p:spPr>
      </p:pic>
    </p:spTree>
    <p:extLst>
      <p:ext uri="{BB962C8B-B14F-4D97-AF65-F5344CB8AC3E}">
        <p14:creationId xmlns:p14="http://schemas.microsoft.com/office/powerpoint/2010/main" val="185523989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87755"/>
            <a:ext cx="10571998" cy="1718072"/>
          </a:xfrm>
          <a:effectLst/>
        </p:spPr>
        <p:txBody>
          <a:bodyPr>
            <a:normAutofit fontScale="90000"/>
          </a:bodyPr>
          <a:lstStyle/>
          <a:p>
            <a:br>
              <a:rPr lang="en-US" dirty="0"/>
            </a:br>
            <a:br>
              <a:rPr lang="en-US" dirty="0"/>
            </a:br>
            <a:r>
              <a:rPr lang="en-US" dirty="0"/>
              <a:t>System Properties Comparison Microsoft SQL Server vs. MySQL vs. PostgreSQL</a:t>
            </a:r>
          </a:p>
          <a:p>
            <a:endParaRPr lang="en-US" dirty="0"/>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202524" y="2056594"/>
            <a:ext cx="11477079" cy="5419301"/>
          </a:xfrm>
          <a:effectLst/>
        </p:spPr>
        <p:txBody>
          <a:bodyPr>
            <a:normAutofit/>
          </a:bodyPr>
          <a:lstStyle/>
          <a:p>
            <a:pPr marL="0" indent="0">
              <a:buNone/>
            </a:pPr>
            <a:endParaRPr lang="en-US" b="1" dirty="0"/>
          </a:p>
          <a:p>
            <a:endParaRPr lang="en-US" sz="2400" dirty="0">
              <a:ea typeface="+mn-lt"/>
              <a:cs typeface="+mn-lt"/>
            </a:endParaRPr>
          </a:p>
          <a:p>
            <a:endParaRPr lang="en-US" sz="2400" dirty="0">
              <a:ea typeface="+mn-lt"/>
              <a:cs typeface="+mn-lt"/>
            </a:endParaRPr>
          </a:p>
          <a:p>
            <a:endParaRPr lang="en-US" sz="2400" b="1" dirty="0"/>
          </a:p>
          <a:p>
            <a:endParaRPr lang="en-US" sz="2000" dirty="0"/>
          </a:p>
          <a:p>
            <a:endParaRPr lang="en-US" sz="2400" dirty="0"/>
          </a:p>
          <a:p>
            <a:endParaRPr lang="en-US" sz="2400" b="1" dirty="0">
              <a:ea typeface="+mn-lt"/>
              <a:cs typeface="+mn-lt"/>
            </a:endParaRPr>
          </a:p>
          <a:p>
            <a:endParaRPr lang="en-US" sz="2000" dirty="0"/>
          </a:p>
          <a:p>
            <a:endParaRPr lang="en-US" sz="2000" dirty="0">
              <a:ea typeface="+mn-lt"/>
              <a:cs typeface="+mn-lt"/>
            </a:endParaRPr>
          </a:p>
          <a:p>
            <a:endParaRPr lang="en-US" sz="2000" dirty="0"/>
          </a:p>
          <a:p>
            <a:endParaRPr lang="en-US" sz="2000" dirty="0"/>
          </a:p>
          <a:p>
            <a:pPr>
              <a:lnSpc>
                <a:spcPct val="90000"/>
              </a:lnSpc>
            </a:pPr>
            <a:endParaRPr lang="en-US" sz="2000" dirty="0"/>
          </a:p>
          <a:p>
            <a:pPr>
              <a:lnSpc>
                <a:spcPct val="90000"/>
              </a:lnSpc>
            </a:pPr>
            <a:endParaRPr lang="en-US" sz="2000" dirty="0"/>
          </a:p>
          <a:p>
            <a:pPr>
              <a:lnSpc>
                <a:spcPct val="90000"/>
              </a:lnSpc>
            </a:pPr>
            <a:endParaRPr lang="fr-FR" sz="1600"/>
          </a:p>
        </p:txBody>
      </p:sp>
      <p:pic>
        <p:nvPicPr>
          <p:cNvPr id="4" name="Image 5">
            <a:extLst>
              <a:ext uri="{FF2B5EF4-FFF2-40B4-BE49-F238E27FC236}">
                <a16:creationId xmlns:a16="http://schemas.microsoft.com/office/drawing/2014/main" id="{AD6D7EDE-0C3F-434F-A0DA-B39CC230F35D}"/>
              </a:ext>
            </a:extLst>
          </p:cNvPr>
          <p:cNvPicPr>
            <a:picLocks noChangeAspect="1"/>
          </p:cNvPicPr>
          <p:nvPr/>
        </p:nvPicPr>
        <p:blipFill>
          <a:blip r:embed="rId2"/>
          <a:stretch>
            <a:fillRect/>
          </a:stretch>
        </p:blipFill>
        <p:spPr>
          <a:xfrm>
            <a:off x="10746627" y="617777"/>
            <a:ext cx="1179842" cy="1194220"/>
          </a:xfrm>
          <a:prstGeom prst="rect">
            <a:avLst/>
          </a:prstGeom>
        </p:spPr>
      </p:pic>
      <p:pic>
        <p:nvPicPr>
          <p:cNvPr id="5" name="Image 5">
            <a:extLst>
              <a:ext uri="{FF2B5EF4-FFF2-40B4-BE49-F238E27FC236}">
                <a16:creationId xmlns:a16="http://schemas.microsoft.com/office/drawing/2014/main" id="{D57DAA44-2AF1-4A54-8D8A-3905FA566431}"/>
              </a:ext>
            </a:extLst>
          </p:cNvPr>
          <p:cNvPicPr>
            <a:picLocks noChangeAspect="1"/>
          </p:cNvPicPr>
          <p:nvPr/>
        </p:nvPicPr>
        <p:blipFill>
          <a:blip r:embed="rId3"/>
          <a:stretch>
            <a:fillRect/>
          </a:stretch>
        </p:blipFill>
        <p:spPr>
          <a:xfrm>
            <a:off x="914401" y="1975654"/>
            <a:ext cx="10391953" cy="4401937"/>
          </a:xfrm>
          <a:prstGeom prst="rect">
            <a:avLst/>
          </a:prstGeom>
        </p:spPr>
      </p:pic>
    </p:spTree>
    <p:extLst>
      <p:ext uri="{BB962C8B-B14F-4D97-AF65-F5344CB8AC3E}">
        <p14:creationId xmlns:p14="http://schemas.microsoft.com/office/powerpoint/2010/main" val="175033670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4B2A1A-FFB9-4D0D-A5EA-41AC4A2B38E4}"/>
              </a:ext>
            </a:extLst>
          </p:cNvPr>
          <p:cNvSpPr>
            <a:spLocks noGrp="1"/>
          </p:cNvSpPr>
          <p:nvPr>
            <p:ph type="title"/>
          </p:nvPr>
        </p:nvSpPr>
        <p:spPr/>
        <p:txBody>
          <a:bodyPr/>
          <a:lstStyle/>
          <a:p>
            <a:r>
              <a:rPr lang="fr-FR" dirty="0" err="1"/>
              <a:t>Summary</a:t>
            </a:r>
          </a:p>
        </p:txBody>
      </p:sp>
      <p:sp>
        <p:nvSpPr>
          <p:cNvPr id="3" name="Espace réservé du contenu 2">
            <a:extLst>
              <a:ext uri="{FF2B5EF4-FFF2-40B4-BE49-F238E27FC236}">
                <a16:creationId xmlns:a16="http://schemas.microsoft.com/office/drawing/2014/main" id="{DD7216B4-C83A-4D39-AEAB-2F1117073692}"/>
              </a:ext>
            </a:extLst>
          </p:cNvPr>
          <p:cNvSpPr>
            <a:spLocks noGrp="1"/>
          </p:cNvSpPr>
          <p:nvPr>
            <p:ph idx="1"/>
          </p:nvPr>
        </p:nvSpPr>
        <p:spPr/>
        <p:txBody>
          <a:bodyPr/>
          <a:lstStyle/>
          <a:p>
            <a:r>
              <a:rPr lang="fr-FR" sz="2400" b="1" dirty="0"/>
              <a:t>Introduction</a:t>
            </a:r>
          </a:p>
          <a:p>
            <a:r>
              <a:rPr lang="fr-FR" sz="2400" b="1" dirty="0"/>
              <a:t>MySQL</a:t>
            </a:r>
          </a:p>
          <a:p>
            <a:r>
              <a:rPr lang="fr-FR" sz="2400" b="1" dirty="0"/>
              <a:t>PostgreSQL</a:t>
            </a:r>
          </a:p>
          <a:p>
            <a:r>
              <a:rPr lang="fr-FR" sz="2400" b="1" dirty="0"/>
              <a:t>SQL Server</a:t>
            </a:r>
          </a:p>
          <a:p>
            <a:r>
              <a:rPr lang="en-US" sz="2400" b="1" dirty="0">
                <a:ea typeface="+mn-lt"/>
                <a:cs typeface="+mn-lt"/>
              </a:rPr>
              <a:t>System Properties Comparison Microsoft SQL Server vs. MySQL vs. PostgreSQL</a:t>
            </a:r>
            <a:endParaRPr lang="en-US" sz="2400" b="1">
              <a:ea typeface="+mn-lt"/>
              <a:cs typeface="+mn-lt"/>
            </a:endParaRPr>
          </a:p>
          <a:p>
            <a:r>
              <a:rPr lang="en-US" sz="2400" b="1" dirty="0"/>
              <a:t>Conclusion</a:t>
            </a:r>
          </a:p>
        </p:txBody>
      </p:sp>
    </p:spTree>
    <p:extLst>
      <p:ext uri="{BB962C8B-B14F-4D97-AF65-F5344CB8AC3E}">
        <p14:creationId xmlns:p14="http://schemas.microsoft.com/office/powerpoint/2010/main" val="2157965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87755"/>
            <a:ext cx="10571998" cy="1718072"/>
          </a:xfrm>
          <a:effectLst/>
        </p:spPr>
        <p:txBody>
          <a:bodyPr>
            <a:normAutofit fontScale="90000"/>
          </a:bodyPr>
          <a:lstStyle/>
          <a:p>
            <a:br>
              <a:rPr lang="en-US" dirty="0"/>
            </a:br>
            <a:br>
              <a:rPr lang="en-US" dirty="0"/>
            </a:br>
            <a:r>
              <a:rPr lang="en-US" dirty="0"/>
              <a:t>System Properties Comparison Microsoft SQL Server vs. MySQL vs. PostgreSQL</a:t>
            </a:r>
          </a:p>
          <a:p>
            <a:endParaRPr lang="en-US" dirty="0"/>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202524" y="2056594"/>
            <a:ext cx="11477079" cy="5419301"/>
          </a:xfrm>
          <a:effectLst/>
        </p:spPr>
        <p:txBody>
          <a:bodyPr>
            <a:normAutofit/>
          </a:bodyPr>
          <a:lstStyle/>
          <a:p>
            <a:pPr marL="0" indent="0">
              <a:buNone/>
            </a:pPr>
            <a:endParaRPr lang="en-US" b="1" dirty="0"/>
          </a:p>
          <a:p>
            <a:endParaRPr lang="en-US" sz="2400" dirty="0">
              <a:ea typeface="+mn-lt"/>
              <a:cs typeface="+mn-lt"/>
            </a:endParaRPr>
          </a:p>
          <a:p>
            <a:endParaRPr lang="en-US" sz="2400" dirty="0">
              <a:ea typeface="+mn-lt"/>
              <a:cs typeface="+mn-lt"/>
            </a:endParaRPr>
          </a:p>
          <a:p>
            <a:endParaRPr lang="en-US" sz="2400" b="1" dirty="0"/>
          </a:p>
          <a:p>
            <a:endParaRPr lang="en-US" sz="2000" dirty="0"/>
          </a:p>
          <a:p>
            <a:endParaRPr lang="en-US" sz="2400" dirty="0"/>
          </a:p>
          <a:p>
            <a:endParaRPr lang="en-US" sz="2400" b="1" dirty="0">
              <a:ea typeface="+mn-lt"/>
              <a:cs typeface="+mn-lt"/>
            </a:endParaRPr>
          </a:p>
          <a:p>
            <a:endParaRPr lang="en-US" sz="2000" dirty="0"/>
          </a:p>
          <a:p>
            <a:endParaRPr lang="en-US" sz="2000" dirty="0">
              <a:ea typeface="+mn-lt"/>
              <a:cs typeface="+mn-lt"/>
            </a:endParaRPr>
          </a:p>
          <a:p>
            <a:endParaRPr lang="en-US" sz="2000" dirty="0"/>
          </a:p>
          <a:p>
            <a:endParaRPr lang="en-US" sz="2000" dirty="0"/>
          </a:p>
          <a:p>
            <a:pPr>
              <a:lnSpc>
                <a:spcPct val="90000"/>
              </a:lnSpc>
            </a:pPr>
            <a:endParaRPr lang="en-US" sz="2000" dirty="0"/>
          </a:p>
          <a:p>
            <a:pPr>
              <a:lnSpc>
                <a:spcPct val="90000"/>
              </a:lnSpc>
            </a:pPr>
            <a:endParaRPr lang="en-US" sz="2000" dirty="0"/>
          </a:p>
          <a:p>
            <a:pPr>
              <a:lnSpc>
                <a:spcPct val="90000"/>
              </a:lnSpc>
            </a:pPr>
            <a:endParaRPr lang="fr-FR" sz="1600"/>
          </a:p>
        </p:txBody>
      </p:sp>
      <p:pic>
        <p:nvPicPr>
          <p:cNvPr id="4" name="Image 5">
            <a:extLst>
              <a:ext uri="{FF2B5EF4-FFF2-40B4-BE49-F238E27FC236}">
                <a16:creationId xmlns:a16="http://schemas.microsoft.com/office/drawing/2014/main" id="{AD6D7EDE-0C3F-434F-A0DA-B39CC230F35D}"/>
              </a:ext>
            </a:extLst>
          </p:cNvPr>
          <p:cNvPicPr>
            <a:picLocks noChangeAspect="1"/>
          </p:cNvPicPr>
          <p:nvPr/>
        </p:nvPicPr>
        <p:blipFill>
          <a:blip r:embed="rId2"/>
          <a:stretch>
            <a:fillRect/>
          </a:stretch>
        </p:blipFill>
        <p:spPr>
          <a:xfrm>
            <a:off x="10746627" y="617777"/>
            <a:ext cx="1179842" cy="1194220"/>
          </a:xfrm>
          <a:prstGeom prst="rect">
            <a:avLst/>
          </a:prstGeom>
        </p:spPr>
      </p:pic>
      <p:pic>
        <p:nvPicPr>
          <p:cNvPr id="5" name="Image 5">
            <a:extLst>
              <a:ext uri="{FF2B5EF4-FFF2-40B4-BE49-F238E27FC236}">
                <a16:creationId xmlns:a16="http://schemas.microsoft.com/office/drawing/2014/main" id="{F65F9E6A-44CA-4F3F-A4D4-2A24D8207E2D}"/>
              </a:ext>
            </a:extLst>
          </p:cNvPr>
          <p:cNvPicPr>
            <a:picLocks noChangeAspect="1"/>
          </p:cNvPicPr>
          <p:nvPr/>
        </p:nvPicPr>
        <p:blipFill>
          <a:blip r:embed="rId3"/>
          <a:stretch>
            <a:fillRect/>
          </a:stretch>
        </p:blipFill>
        <p:spPr>
          <a:xfrm>
            <a:off x="756250" y="2050857"/>
            <a:ext cx="10780140" cy="4582209"/>
          </a:xfrm>
          <a:prstGeom prst="rect">
            <a:avLst/>
          </a:prstGeom>
        </p:spPr>
      </p:pic>
    </p:spTree>
    <p:extLst>
      <p:ext uri="{BB962C8B-B14F-4D97-AF65-F5344CB8AC3E}">
        <p14:creationId xmlns:p14="http://schemas.microsoft.com/office/powerpoint/2010/main" val="351872054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87755"/>
            <a:ext cx="10571998" cy="1718072"/>
          </a:xfrm>
          <a:effectLst/>
        </p:spPr>
        <p:txBody>
          <a:bodyPr>
            <a:normAutofit fontScale="90000"/>
          </a:bodyPr>
          <a:lstStyle/>
          <a:p>
            <a:br>
              <a:rPr lang="en-US" dirty="0"/>
            </a:br>
            <a:br>
              <a:rPr lang="en-US" dirty="0"/>
            </a:br>
            <a:r>
              <a:rPr lang="en-US" dirty="0"/>
              <a:t>System Properties Comparison Microsoft SQL Server vs. MySQL vs. PostgreSQL</a:t>
            </a:r>
          </a:p>
          <a:p>
            <a:endParaRPr lang="en-US" dirty="0"/>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202524" y="2056594"/>
            <a:ext cx="11477079" cy="5419301"/>
          </a:xfrm>
          <a:effectLst/>
        </p:spPr>
        <p:txBody>
          <a:bodyPr>
            <a:normAutofit/>
          </a:bodyPr>
          <a:lstStyle/>
          <a:p>
            <a:pPr marL="0" indent="0">
              <a:buNone/>
            </a:pPr>
            <a:endParaRPr lang="en-US" b="1" dirty="0"/>
          </a:p>
          <a:p>
            <a:endParaRPr lang="en-US" sz="2400" dirty="0">
              <a:ea typeface="+mn-lt"/>
              <a:cs typeface="+mn-lt"/>
            </a:endParaRPr>
          </a:p>
          <a:p>
            <a:endParaRPr lang="en-US" sz="2400" dirty="0">
              <a:ea typeface="+mn-lt"/>
              <a:cs typeface="+mn-lt"/>
            </a:endParaRPr>
          </a:p>
          <a:p>
            <a:endParaRPr lang="en-US" sz="2400" b="1" dirty="0"/>
          </a:p>
          <a:p>
            <a:endParaRPr lang="en-US" sz="2000" dirty="0"/>
          </a:p>
          <a:p>
            <a:endParaRPr lang="en-US" sz="2400" dirty="0"/>
          </a:p>
          <a:p>
            <a:endParaRPr lang="en-US" sz="2400" b="1" dirty="0">
              <a:ea typeface="+mn-lt"/>
              <a:cs typeface="+mn-lt"/>
            </a:endParaRPr>
          </a:p>
          <a:p>
            <a:endParaRPr lang="en-US" sz="2000" dirty="0"/>
          </a:p>
          <a:p>
            <a:endParaRPr lang="en-US" sz="2000" dirty="0">
              <a:ea typeface="+mn-lt"/>
              <a:cs typeface="+mn-lt"/>
            </a:endParaRPr>
          </a:p>
          <a:p>
            <a:endParaRPr lang="en-US" sz="2000" dirty="0"/>
          </a:p>
          <a:p>
            <a:endParaRPr lang="en-US" sz="2000" dirty="0"/>
          </a:p>
          <a:p>
            <a:pPr>
              <a:lnSpc>
                <a:spcPct val="90000"/>
              </a:lnSpc>
            </a:pPr>
            <a:endParaRPr lang="en-US" sz="2000" dirty="0"/>
          </a:p>
          <a:p>
            <a:pPr>
              <a:lnSpc>
                <a:spcPct val="90000"/>
              </a:lnSpc>
            </a:pPr>
            <a:endParaRPr lang="en-US" sz="2000" dirty="0"/>
          </a:p>
          <a:p>
            <a:pPr>
              <a:lnSpc>
                <a:spcPct val="90000"/>
              </a:lnSpc>
            </a:pPr>
            <a:endParaRPr lang="fr-FR" sz="1600"/>
          </a:p>
        </p:txBody>
      </p:sp>
      <p:pic>
        <p:nvPicPr>
          <p:cNvPr id="4" name="Image 5">
            <a:extLst>
              <a:ext uri="{FF2B5EF4-FFF2-40B4-BE49-F238E27FC236}">
                <a16:creationId xmlns:a16="http://schemas.microsoft.com/office/drawing/2014/main" id="{AD6D7EDE-0C3F-434F-A0DA-B39CC230F35D}"/>
              </a:ext>
            </a:extLst>
          </p:cNvPr>
          <p:cNvPicPr>
            <a:picLocks noChangeAspect="1"/>
          </p:cNvPicPr>
          <p:nvPr/>
        </p:nvPicPr>
        <p:blipFill>
          <a:blip r:embed="rId2"/>
          <a:stretch>
            <a:fillRect/>
          </a:stretch>
        </p:blipFill>
        <p:spPr>
          <a:xfrm>
            <a:off x="10746627" y="617777"/>
            <a:ext cx="1179842" cy="1194220"/>
          </a:xfrm>
          <a:prstGeom prst="rect">
            <a:avLst/>
          </a:prstGeom>
        </p:spPr>
      </p:pic>
      <p:pic>
        <p:nvPicPr>
          <p:cNvPr id="5" name="Image 5">
            <a:extLst>
              <a:ext uri="{FF2B5EF4-FFF2-40B4-BE49-F238E27FC236}">
                <a16:creationId xmlns:a16="http://schemas.microsoft.com/office/drawing/2014/main" id="{03792B69-921F-46FA-84F1-DE40E19A1C31}"/>
              </a:ext>
            </a:extLst>
          </p:cNvPr>
          <p:cNvPicPr>
            <a:picLocks noChangeAspect="1"/>
          </p:cNvPicPr>
          <p:nvPr/>
        </p:nvPicPr>
        <p:blipFill>
          <a:blip r:embed="rId3"/>
          <a:stretch>
            <a:fillRect/>
          </a:stretch>
        </p:blipFill>
        <p:spPr>
          <a:xfrm>
            <a:off x="986287" y="2173911"/>
            <a:ext cx="10205048" cy="4278593"/>
          </a:xfrm>
          <a:prstGeom prst="rect">
            <a:avLst/>
          </a:prstGeom>
        </p:spPr>
      </p:pic>
    </p:spTree>
    <p:extLst>
      <p:ext uri="{BB962C8B-B14F-4D97-AF65-F5344CB8AC3E}">
        <p14:creationId xmlns:p14="http://schemas.microsoft.com/office/powerpoint/2010/main" val="234341272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87755"/>
            <a:ext cx="10571998" cy="1718072"/>
          </a:xfrm>
          <a:effectLst/>
        </p:spPr>
        <p:txBody>
          <a:bodyPr>
            <a:normAutofit fontScale="90000"/>
          </a:bodyPr>
          <a:lstStyle/>
          <a:p>
            <a:br>
              <a:rPr lang="en-US" dirty="0"/>
            </a:br>
            <a:br>
              <a:rPr lang="en-US" dirty="0"/>
            </a:br>
            <a:r>
              <a:rPr lang="en-US" dirty="0"/>
              <a:t>System Properties Comparison Microsoft SQL Server vs. MySQL vs. PostgreSQL</a:t>
            </a:r>
          </a:p>
          <a:p>
            <a:endParaRPr lang="en-US" dirty="0"/>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202524" y="2056594"/>
            <a:ext cx="11477079" cy="5419301"/>
          </a:xfrm>
          <a:effectLst/>
        </p:spPr>
        <p:txBody>
          <a:bodyPr>
            <a:normAutofit/>
          </a:bodyPr>
          <a:lstStyle/>
          <a:p>
            <a:pPr marL="0" indent="0">
              <a:buNone/>
            </a:pPr>
            <a:endParaRPr lang="en-US" b="1" dirty="0"/>
          </a:p>
          <a:p>
            <a:endParaRPr lang="en-US" sz="2400" dirty="0">
              <a:ea typeface="+mn-lt"/>
              <a:cs typeface="+mn-lt"/>
            </a:endParaRPr>
          </a:p>
          <a:p>
            <a:endParaRPr lang="en-US" sz="2400" dirty="0">
              <a:ea typeface="+mn-lt"/>
              <a:cs typeface="+mn-lt"/>
            </a:endParaRPr>
          </a:p>
          <a:p>
            <a:endParaRPr lang="en-US" sz="2400" b="1" dirty="0"/>
          </a:p>
          <a:p>
            <a:endParaRPr lang="en-US" sz="2000" dirty="0"/>
          </a:p>
          <a:p>
            <a:endParaRPr lang="en-US" sz="2400" dirty="0"/>
          </a:p>
          <a:p>
            <a:endParaRPr lang="en-US" sz="2400" b="1" dirty="0">
              <a:ea typeface="+mn-lt"/>
              <a:cs typeface="+mn-lt"/>
            </a:endParaRPr>
          </a:p>
          <a:p>
            <a:endParaRPr lang="en-US" sz="2000" dirty="0"/>
          </a:p>
          <a:p>
            <a:endParaRPr lang="en-US" sz="2000" dirty="0">
              <a:ea typeface="+mn-lt"/>
              <a:cs typeface="+mn-lt"/>
            </a:endParaRPr>
          </a:p>
          <a:p>
            <a:endParaRPr lang="en-US" sz="2000" dirty="0"/>
          </a:p>
          <a:p>
            <a:endParaRPr lang="en-US" sz="2000" dirty="0"/>
          </a:p>
          <a:p>
            <a:pPr>
              <a:lnSpc>
                <a:spcPct val="90000"/>
              </a:lnSpc>
            </a:pPr>
            <a:endParaRPr lang="en-US" sz="2000" dirty="0"/>
          </a:p>
          <a:p>
            <a:pPr>
              <a:lnSpc>
                <a:spcPct val="90000"/>
              </a:lnSpc>
            </a:pPr>
            <a:endParaRPr lang="en-US" sz="2000" dirty="0"/>
          </a:p>
          <a:p>
            <a:pPr>
              <a:lnSpc>
                <a:spcPct val="90000"/>
              </a:lnSpc>
            </a:pPr>
            <a:endParaRPr lang="fr-FR" sz="1600"/>
          </a:p>
        </p:txBody>
      </p:sp>
      <p:pic>
        <p:nvPicPr>
          <p:cNvPr id="4" name="Image 5">
            <a:extLst>
              <a:ext uri="{FF2B5EF4-FFF2-40B4-BE49-F238E27FC236}">
                <a16:creationId xmlns:a16="http://schemas.microsoft.com/office/drawing/2014/main" id="{AD6D7EDE-0C3F-434F-A0DA-B39CC230F35D}"/>
              </a:ext>
            </a:extLst>
          </p:cNvPr>
          <p:cNvPicPr>
            <a:picLocks noChangeAspect="1"/>
          </p:cNvPicPr>
          <p:nvPr/>
        </p:nvPicPr>
        <p:blipFill>
          <a:blip r:embed="rId2"/>
          <a:stretch>
            <a:fillRect/>
          </a:stretch>
        </p:blipFill>
        <p:spPr>
          <a:xfrm>
            <a:off x="10746627" y="617777"/>
            <a:ext cx="1179842" cy="1194220"/>
          </a:xfrm>
          <a:prstGeom prst="rect">
            <a:avLst/>
          </a:prstGeom>
        </p:spPr>
      </p:pic>
      <p:pic>
        <p:nvPicPr>
          <p:cNvPr id="6" name="Image 6">
            <a:extLst>
              <a:ext uri="{FF2B5EF4-FFF2-40B4-BE49-F238E27FC236}">
                <a16:creationId xmlns:a16="http://schemas.microsoft.com/office/drawing/2014/main" id="{7C176383-3CA5-45E3-921E-C2556B334A4D}"/>
              </a:ext>
            </a:extLst>
          </p:cNvPr>
          <p:cNvPicPr>
            <a:picLocks noChangeAspect="1"/>
          </p:cNvPicPr>
          <p:nvPr/>
        </p:nvPicPr>
        <p:blipFill>
          <a:blip r:embed="rId3"/>
          <a:stretch>
            <a:fillRect/>
          </a:stretch>
        </p:blipFill>
        <p:spPr>
          <a:xfrm>
            <a:off x="1158816" y="2062756"/>
            <a:ext cx="9888746" cy="4371504"/>
          </a:xfrm>
          <a:prstGeom prst="rect">
            <a:avLst/>
          </a:prstGeom>
        </p:spPr>
      </p:pic>
    </p:spTree>
    <p:extLst>
      <p:ext uri="{BB962C8B-B14F-4D97-AF65-F5344CB8AC3E}">
        <p14:creationId xmlns:p14="http://schemas.microsoft.com/office/powerpoint/2010/main" val="330846523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87755"/>
            <a:ext cx="10571998" cy="1718072"/>
          </a:xfrm>
          <a:effectLst/>
        </p:spPr>
        <p:txBody>
          <a:bodyPr>
            <a:normAutofit fontScale="90000"/>
          </a:bodyPr>
          <a:lstStyle/>
          <a:p>
            <a:br>
              <a:rPr lang="en-US" dirty="0"/>
            </a:br>
            <a:br>
              <a:rPr lang="en-US" dirty="0"/>
            </a:br>
            <a:r>
              <a:rPr lang="en-US" dirty="0"/>
              <a:t>Conclusion</a:t>
            </a:r>
          </a:p>
          <a:p>
            <a:endParaRPr lang="en-US" dirty="0"/>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202524" y="2056594"/>
            <a:ext cx="11477079" cy="5419301"/>
          </a:xfrm>
          <a:effectLst/>
        </p:spPr>
        <p:txBody>
          <a:bodyPr>
            <a:normAutofit/>
          </a:bodyPr>
          <a:lstStyle/>
          <a:p>
            <a:pPr marL="0" indent="0">
              <a:buNone/>
            </a:pPr>
            <a:endParaRPr lang="en-US" b="1" dirty="0"/>
          </a:p>
          <a:p>
            <a:endParaRPr lang="en-US" sz="2400" dirty="0">
              <a:ea typeface="+mn-lt"/>
              <a:cs typeface="+mn-lt"/>
            </a:endParaRPr>
          </a:p>
          <a:p>
            <a:endParaRPr lang="en-US" sz="2400" dirty="0">
              <a:ea typeface="+mn-lt"/>
              <a:cs typeface="+mn-lt"/>
            </a:endParaRPr>
          </a:p>
          <a:p>
            <a:endParaRPr lang="en-US" sz="2400" b="1" dirty="0"/>
          </a:p>
          <a:p>
            <a:endParaRPr lang="en-US" sz="2000" dirty="0"/>
          </a:p>
          <a:p>
            <a:endParaRPr lang="en-US" sz="2400" dirty="0"/>
          </a:p>
          <a:p>
            <a:endParaRPr lang="en-US" sz="2400" b="1" dirty="0">
              <a:ea typeface="+mn-lt"/>
              <a:cs typeface="+mn-lt"/>
            </a:endParaRPr>
          </a:p>
          <a:p>
            <a:endParaRPr lang="en-US" sz="2000" dirty="0"/>
          </a:p>
          <a:p>
            <a:endParaRPr lang="en-US" sz="2000" dirty="0">
              <a:ea typeface="+mn-lt"/>
              <a:cs typeface="+mn-lt"/>
            </a:endParaRPr>
          </a:p>
          <a:p>
            <a:endParaRPr lang="en-US" sz="2000" dirty="0"/>
          </a:p>
          <a:p>
            <a:endParaRPr lang="en-US" sz="2000" dirty="0"/>
          </a:p>
          <a:p>
            <a:pPr>
              <a:lnSpc>
                <a:spcPct val="90000"/>
              </a:lnSpc>
            </a:pPr>
            <a:endParaRPr lang="en-US" sz="2000" dirty="0"/>
          </a:p>
          <a:p>
            <a:pPr>
              <a:lnSpc>
                <a:spcPct val="90000"/>
              </a:lnSpc>
            </a:pPr>
            <a:endParaRPr lang="en-US" sz="2000" dirty="0"/>
          </a:p>
          <a:p>
            <a:pPr>
              <a:lnSpc>
                <a:spcPct val="90000"/>
              </a:lnSpc>
            </a:pPr>
            <a:endParaRPr lang="fr-FR" sz="1600"/>
          </a:p>
        </p:txBody>
      </p:sp>
      <p:pic>
        <p:nvPicPr>
          <p:cNvPr id="4" name="Image 5">
            <a:extLst>
              <a:ext uri="{FF2B5EF4-FFF2-40B4-BE49-F238E27FC236}">
                <a16:creationId xmlns:a16="http://schemas.microsoft.com/office/drawing/2014/main" id="{AD6D7EDE-0C3F-434F-A0DA-B39CC230F35D}"/>
              </a:ext>
            </a:extLst>
          </p:cNvPr>
          <p:cNvPicPr>
            <a:picLocks noChangeAspect="1"/>
          </p:cNvPicPr>
          <p:nvPr/>
        </p:nvPicPr>
        <p:blipFill>
          <a:blip r:embed="rId2"/>
          <a:stretch>
            <a:fillRect/>
          </a:stretch>
        </p:blipFill>
        <p:spPr>
          <a:xfrm>
            <a:off x="10746627" y="617777"/>
            <a:ext cx="1179842" cy="1194220"/>
          </a:xfrm>
          <a:prstGeom prst="rect">
            <a:avLst/>
          </a:prstGeom>
        </p:spPr>
      </p:pic>
      <p:sp>
        <p:nvSpPr>
          <p:cNvPr id="7" name="Espace réservé du contenu 2">
            <a:extLst>
              <a:ext uri="{FF2B5EF4-FFF2-40B4-BE49-F238E27FC236}">
                <a16:creationId xmlns:a16="http://schemas.microsoft.com/office/drawing/2014/main" id="{B51B1354-BCA6-4A02-B864-7657DC1F3A7A}"/>
              </a:ext>
            </a:extLst>
          </p:cNvPr>
          <p:cNvSpPr txBox="1">
            <a:spLocks/>
          </p:cNvSpPr>
          <p:nvPr/>
        </p:nvSpPr>
        <p:spPr>
          <a:xfrm>
            <a:off x="691354" y="3264290"/>
            <a:ext cx="10830098" cy="3334587"/>
          </a:xfrm>
          <a:prstGeom prst="rect">
            <a:avLst/>
          </a:prstGeom>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sz="2400" b="1" dirty="0"/>
          </a:p>
          <a:p>
            <a:r>
              <a:rPr lang="en-US" sz="2000" dirty="0">
                <a:ea typeface="+mn-lt"/>
                <a:cs typeface="+mn-lt"/>
              </a:rPr>
              <a:t>The choice between the three most popular databases (</a:t>
            </a:r>
            <a:r>
              <a:rPr lang="en-US" sz="2000" b="1" dirty="0">
                <a:ea typeface="+mn-lt"/>
                <a:cs typeface="+mn-lt"/>
              </a:rPr>
              <a:t>Microsoft SQL Server</a:t>
            </a:r>
            <a:r>
              <a:rPr lang="en-US" sz="2000" dirty="0">
                <a:ea typeface="+mn-lt"/>
                <a:cs typeface="+mn-lt"/>
              </a:rPr>
              <a:t> , </a:t>
            </a:r>
            <a:r>
              <a:rPr lang="en-US" sz="2000" b="1" dirty="0">
                <a:ea typeface="+mn-lt"/>
                <a:cs typeface="+mn-lt"/>
              </a:rPr>
              <a:t>MySQL</a:t>
            </a:r>
            <a:r>
              <a:rPr lang="en-US" sz="2000" dirty="0">
                <a:ea typeface="+mn-lt"/>
                <a:cs typeface="+mn-lt"/>
              </a:rPr>
              <a:t> and </a:t>
            </a:r>
            <a:r>
              <a:rPr lang="en-US" sz="2000" b="1" dirty="0">
                <a:ea typeface="+mn-lt"/>
                <a:cs typeface="+mn-lt"/>
              </a:rPr>
              <a:t>PostgreSQL</a:t>
            </a:r>
            <a:r>
              <a:rPr lang="en-US" sz="2000" dirty="0">
                <a:ea typeface="+mn-lt"/>
                <a:cs typeface="+mn-lt"/>
              </a:rPr>
              <a:t>)ultimately boils down to the comparison of the functionality, use cases, and ecosystems. Companies that prioritize flexibility, cost-efficiency, and innovation usually choose open-source solutions. They can be integrated with multiple free add-ons, have active user communities, and are continuously updated.</a:t>
            </a:r>
            <a:endParaRPr lang="en-US">
              <a:ea typeface="+mn-lt"/>
              <a:cs typeface="+mn-lt"/>
            </a:endParaRPr>
          </a:p>
          <a:p>
            <a:r>
              <a:rPr lang="en-US" sz="2000" dirty="0">
                <a:ea typeface="+mn-lt"/>
                <a:cs typeface="+mn-lt"/>
              </a:rPr>
              <a:t>For corporations that prefer traditional commercial solutions, software like </a:t>
            </a:r>
            <a:r>
              <a:rPr lang="en-US" sz="2000" b="1" dirty="0">
                <a:ea typeface="+mn-lt"/>
                <a:cs typeface="+mn-lt"/>
              </a:rPr>
              <a:t>SQL Server</a:t>
            </a:r>
            <a:r>
              <a:rPr lang="en-US" sz="2000" dirty="0">
                <a:ea typeface="+mn-lt"/>
                <a:cs typeface="+mn-lt"/>
              </a:rPr>
              <a:t> backed up by a big corporation and compatible with an extensive infrastructure, is a better bet. They have access to constant technical support, personalized assistance, and professional management tools.</a:t>
            </a:r>
            <a:endParaRPr lang="en-US" dirty="0">
              <a:ea typeface="+mn-lt"/>
              <a:cs typeface="+mn-lt"/>
            </a:endParaRPr>
          </a:p>
          <a:p>
            <a:endParaRPr lang="en-US" sz="2000" dirty="0">
              <a:ea typeface="+mn-lt"/>
              <a:cs typeface="+mn-lt"/>
            </a:endParaRPr>
          </a:p>
          <a:p>
            <a:endParaRPr lang="en-US" sz="2000" dirty="0"/>
          </a:p>
          <a:p>
            <a:endParaRPr lang="en-US" sz="2000" dirty="0">
              <a:ea typeface="+mn-lt"/>
              <a:cs typeface="+mn-lt"/>
            </a:endParaRPr>
          </a:p>
          <a:p>
            <a:endParaRPr lang="en-US" sz="2000" dirty="0"/>
          </a:p>
          <a:p>
            <a:pPr>
              <a:lnSpc>
                <a:spcPct val="90000"/>
              </a:lnSpc>
            </a:pPr>
            <a:endParaRPr lang="en-US" sz="2000" dirty="0"/>
          </a:p>
          <a:p>
            <a:pPr>
              <a:lnSpc>
                <a:spcPct val="90000"/>
              </a:lnSpc>
            </a:pPr>
            <a:endParaRPr lang="en-US" sz="2000" dirty="0"/>
          </a:p>
          <a:p>
            <a:pPr>
              <a:lnSpc>
                <a:spcPct val="90000"/>
              </a:lnSpc>
            </a:pPr>
            <a:endParaRPr lang="fr-FR" sz="1600"/>
          </a:p>
        </p:txBody>
      </p:sp>
    </p:spTree>
    <p:extLst>
      <p:ext uri="{BB962C8B-B14F-4D97-AF65-F5344CB8AC3E}">
        <p14:creationId xmlns:p14="http://schemas.microsoft.com/office/powerpoint/2010/main" val="88026655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C1D62E9-E1A1-486B-8971-5AFD8348CD38}"/>
              </a:ext>
            </a:extLst>
          </p:cNvPr>
          <p:cNvSpPr>
            <a:spLocks noGrp="1"/>
          </p:cNvSpPr>
          <p:nvPr>
            <p:ph type="title"/>
          </p:nvPr>
        </p:nvSpPr>
        <p:spPr>
          <a:xfrm>
            <a:off x="810000" y="447188"/>
            <a:ext cx="10571998" cy="970450"/>
          </a:xfrm>
          <a:effectLst/>
        </p:spPr>
        <p:txBody>
          <a:bodyPr>
            <a:normAutofit/>
          </a:bodyPr>
          <a:lstStyle/>
          <a:p>
            <a:r>
              <a:rPr lang="fr-FR" dirty="0"/>
              <a:t>Introduction</a:t>
            </a:r>
          </a:p>
        </p:txBody>
      </p:sp>
      <p:sp>
        <p:nvSpPr>
          <p:cNvPr id="3" name="Espace réservé du contenu 2">
            <a:extLst>
              <a:ext uri="{FF2B5EF4-FFF2-40B4-BE49-F238E27FC236}">
                <a16:creationId xmlns:a16="http://schemas.microsoft.com/office/drawing/2014/main" id="{EB9A296B-FCE7-4DB5-8A04-C539132948AC}"/>
              </a:ext>
            </a:extLst>
          </p:cNvPr>
          <p:cNvSpPr>
            <a:spLocks noGrp="1"/>
          </p:cNvSpPr>
          <p:nvPr>
            <p:ph idx="1"/>
          </p:nvPr>
        </p:nvSpPr>
        <p:spPr>
          <a:xfrm>
            <a:off x="863882" y="2185988"/>
            <a:ext cx="7954627" cy="3636511"/>
          </a:xfrm>
          <a:effectLst/>
        </p:spPr>
        <p:txBody>
          <a:bodyPr>
            <a:normAutofit/>
          </a:bodyPr>
          <a:lstStyle/>
          <a:p>
            <a:r>
              <a:rPr lang="en-US" sz="1900">
                <a:ea typeface="+mn-lt"/>
                <a:cs typeface="+mn-lt"/>
              </a:rPr>
              <a:t>A relational database management system (RDBMS) is a collection of programs and capabilities that enable IT teams and others to create, update, administer and otherwise interact with a relational database</a:t>
            </a:r>
          </a:p>
          <a:p>
            <a:r>
              <a:rPr lang="en-US" sz="1900">
                <a:ea typeface="+mn-lt"/>
                <a:cs typeface="+mn-lt"/>
              </a:rPr>
              <a:t>. RDBMSes store data in the form of tables, with most commercial relational database management systems using Structured Query Language  (</a:t>
            </a:r>
            <a:r>
              <a:rPr lang="en-US" sz="1900" u="sng">
                <a:ea typeface="+mn-lt"/>
                <a:cs typeface="+mn-lt"/>
              </a:rPr>
              <a:t>SQL</a:t>
            </a:r>
            <a:r>
              <a:rPr lang="en-US" sz="1900">
                <a:ea typeface="+mn-lt"/>
                <a:cs typeface="+mn-lt"/>
              </a:rPr>
              <a:t>) to access the database. </a:t>
            </a:r>
          </a:p>
          <a:p>
            <a:r>
              <a:rPr lang="en-US" sz="1900">
                <a:ea typeface="+mn-lt"/>
                <a:cs typeface="+mn-lt"/>
              </a:rPr>
              <a:t>The relational model uses the basic concept of a relation or table. RDBMS is the basis for SQL, and for database systems like MS SQL Server, IBM DB2, Oracle, MySQL, PostgreSQL, MariaDB, and Microsoft Access.</a:t>
            </a:r>
            <a:endParaRPr lang="en-US" sz="1900"/>
          </a:p>
        </p:txBody>
      </p:sp>
    </p:spTree>
    <p:extLst>
      <p:ext uri="{BB962C8B-B14F-4D97-AF65-F5344CB8AC3E}">
        <p14:creationId xmlns:p14="http://schemas.microsoft.com/office/powerpoint/2010/main" val="317258083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6C235AEE-18BC-4A8D-A0DF-8346E1A05B3A}"/>
              </a:ext>
            </a:extLst>
          </p:cNvPr>
          <p:cNvSpPr>
            <a:spLocks noGrp="1"/>
          </p:cNvSpPr>
          <p:nvPr>
            <p:ph type="title"/>
          </p:nvPr>
        </p:nvSpPr>
        <p:spPr>
          <a:xfrm>
            <a:off x="451515" y="1734857"/>
            <a:ext cx="3765483" cy="3388287"/>
          </a:xfrm>
        </p:spPr>
        <p:txBody>
          <a:bodyPr anchor="ctr">
            <a:normAutofit/>
          </a:bodyPr>
          <a:lstStyle/>
          <a:p>
            <a:r>
              <a:rPr lang="fr-FR" dirty="0"/>
              <a:t>MySQL</a:t>
            </a:r>
            <a:endParaRPr lang="fr-FR" dirty="0" err="1"/>
          </a:p>
        </p:txBody>
      </p:sp>
      <p:sp>
        <p:nvSpPr>
          <p:cNvPr id="3" name="Espace réservé du contenu 2">
            <a:extLst>
              <a:ext uri="{FF2B5EF4-FFF2-40B4-BE49-F238E27FC236}">
                <a16:creationId xmlns:a16="http://schemas.microsoft.com/office/drawing/2014/main" id="{69253518-34DE-40E0-826E-976C7B023FDE}"/>
              </a:ext>
            </a:extLst>
          </p:cNvPr>
          <p:cNvSpPr>
            <a:spLocks noGrp="1"/>
          </p:cNvSpPr>
          <p:nvPr>
            <p:ph idx="1"/>
          </p:nvPr>
        </p:nvSpPr>
        <p:spPr>
          <a:xfrm>
            <a:off x="6008068" y="978993"/>
            <a:ext cx="5365218" cy="4900014"/>
          </a:xfrm>
          <a:effectLst/>
        </p:spPr>
        <p:txBody>
          <a:bodyPr>
            <a:normAutofit/>
          </a:bodyPr>
          <a:lstStyle/>
          <a:p>
            <a:pPr>
              <a:lnSpc>
                <a:spcPct val="90000"/>
              </a:lnSpc>
            </a:pPr>
            <a:r>
              <a:rPr lang="en-US" sz="2000">
                <a:ea typeface="+mn-lt"/>
                <a:cs typeface="+mn-lt"/>
              </a:rPr>
              <a:t>MySQL happens to be one of the most popular databases, according to DB Engines Ranking. It’s a definite leader among SQL solutions, used by Google, LinkedIn, Amazon, Netflix, Twitter, and others. MySQL popularity has been growing a lot because teams increasingly prefer open-source solutions instead of commercial ones.</a:t>
            </a:r>
            <a:endParaRPr lang="en-US" sz="2000"/>
          </a:p>
          <a:p>
            <a:pPr>
              <a:lnSpc>
                <a:spcPct val="90000"/>
              </a:lnSpc>
            </a:pPr>
            <a:r>
              <a:rPr lang="en-US" sz="2000" b="1">
                <a:ea typeface="+mn-lt"/>
                <a:cs typeface="+mn-lt"/>
              </a:rPr>
              <a:t>Price</a:t>
            </a:r>
            <a:r>
              <a:rPr lang="en-US" sz="2000">
                <a:ea typeface="+mn-lt"/>
                <a:cs typeface="+mn-lt"/>
              </a:rPr>
              <a:t>: the database solution is developed by Oracle and has additional paid tools; the core functionality can be accessed for free.</a:t>
            </a:r>
            <a:endParaRPr lang="en-US" sz="2000"/>
          </a:p>
          <a:p>
            <a:pPr>
              <a:lnSpc>
                <a:spcPct val="90000"/>
              </a:lnSpc>
            </a:pPr>
            <a:r>
              <a:rPr lang="en-US" sz="2000" b="1">
                <a:ea typeface="+mn-lt"/>
                <a:cs typeface="+mn-lt"/>
              </a:rPr>
              <a:t>Language</a:t>
            </a:r>
            <a:r>
              <a:rPr lang="en-US" sz="2000">
                <a:ea typeface="+mn-lt"/>
                <a:cs typeface="+mn-lt"/>
              </a:rPr>
              <a:t>: MySQL is written in C++; database management is done with Structured Query Language.</a:t>
            </a:r>
            <a:endParaRPr lang="en-US" sz="2000"/>
          </a:p>
          <a:p>
            <a:pPr>
              <a:lnSpc>
                <a:spcPct val="90000"/>
              </a:lnSpc>
            </a:pPr>
            <a:endParaRPr lang="fr-FR" sz="2000"/>
          </a:p>
        </p:txBody>
      </p:sp>
      <p:pic>
        <p:nvPicPr>
          <p:cNvPr id="4" name="Image 4">
            <a:extLst>
              <a:ext uri="{FF2B5EF4-FFF2-40B4-BE49-F238E27FC236}">
                <a16:creationId xmlns:a16="http://schemas.microsoft.com/office/drawing/2014/main" id="{29CBD4D0-AD29-444E-B7CF-0A2F048D7E2B}"/>
              </a:ext>
            </a:extLst>
          </p:cNvPr>
          <p:cNvPicPr>
            <a:picLocks noChangeAspect="1"/>
          </p:cNvPicPr>
          <p:nvPr/>
        </p:nvPicPr>
        <p:blipFill>
          <a:blip r:embed="rId2"/>
          <a:stretch>
            <a:fillRect/>
          </a:stretch>
        </p:blipFill>
        <p:spPr>
          <a:xfrm>
            <a:off x="10085269" y="4945363"/>
            <a:ext cx="1898710" cy="1913087"/>
          </a:xfrm>
          <a:prstGeom prst="rect">
            <a:avLst/>
          </a:prstGeom>
        </p:spPr>
      </p:pic>
    </p:spTree>
    <p:extLst>
      <p:ext uri="{BB962C8B-B14F-4D97-AF65-F5344CB8AC3E}">
        <p14:creationId xmlns:p14="http://schemas.microsoft.com/office/powerpoint/2010/main" val="12054701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AE2FEC1A-6110-472F-B5F2-7D92FEAB653B}"/>
              </a:ext>
            </a:extLst>
          </p:cNvPr>
          <p:cNvSpPr>
            <a:spLocks noGrp="1"/>
          </p:cNvSpPr>
          <p:nvPr>
            <p:ph type="title"/>
          </p:nvPr>
        </p:nvSpPr>
        <p:spPr>
          <a:xfrm>
            <a:off x="451515" y="1734857"/>
            <a:ext cx="3765483" cy="3388287"/>
          </a:xfrm>
        </p:spPr>
        <p:txBody>
          <a:bodyPr anchor="ctr">
            <a:normAutofit/>
          </a:bodyPr>
          <a:lstStyle/>
          <a:p>
            <a:r>
              <a:rPr lang="fr-FR" dirty="0"/>
              <a:t>PostgreSQL</a:t>
            </a:r>
          </a:p>
        </p:txBody>
      </p:sp>
      <p:sp>
        <p:nvSpPr>
          <p:cNvPr id="3" name="Espace réservé du contenu 2">
            <a:extLst>
              <a:ext uri="{FF2B5EF4-FFF2-40B4-BE49-F238E27FC236}">
                <a16:creationId xmlns:a16="http://schemas.microsoft.com/office/drawing/2014/main" id="{B28BDB7A-1605-4F9B-A34F-FFB8505EF5E6}"/>
              </a:ext>
            </a:extLst>
          </p:cNvPr>
          <p:cNvSpPr>
            <a:spLocks noGrp="1"/>
          </p:cNvSpPr>
          <p:nvPr>
            <p:ph idx="1"/>
          </p:nvPr>
        </p:nvSpPr>
        <p:spPr>
          <a:xfrm>
            <a:off x="6008068" y="978993"/>
            <a:ext cx="5365218" cy="4900014"/>
          </a:xfrm>
          <a:effectLst/>
        </p:spPr>
        <p:txBody>
          <a:bodyPr>
            <a:normAutofit/>
          </a:bodyPr>
          <a:lstStyle/>
          <a:p>
            <a:r>
              <a:rPr lang="en-US" sz="2000" dirty="0">
                <a:ea typeface="+mn-lt"/>
                <a:cs typeface="+mn-lt"/>
              </a:rPr>
              <a:t>A tried-and-proven relational database that is known for supporting a lot of data types, and rich functionality.</a:t>
            </a:r>
          </a:p>
          <a:p>
            <a:r>
              <a:rPr lang="en-US" sz="2000" dirty="0">
                <a:ea typeface="+mn-lt"/>
                <a:cs typeface="+mn-lt"/>
              </a:rPr>
              <a:t>Some developers go even as far as to claim that it’s the most advanced open-source database on the market. It’s definitely a highly universal solution.</a:t>
            </a:r>
            <a:endParaRPr lang="en-US" sz="2000"/>
          </a:p>
          <a:p>
            <a:r>
              <a:rPr lang="en-US" sz="2000" b="1" dirty="0">
                <a:ea typeface="+mn-lt"/>
                <a:cs typeface="+mn-lt"/>
              </a:rPr>
              <a:t>Price</a:t>
            </a:r>
            <a:r>
              <a:rPr lang="en-US" sz="2000" dirty="0">
                <a:ea typeface="+mn-lt"/>
                <a:cs typeface="+mn-lt"/>
              </a:rPr>
              <a:t>: open-source</a:t>
            </a:r>
            <a:endParaRPr lang="en-US" dirty="0"/>
          </a:p>
          <a:p>
            <a:r>
              <a:rPr lang="en-US" sz="2000" b="1" dirty="0">
                <a:ea typeface="+mn-lt"/>
                <a:cs typeface="+mn-lt"/>
              </a:rPr>
              <a:t>Language</a:t>
            </a:r>
            <a:r>
              <a:rPr lang="en-US" sz="2000" dirty="0">
                <a:ea typeface="+mn-lt"/>
                <a:cs typeface="+mn-lt"/>
              </a:rPr>
              <a:t>: C</a:t>
            </a:r>
            <a:endParaRPr lang="en-US" dirty="0"/>
          </a:p>
          <a:p>
            <a:endParaRPr lang="fr-FR" sz="2000" dirty="0"/>
          </a:p>
        </p:txBody>
      </p:sp>
      <p:pic>
        <p:nvPicPr>
          <p:cNvPr id="4" name="Image 4">
            <a:extLst>
              <a:ext uri="{FF2B5EF4-FFF2-40B4-BE49-F238E27FC236}">
                <a16:creationId xmlns:a16="http://schemas.microsoft.com/office/drawing/2014/main" id="{BEFE57FC-5800-4131-9A15-C62038EE0A65}"/>
              </a:ext>
            </a:extLst>
          </p:cNvPr>
          <p:cNvPicPr>
            <a:picLocks noChangeAspect="1"/>
          </p:cNvPicPr>
          <p:nvPr/>
        </p:nvPicPr>
        <p:blipFill>
          <a:blip r:embed="rId2"/>
          <a:stretch>
            <a:fillRect/>
          </a:stretch>
        </p:blipFill>
        <p:spPr>
          <a:xfrm>
            <a:off x="9664460" y="4754592"/>
            <a:ext cx="1777042" cy="1805797"/>
          </a:xfrm>
          <a:prstGeom prst="rect">
            <a:avLst/>
          </a:prstGeom>
        </p:spPr>
      </p:pic>
    </p:spTree>
    <p:extLst>
      <p:ext uri="{BB962C8B-B14F-4D97-AF65-F5344CB8AC3E}">
        <p14:creationId xmlns:p14="http://schemas.microsoft.com/office/powerpoint/2010/main" val="89574795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4CECE73D-4000-4EF3-BF78-46670E2C9352}"/>
              </a:ext>
            </a:extLst>
          </p:cNvPr>
          <p:cNvSpPr>
            <a:spLocks noGrp="1"/>
          </p:cNvSpPr>
          <p:nvPr>
            <p:ph type="title"/>
          </p:nvPr>
        </p:nvSpPr>
        <p:spPr>
          <a:xfrm>
            <a:off x="451515" y="1734857"/>
            <a:ext cx="3765483" cy="3388287"/>
          </a:xfrm>
        </p:spPr>
        <p:txBody>
          <a:bodyPr anchor="ctr">
            <a:normAutofit/>
          </a:bodyPr>
          <a:lstStyle/>
          <a:p>
            <a:r>
              <a:rPr lang="fr-FR" dirty="0"/>
              <a:t>SQL Server</a:t>
            </a:r>
          </a:p>
        </p:txBody>
      </p:sp>
      <p:sp>
        <p:nvSpPr>
          <p:cNvPr id="3" name="Espace réservé du contenu 2">
            <a:extLst>
              <a:ext uri="{FF2B5EF4-FFF2-40B4-BE49-F238E27FC236}">
                <a16:creationId xmlns:a16="http://schemas.microsoft.com/office/drawing/2014/main" id="{D6FAE10E-511A-4574-9367-BEFA2825024F}"/>
              </a:ext>
            </a:extLst>
          </p:cNvPr>
          <p:cNvSpPr>
            <a:spLocks noGrp="1"/>
          </p:cNvSpPr>
          <p:nvPr>
            <p:ph idx="1"/>
          </p:nvPr>
        </p:nvSpPr>
        <p:spPr>
          <a:xfrm>
            <a:off x="6008068" y="978993"/>
            <a:ext cx="5365218" cy="4900014"/>
          </a:xfrm>
          <a:effectLst/>
        </p:spPr>
        <p:txBody>
          <a:bodyPr>
            <a:normAutofit fontScale="92500" lnSpcReduction="10000"/>
          </a:bodyPr>
          <a:lstStyle/>
          <a:p>
            <a:r>
              <a:rPr lang="en-US" sz="2000" dirty="0">
                <a:ea typeface="+mn-lt"/>
                <a:cs typeface="+mn-lt"/>
              </a:rPr>
              <a:t>SQL Server is a commercial solution. It’s preferred by companies who are dealing with large traffic workloads on a regular basis. It’s also considered to be one of the most compatible systems with Windows services.</a:t>
            </a:r>
            <a:endParaRPr lang="en-US" sz="2000" dirty="0"/>
          </a:p>
          <a:p>
            <a:r>
              <a:rPr lang="en-US" sz="2000" dirty="0">
                <a:ea typeface="+mn-lt"/>
                <a:cs typeface="+mn-lt"/>
              </a:rPr>
              <a:t>The SQL Server infrastructure includes a lot of additional tools, like reporting services, integration systems, and analytics. For companies that manage multiple teams, these tools make a big difference in day-to-day work.</a:t>
            </a:r>
            <a:endParaRPr lang="en-US" dirty="0"/>
          </a:p>
          <a:p>
            <a:r>
              <a:rPr lang="en-US" sz="2000" b="1" dirty="0">
                <a:ea typeface="+mn-lt"/>
                <a:cs typeface="+mn-lt"/>
              </a:rPr>
              <a:t>Price</a:t>
            </a:r>
            <a:r>
              <a:rPr lang="en-US" sz="2000" dirty="0">
                <a:ea typeface="+mn-lt"/>
                <a:cs typeface="+mn-lt"/>
              </a:rPr>
              <a:t>: the database has a free edition for developers and small businesses but only supports 1 processor and 1GB of memory. For a server, users need to pay $931.</a:t>
            </a:r>
            <a:endParaRPr lang="en-US" dirty="0"/>
          </a:p>
          <a:p>
            <a:endParaRPr lang="fr-FR" sz="2000" dirty="0"/>
          </a:p>
        </p:txBody>
      </p:sp>
      <p:pic>
        <p:nvPicPr>
          <p:cNvPr id="4" name="Image 4" descr="Une image contenant parapluie, texte&#10;&#10;Description générée automatiquement">
            <a:extLst>
              <a:ext uri="{FF2B5EF4-FFF2-40B4-BE49-F238E27FC236}">
                <a16:creationId xmlns:a16="http://schemas.microsoft.com/office/drawing/2014/main" id="{A6CB0D24-38F1-44EA-A695-6EC67554B488}"/>
              </a:ext>
            </a:extLst>
          </p:cNvPr>
          <p:cNvPicPr>
            <a:picLocks noChangeAspect="1"/>
          </p:cNvPicPr>
          <p:nvPr/>
        </p:nvPicPr>
        <p:blipFill>
          <a:blip r:embed="rId2"/>
          <a:stretch>
            <a:fillRect/>
          </a:stretch>
        </p:blipFill>
        <p:spPr>
          <a:xfrm>
            <a:off x="10153291" y="4869611"/>
            <a:ext cx="2035834" cy="2035834"/>
          </a:xfrm>
          <a:prstGeom prst="rect">
            <a:avLst/>
          </a:prstGeom>
        </p:spPr>
      </p:pic>
    </p:spTree>
    <p:extLst>
      <p:ext uri="{BB962C8B-B14F-4D97-AF65-F5344CB8AC3E}">
        <p14:creationId xmlns:p14="http://schemas.microsoft.com/office/powerpoint/2010/main" val="200055539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447188"/>
            <a:ext cx="10571998" cy="970450"/>
          </a:xfrm>
          <a:effectLst/>
        </p:spPr>
        <p:txBody>
          <a:bodyPr>
            <a:normAutofit/>
          </a:bodyPr>
          <a:lstStyle/>
          <a:p>
            <a:r>
              <a:rPr lang="fr-FR" dirty="0"/>
              <a:t>Data Changes</a:t>
            </a:r>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863882" y="2185988"/>
            <a:ext cx="7954627" cy="3636511"/>
          </a:xfrm>
          <a:effectLst/>
        </p:spPr>
        <p:txBody>
          <a:bodyPr>
            <a:normAutofit/>
          </a:bodyPr>
          <a:lstStyle/>
          <a:p>
            <a:r>
              <a:rPr lang="en-US" sz="2000">
                <a:ea typeface="+mn-lt"/>
                <a:cs typeface="+mn-lt"/>
              </a:rPr>
              <a:t>Here we evaluate the ease that the data can be modified with and the database defragmented. The key priority is the systems’ flexibility, security, and usability.</a:t>
            </a:r>
            <a:endParaRPr lang="en-US" sz="2000"/>
          </a:p>
          <a:p>
            <a:r>
              <a:rPr lang="en-US" sz="2000" b="1">
                <a:ea typeface="+mn-lt"/>
                <a:cs typeface="+mn-lt"/>
              </a:rPr>
              <a:t>Row updates</a:t>
            </a:r>
            <a:endParaRPr lang="en-US" sz="2000"/>
          </a:p>
          <a:p>
            <a:r>
              <a:rPr lang="en-US" sz="2000">
                <a:ea typeface="+mn-lt"/>
                <a:cs typeface="+mn-lt"/>
              </a:rPr>
              <a:t>This criterion refers to the algorithms that a database uses to update its contents, speed, and efficiency.</a:t>
            </a:r>
            <a:endParaRPr lang="en-US" sz="2000"/>
          </a:p>
          <a:p>
            <a:endParaRPr lang="fr-FR" sz="2000"/>
          </a:p>
        </p:txBody>
      </p:sp>
    </p:spTree>
    <p:extLst>
      <p:ext uri="{BB962C8B-B14F-4D97-AF65-F5344CB8AC3E}">
        <p14:creationId xmlns:p14="http://schemas.microsoft.com/office/powerpoint/2010/main" val="336903352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447188"/>
            <a:ext cx="10571998" cy="970450"/>
          </a:xfrm>
          <a:effectLst/>
        </p:spPr>
        <p:txBody>
          <a:bodyPr>
            <a:normAutofit/>
          </a:bodyPr>
          <a:lstStyle/>
          <a:p>
            <a:r>
              <a:rPr lang="fr-FR" dirty="0"/>
              <a:t>Data Changes</a:t>
            </a:r>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863882" y="2185988"/>
            <a:ext cx="10830098" cy="4412887"/>
          </a:xfrm>
          <a:effectLst/>
        </p:spPr>
        <p:txBody>
          <a:bodyPr>
            <a:normAutofit/>
          </a:bodyPr>
          <a:lstStyle/>
          <a:p>
            <a:pPr>
              <a:lnSpc>
                <a:spcPct val="90000"/>
              </a:lnSpc>
            </a:pPr>
            <a:r>
              <a:rPr lang="en-US" b="1" dirty="0">
                <a:ea typeface="+mn-lt"/>
                <a:cs typeface="+mn-lt"/>
              </a:rPr>
              <a:t>MySQL</a:t>
            </a:r>
            <a:r>
              <a:rPr lang="en-US" dirty="0">
                <a:ea typeface="+mn-lt"/>
                <a:cs typeface="+mn-lt"/>
              </a:rPr>
              <a:t> : </a:t>
            </a:r>
            <a:r>
              <a:rPr lang="en-US" b="1" dirty="0">
                <a:ea typeface="+mn-lt"/>
                <a:cs typeface="+mn-lt"/>
              </a:rPr>
              <a:t> </a:t>
            </a:r>
            <a:r>
              <a:rPr lang="en-US" dirty="0">
                <a:ea typeface="+mn-lt"/>
                <a:cs typeface="+mn-lt"/>
              </a:rPr>
              <a:t>have  a solution that updates data automatically to the rollback storage. If something goes wrong, developers can always go back to the previous version.</a:t>
            </a:r>
          </a:p>
          <a:p>
            <a:pPr>
              <a:lnSpc>
                <a:spcPct val="90000"/>
              </a:lnSpc>
            </a:pPr>
            <a:r>
              <a:rPr lang="en-US" b="1" dirty="0">
                <a:ea typeface="+mn-lt"/>
                <a:cs typeface="+mn-lt"/>
              </a:rPr>
              <a:t>PostgreSQL</a:t>
            </a:r>
            <a:r>
              <a:rPr lang="en-US" dirty="0">
                <a:ea typeface="+mn-lt"/>
                <a:cs typeface="+mn-lt"/>
              </a:rPr>
              <a:t>: developers insert a new column and row in order to update the database. All updated rows have unique IDs. This multiplies the number of columns and rows and increases the size of the database, but in turn, developers benefit from higher readability.</a:t>
            </a:r>
          </a:p>
          <a:p>
            <a:pPr>
              <a:lnSpc>
                <a:spcPct val="90000"/>
              </a:lnSpc>
            </a:pPr>
            <a:r>
              <a:rPr lang="en-US" b="1" dirty="0">
                <a:ea typeface="+mn-lt"/>
                <a:cs typeface="+mn-lt"/>
              </a:rPr>
              <a:t>SQL Server:</a:t>
            </a:r>
            <a:r>
              <a:rPr lang="en-US" dirty="0">
                <a:ea typeface="+mn-lt"/>
                <a:cs typeface="+mn-lt"/>
              </a:rPr>
              <a:t> the database has three engines that are responsible for row updates. The ROW Store handles the information on all previous row updates, IDs, and modified content. The in-memory engine allows analyzing the quality of an updated database with a garbage collector. </a:t>
            </a:r>
            <a:endParaRPr lang="en-US" dirty="0"/>
          </a:p>
          <a:p>
            <a:pPr>
              <a:lnSpc>
                <a:spcPct val="90000"/>
              </a:lnSpc>
            </a:pPr>
            <a:r>
              <a:rPr lang="en-US" b="1" dirty="0">
                <a:ea typeface="+mn-lt"/>
                <a:cs typeface="+mn-lt"/>
              </a:rPr>
              <a:t>=&gt; </a:t>
            </a:r>
            <a:r>
              <a:rPr lang="en-US" dirty="0">
                <a:ea typeface="+mn-lt"/>
                <a:cs typeface="+mn-lt"/>
              </a:rPr>
              <a:t>Among these three, </a:t>
            </a:r>
            <a:r>
              <a:rPr lang="en-US" b="1" dirty="0">
                <a:ea typeface="+mn-lt"/>
                <a:cs typeface="+mn-lt"/>
              </a:rPr>
              <a:t>SQL Server</a:t>
            </a:r>
            <a:r>
              <a:rPr lang="en-US" dirty="0">
                <a:ea typeface="+mn-lt"/>
                <a:cs typeface="+mn-lt"/>
              </a:rPr>
              <a:t> offers perhaps the most flexibility and efficiency, because it allows monitoring updated rows and columns, collecting errors, and automating the process.</a:t>
            </a:r>
            <a:endParaRPr lang="en-US" dirty="0"/>
          </a:p>
          <a:p>
            <a:pPr>
              <a:lnSpc>
                <a:spcPct val="90000"/>
              </a:lnSpc>
            </a:pPr>
            <a:endParaRPr lang="fr-FR" sz="1600"/>
          </a:p>
        </p:txBody>
      </p:sp>
    </p:spTree>
    <p:extLst>
      <p:ext uri="{BB962C8B-B14F-4D97-AF65-F5344CB8AC3E}">
        <p14:creationId xmlns:p14="http://schemas.microsoft.com/office/powerpoint/2010/main" val="222751310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ABFD296-30A9-470D-BE8B-52EBE5B4A569}"/>
              </a:ext>
            </a:extLst>
          </p:cNvPr>
          <p:cNvSpPr>
            <a:spLocks noGrp="1"/>
          </p:cNvSpPr>
          <p:nvPr>
            <p:ph type="title"/>
          </p:nvPr>
        </p:nvSpPr>
        <p:spPr>
          <a:xfrm>
            <a:off x="810000" y="202773"/>
            <a:ext cx="10571998" cy="1214865"/>
          </a:xfrm>
          <a:effectLst/>
        </p:spPr>
        <p:txBody>
          <a:bodyPr>
            <a:normAutofit fontScale="90000"/>
          </a:bodyPr>
          <a:lstStyle/>
          <a:p>
            <a:br>
              <a:rPr lang="en-US" dirty="0"/>
            </a:br>
            <a:br>
              <a:rPr lang="en-US" dirty="0"/>
            </a:br>
            <a:r>
              <a:rPr lang="en-US" dirty="0"/>
              <a:t>Defragmentation</a:t>
            </a:r>
          </a:p>
          <a:p>
            <a:endParaRPr lang="fr-FR" dirty="0"/>
          </a:p>
        </p:txBody>
      </p:sp>
      <p:sp>
        <p:nvSpPr>
          <p:cNvPr id="3" name="Espace réservé du contenu 2">
            <a:extLst>
              <a:ext uri="{FF2B5EF4-FFF2-40B4-BE49-F238E27FC236}">
                <a16:creationId xmlns:a16="http://schemas.microsoft.com/office/drawing/2014/main" id="{0683CE0F-7701-4D35-831E-215CBFFFCCC3}"/>
              </a:ext>
            </a:extLst>
          </p:cNvPr>
          <p:cNvSpPr>
            <a:spLocks noGrp="1"/>
          </p:cNvSpPr>
          <p:nvPr>
            <p:ph idx="1"/>
          </p:nvPr>
        </p:nvSpPr>
        <p:spPr>
          <a:xfrm>
            <a:off x="863882" y="2185988"/>
            <a:ext cx="10830098" cy="4412887"/>
          </a:xfrm>
          <a:effectLst/>
        </p:spPr>
        <p:txBody>
          <a:bodyPr>
            <a:normAutofit/>
          </a:bodyPr>
          <a:lstStyle/>
          <a:p>
            <a:pPr>
              <a:lnSpc>
                <a:spcPct val="90000"/>
              </a:lnSpc>
            </a:pPr>
            <a:r>
              <a:rPr lang="en-US" sz="2000" dirty="0">
                <a:ea typeface="+mn-lt"/>
                <a:cs typeface="+mn-lt"/>
              </a:rPr>
              <a:t>When developers update different parts of an SQL database, the changes occur at different points of the systems and can be hard to read, track, and manage.</a:t>
            </a:r>
            <a:endParaRPr lang="fr-FR" sz="2000" dirty="0">
              <a:ea typeface="+mn-lt"/>
              <a:cs typeface="+mn-lt"/>
            </a:endParaRPr>
          </a:p>
          <a:p>
            <a:pPr>
              <a:lnSpc>
                <a:spcPct val="90000"/>
              </a:lnSpc>
            </a:pPr>
            <a:r>
              <a:rPr lang="en-US" sz="2000" dirty="0">
                <a:ea typeface="+mn-lt"/>
                <a:cs typeface="+mn-lt"/>
              </a:rPr>
              <a:t> Therefore, maintenance should include </a:t>
            </a:r>
            <a:r>
              <a:rPr lang="en-US" sz="2000" b="1" dirty="0">
                <a:ea typeface="+mn-lt"/>
                <a:cs typeface="+mn-lt"/>
              </a:rPr>
              <a:t>defragmentation</a:t>
            </a:r>
            <a:r>
              <a:rPr lang="en-US" sz="2000" dirty="0">
                <a:ea typeface="+mn-lt"/>
                <a:cs typeface="+mn-lt"/>
              </a:rPr>
              <a:t> – the process of unifying the updated database by assigning indexes, revisiting the structure, and creating new pages. The database frees up the disk space that is not used properly so that a database can run faster.</a:t>
            </a:r>
            <a:endParaRPr lang="fr-FR" sz="2000">
              <a:ea typeface="+mn-lt"/>
              <a:cs typeface="+mn-lt"/>
            </a:endParaRPr>
          </a:p>
          <a:p>
            <a:pPr>
              <a:lnSpc>
                <a:spcPct val="90000"/>
              </a:lnSpc>
            </a:pPr>
            <a:endParaRPr lang="en-US" sz="2000" dirty="0"/>
          </a:p>
          <a:p>
            <a:pPr>
              <a:lnSpc>
                <a:spcPct val="90000"/>
              </a:lnSpc>
            </a:pPr>
            <a:endParaRPr lang="fr-FR" sz="1600"/>
          </a:p>
        </p:txBody>
      </p:sp>
      <p:pic>
        <p:nvPicPr>
          <p:cNvPr id="4" name="Image 4" descr="Une image contenant dessin&#10;&#10;Description générée automatiquement">
            <a:extLst>
              <a:ext uri="{FF2B5EF4-FFF2-40B4-BE49-F238E27FC236}">
                <a16:creationId xmlns:a16="http://schemas.microsoft.com/office/drawing/2014/main" id="{BEAFD8C2-EA5D-4DDC-9873-433920597FBE}"/>
              </a:ext>
            </a:extLst>
          </p:cNvPr>
          <p:cNvPicPr>
            <a:picLocks noChangeAspect="1"/>
          </p:cNvPicPr>
          <p:nvPr/>
        </p:nvPicPr>
        <p:blipFill>
          <a:blip r:embed="rId2"/>
          <a:stretch>
            <a:fillRect/>
          </a:stretch>
        </p:blipFill>
        <p:spPr>
          <a:xfrm>
            <a:off x="9596438" y="4715325"/>
            <a:ext cx="1884333" cy="1884333"/>
          </a:xfrm>
          <a:prstGeom prst="rect">
            <a:avLst/>
          </a:prstGeom>
        </p:spPr>
      </p:pic>
    </p:spTree>
    <p:extLst>
      <p:ext uri="{BB962C8B-B14F-4D97-AF65-F5344CB8AC3E}">
        <p14:creationId xmlns:p14="http://schemas.microsoft.com/office/powerpoint/2010/main" val="16480042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0</TotalTime>
  <Words>0</Words>
  <Application>Microsoft Office PowerPoint</Application>
  <PresentationFormat>Grand écran</PresentationFormat>
  <Paragraphs>0</Paragraphs>
  <Slides>23</Slides>
  <Notes>0</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Quotable</vt:lpstr>
      <vt:lpstr>RDBMS  </vt:lpstr>
      <vt:lpstr>Summary</vt:lpstr>
      <vt:lpstr>Introduction</vt:lpstr>
      <vt:lpstr>MySQL</vt:lpstr>
      <vt:lpstr>PostgreSQL</vt:lpstr>
      <vt:lpstr>SQL Server</vt:lpstr>
      <vt:lpstr>Data Changes</vt:lpstr>
      <vt:lpstr>Data Changes</vt:lpstr>
      <vt:lpstr>  Defragmentation </vt:lpstr>
      <vt:lpstr>  Defragmentation </vt:lpstr>
      <vt:lpstr>  Defragmentation </vt:lpstr>
      <vt:lpstr>  DATA Queries </vt:lpstr>
      <vt:lpstr>  DATA Queries </vt:lpstr>
      <vt:lpstr>  DATA Queries </vt:lpstr>
      <vt:lpstr>  DATA Queries </vt:lpstr>
      <vt:lpstr>  DATA Queries </vt:lpstr>
      <vt:lpstr>  System Properties Comparison Microsoft SQL Server vs. MySQL vs. PostgreSQL </vt:lpstr>
      <vt:lpstr>  System Properties Comparison Microsoft SQL Server vs. MySQL vs. PostgreSQL </vt:lpstr>
      <vt:lpstr>  System Properties Comparison Microsoft SQL Server vs. MySQL vs. PostgreSQL </vt:lpstr>
      <vt:lpstr>  System Properties Comparison Microsoft SQL Server vs. MySQL vs. PostgreSQL </vt:lpstr>
      <vt:lpstr>  System Properties Comparison Microsoft SQL Server vs. MySQL vs. PostgreSQL </vt:lpstr>
      <vt:lpstr>  System Properties Comparison Microsoft SQL Server vs. MySQL vs. PostgreSQL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425</cp:revision>
  <dcterms:created xsi:type="dcterms:W3CDTF">2020-11-04T20:56:52Z</dcterms:created>
  <dcterms:modified xsi:type="dcterms:W3CDTF">2020-11-04T23:23:39Z</dcterms:modified>
</cp:coreProperties>
</file>