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9242a892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9242a892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9242a892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9242a892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9242a892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9242a892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9242a89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9242a89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d5f6aea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d5f6aea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02826a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f02826a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9242a892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9242a892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a32cf79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a32cf79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a32cf79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a32cf79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9242a892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9242a892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242a8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242a8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ef8d26f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ef8d26f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9242a892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9242a892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9242a892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79242a892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02826ac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02826ac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9242a89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9242a89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9242a89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9242a89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242a89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242a89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9242a89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9242a89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9242a89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9242a89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97ea28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97ea28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atemyprofessors.com/search/professors/224?q=*&amp;did=%7Bi" TargetMode="External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80150" y="187050"/>
            <a:ext cx="8183700" cy="16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Rate My Professors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r>
              <a:rPr lang="en" sz="3000"/>
              <a:t>t the City College of New York</a:t>
            </a:r>
            <a:endParaRPr sz="3000"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80150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Meftahul Ahsan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Mentor: Dr Claude Brathwaite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5" y="754950"/>
            <a:ext cx="3792976" cy="3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501" y="754950"/>
            <a:ext cx="5107500" cy="304694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/>
        </p:nvSpPr>
        <p:spPr>
          <a:xfrm>
            <a:off x="256500" y="0"/>
            <a:ext cx="8631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BIO101 (2016-2017)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11700" y="445025"/>
            <a:ext cx="4165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BIO101 2019-2020</a:t>
            </a:r>
            <a:endParaRPr/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7050"/>
            <a:ext cx="4093199" cy="244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175" y="1068425"/>
            <a:ext cx="4541676" cy="316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>
            <p:ph type="title"/>
          </p:nvPr>
        </p:nvSpPr>
        <p:spPr>
          <a:xfrm>
            <a:off x="4853350" y="445025"/>
            <a:ext cx="4165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BIO101 2020-2021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97" y="164475"/>
            <a:ext cx="4829200" cy="28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800" y="3209499"/>
            <a:ext cx="3661846" cy="179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08200"/>
            <a:ext cx="4042625" cy="168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/>
        </p:nvSpPr>
        <p:spPr>
          <a:xfrm>
            <a:off x="228950" y="0"/>
            <a:ext cx="386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Professor X (2012-2014)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37"/>
          <p:cNvSpPr txBox="1"/>
          <p:nvPr/>
        </p:nvSpPr>
        <p:spPr>
          <a:xfrm>
            <a:off x="4956575" y="38150"/>
            <a:ext cx="386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Professor X (Pre COVID)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37"/>
          <p:cNvSpPr txBox="1"/>
          <p:nvPr/>
        </p:nvSpPr>
        <p:spPr>
          <a:xfrm>
            <a:off x="228938" y="2571750"/>
            <a:ext cx="386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Professor X (During COVID)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37"/>
          <p:cNvSpPr txBox="1"/>
          <p:nvPr/>
        </p:nvSpPr>
        <p:spPr>
          <a:xfrm>
            <a:off x="5398738" y="2617600"/>
            <a:ext cx="386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Professor X (Post COVID)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750" y="3020700"/>
            <a:ext cx="3419124" cy="203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75" y="450251"/>
            <a:ext cx="3530876" cy="21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375" y="580650"/>
            <a:ext cx="3275852" cy="19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738" y="3020700"/>
            <a:ext cx="3262946" cy="1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63077" y="34450"/>
            <a:ext cx="35763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Quality [4.0, 5.0]</a:t>
            </a:r>
            <a:endParaRPr b="1"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77" y="515175"/>
            <a:ext cx="3576342" cy="19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383" y="682948"/>
            <a:ext cx="3445583" cy="18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990773" y="34450"/>
            <a:ext cx="354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Quality [1.0, 2.0]</a:t>
            </a:r>
            <a:endParaRPr b="1"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964" y="3056175"/>
            <a:ext cx="3206575" cy="20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63057" y="2568025"/>
            <a:ext cx="35763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Difficulty </a:t>
            </a:r>
            <a:r>
              <a:rPr b="1" lang="en"/>
              <a:t>[1.0, 2.0]</a:t>
            </a:r>
            <a:endParaRPr b="1"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4862949" y="2690025"/>
            <a:ext cx="3540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Difficulty </a:t>
            </a:r>
            <a:r>
              <a:rPr b="1" lang="en"/>
              <a:t>[4.0, 5.0]</a:t>
            </a:r>
            <a:endParaRPr b="1"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773" y="3216425"/>
            <a:ext cx="3445583" cy="17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1931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017000"/>
            <a:ext cx="85206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Out of a total of 2,004 reviews, 869 were given by students taking courses at the 1000 level. 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The student population include freshmen, transfer students, Psychology and non Biology major.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Suggestions for E-Permit / E-credit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Materials and syllabus component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Exam format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Psychology at The City College of New York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Total reviews collected: 2,850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Reviews came from courses such as PSY101, PSY102, PSY215, PSY321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50" y="2115850"/>
            <a:ext cx="5402299" cy="30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38776" cy="24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875" y="152400"/>
            <a:ext cx="3594349" cy="23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001" y="2705126"/>
            <a:ext cx="3653574" cy="23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1651" y="2634451"/>
            <a:ext cx="3653574" cy="23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75" y="88863"/>
            <a:ext cx="5189525" cy="3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350" y="213400"/>
            <a:ext cx="2732251" cy="22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2"/>
          <p:cNvSpPr txBox="1"/>
          <p:nvPr/>
        </p:nvSpPr>
        <p:spPr>
          <a:xfrm>
            <a:off x="160250" y="3350150"/>
            <a:ext cx="38538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Required statistics course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Mandatory attendance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 Recorded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lectures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Difficulties in homeworks and exams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Review sessions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before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final exam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75" y="3255312"/>
            <a:ext cx="3515670" cy="165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98525" cy="256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325" y="152400"/>
            <a:ext cx="4388275" cy="261787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3"/>
          <p:cNvSpPr txBox="1"/>
          <p:nvPr/>
        </p:nvSpPr>
        <p:spPr>
          <a:xfrm>
            <a:off x="105225" y="2852300"/>
            <a:ext cx="41820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4 credit class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4 exams, 10 quizzes, 2 papers and a jury study. Difficult grading policy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Online learning during the pandemic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43"/>
          <p:cNvSpPr txBox="1"/>
          <p:nvPr/>
        </p:nvSpPr>
        <p:spPr>
          <a:xfrm>
            <a:off x="4706463" y="2946250"/>
            <a:ext cx="41820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Fair grading policy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Grades consisting of research proposal, jury study, pop quizzes and a final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Recitation and its benefits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Workshops being helpful for quizzes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4985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My Professor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816700"/>
            <a:ext cx="83505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A website where students can express their opinion based on a specific course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Features ratings and reviews of professors from different school, as well as courses </a:t>
            </a:r>
            <a:r>
              <a:rPr lang="en">
                <a:solidFill>
                  <a:schemeClr val="dk2"/>
                </a:solidFill>
              </a:rPr>
              <a:t>taught</a:t>
            </a:r>
            <a:r>
              <a:rPr lang="en">
                <a:solidFill>
                  <a:schemeClr val="dk2"/>
                </a:solidFill>
              </a:rPr>
              <a:t> by individual instructors and assistants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Students publish their ratings that features the following information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en">
                <a:solidFill>
                  <a:schemeClr val="dk2"/>
                </a:solidFill>
              </a:rPr>
              <a:t>Quality</a:t>
            </a:r>
            <a:r>
              <a:rPr lang="en">
                <a:solidFill>
                  <a:schemeClr val="dk2"/>
                </a:solidFill>
              </a:rPr>
              <a:t>: A rating out of 5 based on how well their experience was based on the course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en">
                <a:solidFill>
                  <a:schemeClr val="dk2"/>
                </a:solidFill>
              </a:rPr>
              <a:t>Difficulty</a:t>
            </a:r>
            <a:r>
              <a:rPr lang="en">
                <a:solidFill>
                  <a:schemeClr val="dk2"/>
                </a:solidFill>
              </a:rPr>
              <a:t>: Difficulty rating is also out of 5, depending on the level of course and the course materials and requirements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en">
                <a:solidFill>
                  <a:schemeClr val="dk2"/>
                </a:solidFill>
              </a:rPr>
              <a:t>Comment</a:t>
            </a:r>
            <a:r>
              <a:rPr lang="en">
                <a:solidFill>
                  <a:schemeClr val="dk2"/>
                </a:solidFill>
              </a:rPr>
              <a:t>: A comment written by the student, explaining their opinions and </a:t>
            </a:r>
            <a:r>
              <a:rPr lang="en">
                <a:solidFill>
                  <a:schemeClr val="dk2"/>
                </a:solidFill>
              </a:rPr>
              <a:t>takeaways</a:t>
            </a:r>
            <a:r>
              <a:rPr lang="en">
                <a:solidFill>
                  <a:schemeClr val="dk2"/>
                </a:solidFill>
              </a:rPr>
              <a:t> from the course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Other information include options such as textbook </a:t>
            </a:r>
            <a:r>
              <a:rPr lang="en">
                <a:solidFill>
                  <a:schemeClr val="dk2"/>
                </a:solidFill>
              </a:rPr>
              <a:t>requirements, grade received and the option to take the course again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1931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Collect</a:t>
            </a:r>
            <a:r>
              <a:rPr lang="en" sz="2400">
                <a:solidFill>
                  <a:schemeClr val="dk2"/>
                </a:solidFill>
              </a:rPr>
              <a:t> reviews from New York City College of Technology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Analyze data from pre COVID, post COVID and during COVID to see how reviews have changed and impacted student body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Compare courses curriculum and reviews to find similarities and differences in two different schools 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Investigate differences in teaching methods, exam formats and grading policy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➢"/>
            </a:pPr>
            <a:r>
              <a:rPr lang="en" sz="1900">
                <a:solidFill>
                  <a:schemeClr val="dk2"/>
                </a:solidFill>
              </a:rPr>
              <a:t>Dr Brathwaite </a:t>
            </a:r>
            <a:endParaRPr sz="19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For the time and guidance he has provided me with. I am incredibly grateful for the guidance and insights provided by my mentor throughout my journey in the Data Science Scholars program.</a:t>
            </a:r>
            <a:endParaRPr sz="15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➢"/>
            </a:pPr>
            <a:r>
              <a:rPr lang="en" sz="1900">
                <a:solidFill>
                  <a:schemeClr val="dk2"/>
                </a:solidFill>
              </a:rPr>
              <a:t>The Grove School of Engineering Data Science Scholars program</a:t>
            </a:r>
            <a:endParaRPr sz="19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By participating in the Data Science Scholars program, I was able to explore a field that is completely new to me and acquire skills that I can benefit from in the future. The experience has sparked my interest in continuing the research, and I look forward to contributing to meaningful projects that will help me explore other components in the world of data science.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1819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Thank you!</a:t>
            </a:r>
            <a:endParaRPr sz="7500"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4985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Rate My Professor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816700"/>
            <a:ext cx="4972200" cy="4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Understanding the structure of Rate My Professors</a:t>
            </a:r>
            <a:endParaRPr sz="16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Accessing</a:t>
            </a:r>
            <a:r>
              <a:rPr lang="en" sz="1200">
                <a:solidFill>
                  <a:schemeClr val="dk2"/>
                </a:solidFill>
              </a:rPr>
              <a:t> the HTML page of the City College of New York on Rate My Professors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Finding the elements that contain information on each individual comment posted by the students</a:t>
            </a:r>
            <a:endParaRPr sz="12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Identifying the limitations of Rate My Professors</a:t>
            </a:r>
            <a:endParaRPr sz="16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Iterate through different departments and extract information on professors based on the department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Example: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https://www.ratemyprofessors.com/search/professors/224?q=*&amp;did=</a:t>
            </a:r>
            <a:r>
              <a:rPr b="1" lang="en" sz="1200">
                <a:solidFill>
                  <a:schemeClr val="dk2"/>
                </a:solidFill>
              </a:rPr>
              <a:t>{i}</a:t>
            </a:r>
            <a:endParaRPr b="1"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is a constant that ranges from 1 to 50, using a loop, i iterate through each department and stores information on professors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750" y="986200"/>
            <a:ext cx="3555299" cy="31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100" y="682275"/>
            <a:ext cx="3382755" cy="421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280525" y="163675"/>
            <a:ext cx="52020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Source Sans Pro"/>
                <a:ea typeface="Source Sans Pro"/>
                <a:cs typeface="Source Sans Pro"/>
                <a:sym typeface="Source Sans Pro"/>
              </a:rPr>
              <a:t>Collection of Data</a:t>
            </a:r>
            <a:endParaRPr b="1" sz="3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327325" y="888475"/>
            <a:ext cx="51552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●"/>
            </a:pP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Use of Python3 and Selenium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An automation process was created using selenium to access and extract data from the HTML source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With the use of XPath elements and find_element method, the automation process were able to extract important information from each profile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00" y="2718775"/>
            <a:ext cx="4687627" cy="23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943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of Data</a:t>
            </a:r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11700" y="783225"/>
            <a:ext cx="8520600" cy="4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Information of 2246 professors and 51 departments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Total number of reviews: 32,380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After dropping duplicates, number of reviews: 29,874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Reviews were populated by the following departments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Biology: 2,004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Chemistry: 2,490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Mathematics: 4,922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Psychology: 2,850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English: 3,379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106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Data Collected from RMP</a:t>
            </a:r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311700" y="958550"/>
            <a:ext cx="85206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Data stored in the CSV file were</a:t>
            </a:r>
            <a:r>
              <a:rPr lang="en">
                <a:solidFill>
                  <a:schemeClr val="dk2"/>
                </a:solidFill>
              </a:rPr>
              <a:t> analyzed using Python pandas.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Several different functions were implemented to analyze data from different time period, on different instructors and by different course based on a department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</a:t>
            </a:r>
            <a:r>
              <a:rPr lang="en">
                <a:solidFill>
                  <a:schemeClr val="dk2"/>
                </a:solidFill>
              </a:rPr>
              <a:t>atural language toolkit which is available with Python was used to analyze individual comments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Word clouds to represent the qualitative side of the dataframe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Give each professors an individual score which does not rely on the quality or difficulty rating, but based on the comments given by students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" y="172050"/>
            <a:ext cx="8308750" cy="47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75" y="221075"/>
            <a:ext cx="4320175" cy="279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650" y="221075"/>
            <a:ext cx="3777500" cy="27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9800" y="3204926"/>
            <a:ext cx="1824325" cy="18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6775" y="3075425"/>
            <a:ext cx="1916125" cy="19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58749" cy="25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225" y="152400"/>
            <a:ext cx="374180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724" y="2712025"/>
            <a:ext cx="350610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8449" y="2712025"/>
            <a:ext cx="350610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28948A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