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71" r:id="rId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176D"/>
    <a:srgbClr val="274A84"/>
    <a:srgbClr val="274A83"/>
    <a:srgbClr val="2A4852"/>
    <a:srgbClr val="7BA7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5" autoAdjust="0"/>
    <p:restoredTop sz="94696"/>
  </p:normalViewPr>
  <p:slideViewPr>
    <p:cSldViewPr snapToObjects="1">
      <p:cViewPr varScale="1">
        <p:scale>
          <a:sx n="100" d="100"/>
          <a:sy n="100" d="100"/>
        </p:scale>
        <p:origin x="174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7A022295-2DC1-49A1-BC3A-97B5D9DC4F5A}" type="datetime1">
              <a:rPr lang="en-US" altLang="en-US"/>
              <a:pPr>
                <a:defRPr/>
              </a:pPr>
              <a:t>9/20/22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77DDC8C-CD67-45A0-BE36-D4631BB49FED}" type="slidenum">
              <a:rPr lang="en-US" altLang="en-US"/>
              <a:pPr>
                <a:defRPr/>
              </a:pPr>
              <a:t>‹#›</a:t>
            </a:fld>
            <a:endParaRPr lang="en-US" altLang="en-US"/>
          </a:p>
        </p:txBody>
      </p:sp>
    </p:spTree>
    <p:extLst>
      <p:ext uri="{BB962C8B-B14F-4D97-AF65-F5344CB8AC3E}">
        <p14:creationId xmlns:p14="http://schemas.microsoft.com/office/powerpoint/2010/main" val="3314833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F261056-A95B-4F1E-97BD-9C10C8B51BDB}" type="datetime1">
              <a:rPr lang="en-US" altLang="en-US"/>
              <a:pPr>
                <a:defRPr/>
              </a:pPr>
              <a:t>9/20/22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BDA2312-359F-4F12-838D-E66CD845884F}" type="slidenum">
              <a:rPr lang="en-US" altLang="en-US"/>
              <a:pPr>
                <a:defRPr/>
              </a:pPr>
              <a:t>‹#›</a:t>
            </a:fld>
            <a:endParaRPr lang="en-US" altLang="en-US"/>
          </a:p>
        </p:txBody>
      </p:sp>
    </p:spTree>
    <p:extLst>
      <p:ext uri="{BB962C8B-B14F-4D97-AF65-F5344CB8AC3E}">
        <p14:creationId xmlns:p14="http://schemas.microsoft.com/office/powerpoint/2010/main" val="201787966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27103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EC40FA29-A87A-48FD-8616-98A08B151EB1}" type="datetime1">
              <a:rPr lang="en-US" altLang="en-US"/>
              <a:pPr>
                <a:defRPr/>
              </a:pPr>
              <a:t>9/20/22</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EDAF27C-A5D1-42EC-88BB-90803EF0F090}" type="slidenum">
              <a:rPr lang="en-US" altLang="en-US"/>
              <a:pPr>
                <a:defRPr/>
              </a:pPr>
              <a:t>‹#›</a:t>
            </a:fld>
            <a:endParaRPr lang="en-US" altLang="en-US"/>
          </a:p>
        </p:txBody>
      </p:sp>
    </p:spTree>
    <p:extLst>
      <p:ext uri="{BB962C8B-B14F-4D97-AF65-F5344CB8AC3E}">
        <p14:creationId xmlns:p14="http://schemas.microsoft.com/office/powerpoint/2010/main" val="80294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C1CEFAFA-B457-44EC-B81D-047DAC2D1C44}" type="datetime1">
              <a:rPr lang="en-US" altLang="en-US"/>
              <a:pPr>
                <a:defRPr/>
              </a:pPr>
              <a:t>9/20/22</a:t>
            </a:fld>
            <a:endParaRPr lang="en-US" alt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0E0875B-D025-4059-993F-E1E137F047A2}" type="slidenum">
              <a:rPr lang="en-US" altLang="en-US"/>
              <a:pPr>
                <a:defRPr/>
              </a:pPr>
              <a:t>‹#›</a:t>
            </a:fld>
            <a:endParaRPr lang="en-US" altLang="en-US"/>
          </a:p>
        </p:txBody>
      </p:sp>
    </p:spTree>
    <p:extLst>
      <p:ext uri="{BB962C8B-B14F-4D97-AF65-F5344CB8AC3E}">
        <p14:creationId xmlns:p14="http://schemas.microsoft.com/office/powerpoint/2010/main" val="391497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7943F2C-4D77-47FB-8A11-09136724CFB6}" type="datetime1">
              <a:rPr lang="en-US" altLang="en-US"/>
              <a:pPr>
                <a:defRPr/>
              </a:pPr>
              <a:t>9/20/22</a:t>
            </a:fld>
            <a:endParaRPr lang="en-US" alt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69EB31F-EB3F-48BF-B7E6-4D46F1EB8D11}" type="slidenum">
              <a:rPr lang="en-US" altLang="en-US"/>
              <a:pPr>
                <a:defRPr/>
              </a:pPr>
              <a:t>‹#›</a:t>
            </a:fld>
            <a:endParaRPr lang="en-US" altLang="en-US"/>
          </a:p>
        </p:txBody>
      </p:sp>
    </p:spTree>
    <p:extLst>
      <p:ext uri="{BB962C8B-B14F-4D97-AF65-F5344CB8AC3E}">
        <p14:creationId xmlns:p14="http://schemas.microsoft.com/office/powerpoint/2010/main" val="242545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Rectangle 1"/>
          <p:cNvSpPr/>
          <p:nvPr userDrawn="1"/>
        </p:nvSpPr>
        <p:spPr>
          <a:xfrm>
            <a:off x="230188" y="1704975"/>
            <a:ext cx="4330700" cy="2392363"/>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chemeClr val="bg1">
                  <a:lumMod val="75000"/>
                </a:schemeClr>
              </a:solidFill>
            </a:endParaRPr>
          </a:p>
        </p:txBody>
      </p:sp>
      <p:sp>
        <p:nvSpPr>
          <p:cNvPr id="3" name="Rectangle 2"/>
          <p:cNvSpPr/>
          <p:nvPr userDrawn="1"/>
        </p:nvSpPr>
        <p:spPr>
          <a:xfrm>
            <a:off x="230188" y="4168776"/>
            <a:ext cx="4330700" cy="2536824"/>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chemeClr val="bg1">
                  <a:lumMod val="75000"/>
                </a:schemeClr>
              </a:solidFill>
            </a:endParaRPr>
          </a:p>
        </p:txBody>
      </p:sp>
      <p:sp>
        <p:nvSpPr>
          <p:cNvPr id="4" name="Rectangle 3"/>
          <p:cNvSpPr/>
          <p:nvPr userDrawn="1"/>
        </p:nvSpPr>
        <p:spPr>
          <a:xfrm>
            <a:off x="4637088" y="1704975"/>
            <a:ext cx="4330700" cy="2392363"/>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chemeClr val="bg1">
                  <a:lumMod val="75000"/>
                </a:schemeClr>
              </a:solidFill>
            </a:endParaRPr>
          </a:p>
        </p:txBody>
      </p:sp>
      <p:sp>
        <p:nvSpPr>
          <p:cNvPr id="5" name="Rectangle 4"/>
          <p:cNvSpPr/>
          <p:nvPr userDrawn="1"/>
        </p:nvSpPr>
        <p:spPr>
          <a:xfrm>
            <a:off x="4637088" y="4167188"/>
            <a:ext cx="4329112" cy="269081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chemeClr val="bg1">
                  <a:lumMod val="75000"/>
                </a:schemeClr>
              </a:solidFill>
            </a:endParaRPr>
          </a:p>
        </p:txBody>
      </p:sp>
      <p:sp>
        <p:nvSpPr>
          <p:cNvPr id="6" name="Rectangle 5"/>
          <p:cNvSpPr/>
          <p:nvPr userDrawn="1"/>
        </p:nvSpPr>
        <p:spPr>
          <a:xfrm>
            <a:off x="230188" y="1776413"/>
            <a:ext cx="4330700" cy="889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7" name="Rectangle 6"/>
          <p:cNvSpPr/>
          <p:nvPr userDrawn="1"/>
        </p:nvSpPr>
        <p:spPr>
          <a:xfrm>
            <a:off x="4638675" y="1774825"/>
            <a:ext cx="4329113" cy="889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8" name="Rectangle 7"/>
          <p:cNvSpPr/>
          <p:nvPr userDrawn="1"/>
        </p:nvSpPr>
        <p:spPr>
          <a:xfrm>
            <a:off x="230188" y="4230067"/>
            <a:ext cx="4330700" cy="9048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9" name="Rectangle 8"/>
          <p:cNvSpPr/>
          <p:nvPr userDrawn="1"/>
        </p:nvSpPr>
        <p:spPr>
          <a:xfrm>
            <a:off x="4637088" y="4237038"/>
            <a:ext cx="4329112" cy="9048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1" name="TextBox 10">
            <a:extLst>
              <a:ext uri="{FF2B5EF4-FFF2-40B4-BE49-F238E27FC236}">
                <a16:creationId xmlns:a16="http://schemas.microsoft.com/office/drawing/2014/main" id="{9EA2B404-2BD1-A544-825A-A58BE0D7401C}"/>
              </a:ext>
            </a:extLst>
          </p:cNvPr>
          <p:cNvSpPr txBox="1"/>
          <p:nvPr userDrawn="1"/>
        </p:nvSpPr>
        <p:spPr>
          <a:xfrm>
            <a:off x="5791200" y="381000"/>
            <a:ext cx="2141933" cy="523220"/>
          </a:xfrm>
          <a:prstGeom prst="rect">
            <a:avLst/>
          </a:prstGeom>
          <a:noFill/>
        </p:spPr>
        <p:txBody>
          <a:bodyPr wrap="none" rtlCol="0">
            <a:spAutoFit/>
          </a:bodyPr>
          <a:lstStyle/>
          <a:p>
            <a:r>
              <a:rPr lang="en-US" sz="2800" b="1" dirty="0">
                <a:solidFill>
                  <a:schemeClr val="bg1"/>
                </a:solidFill>
              </a:rPr>
              <a:t>Quad Chart</a:t>
            </a:r>
          </a:p>
        </p:txBody>
      </p:sp>
    </p:spTree>
    <p:extLst>
      <p:ext uri="{BB962C8B-B14F-4D97-AF65-F5344CB8AC3E}">
        <p14:creationId xmlns:p14="http://schemas.microsoft.com/office/powerpoint/2010/main" val="42803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2273300"/>
            <a:ext cx="4038600" cy="3852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4693A68E-9A04-42F4-9E67-5C5650BB6E49}" type="datetime1">
              <a:rPr lang="en-US" altLang="en-US"/>
              <a:pPr>
                <a:defRPr/>
              </a:pPr>
              <a:t>9/20/22</a:t>
            </a:fld>
            <a:endParaRPr lang="en-US"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58F8103-DD27-4060-B608-78B3B2C05F2C}" type="slidenum">
              <a:rPr lang="en-US" altLang="en-US"/>
              <a:pPr>
                <a:defRPr/>
              </a:pPr>
              <a:t>‹#›</a:t>
            </a:fld>
            <a:endParaRPr lang="en-US" altLang="en-US"/>
          </a:p>
        </p:txBody>
      </p:sp>
    </p:spTree>
    <p:extLst>
      <p:ext uri="{BB962C8B-B14F-4D97-AF65-F5344CB8AC3E}">
        <p14:creationId xmlns:p14="http://schemas.microsoft.com/office/powerpoint/2010/main" val="397193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53E65FF1-0347-4F4F-8CFC-FA1B958E79E4}" type="datetime1">
              <a:rPr lang="en-US" altLang="en-US"/>
              <a:pPr>
                <a:defRPr/>
              </a:pPr>
              <a:t>9/20/22</a:t>
            </a:fld>
            <a:endParaRPr lang="en-US" alt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2028945-5FAE-475D-B406-280EC041482C}" type="slidenum">
              <a:rPr lang="en-US" altLang="en-US"/>
              <a:pPr>
                <a:defRPr/>
              </a:pPr>
              <a:t>‹#›</a:t>
            </a:fld>
            <a:endParaRPr lang="en-US" altLang="en-US"/>
          </a:p>
        </p:txBody>
      </p:sp>
    </p:spTree>
    <p:extLst>
      <p:ext uri="{BB962C8B-B14F-4D97-AF65-F5344CB8AC3E}">
        <p14:creationId xmlns:p14="http://schemas.microsoft.com/office/powerpoint/2010/main" val="290570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24BB845-1F09-4A90-8541-F3708FC8C76B}" type="datetime1">
              <a:rPr lang="en-US" altLang="en-US"/>
              <a:pPr>
                <a:defRPr/>
              </a:pPr>
              <a:t>9/20/22</a:t>
            </a:fld>
            <a:endParaRPr lang="en-US" alt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0914B8C-9164-46FE-842D-F3578258EAAD}" type="slidenum">
              <a:rPr lang="en-US" altLang="en-US"/>
              <a:pPr>
                <a:defRPr/>
              </a:pPr>
              <a:t>‹#›</a:t>
            </a:fld>
            <a:endParaRPr lang="en-US" altLang="en-US"/>
          </a:p>
        </p:txBody>
      </p:sp>
    </p:spTree>
    <p:extLst>
      <p:ext uri="{BB962C8B-B14F-4D97-AF65-F5344CB8AC3E}">
        <p14:creationId xmlns:p14="http://schemas.microsoft.com/office/powerpoint/2010/main" val="354099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34A31270-D174-4034-9CBF-5CBE8C6329EB}" type="datetime1">
              <a:rPr lang="en-US" altLang="en-US"/>
              <a:pPr>
                <a:defRPr/>
              </a:pPr>
              <a:t>9/20/22</a:t>
            </a:fld>
            <a:endParaRPr lang="en-US" alt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F03AC56-6FCC-49A9-B8D4-47B07296E133}" type="slidenum">
              <a:rPr lang="en-US" altLang="en-US"/>
              <a:pPr>
                <a:defRPr/>
              </a:pPr>
              <a:t>‹#›</a:t>
            </a:fld>
            <a:endParaRPr lang="en-US" altLang="en-US"/>
          </a:p>
        </p:txBody>
      </p:sp>
    </p:spTree>
    <p:extLst>
      <p:ext uri="{BB962C8B-B14F-4D97-AF65-F5344CB8AC3E}">
        <p14:creationId xmlns:p14="http://schemas.microsoft.com/office/powerpoint/2010/main" val="411024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0960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00C412D-AD5C-4D99-9ECD-50EF23542AA3}" type="datetime1">
              <a:rPr lang="en-US" altLang="en-US"/>
              <a:pPr>
                <a:defRPr/>
              </a:pPr>
              <a:t>9/20/22</a:t>
            </a:fld>
            <a:endParaRPr lang="en-US"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C68250B-53DA-4FFA-ABD4-4DC1E0D4B3BF}" type="slidenum">
              <a:rPr lang="en-US" altLang="en-US"/>
              <a:pPr>
                <a:defRPr/>
              </a:pPr>
              <a:t>‹#›</a:t>
            </a:fld>
            <a:endParaRPr lang="en-US" altLang="en-US"/>
          </a:p>
        </p:txBody>
      </p:sp>
    </p:spTree>
    <p:extLst>
      <p:ext uri="{BB962C8B-B14F-4D97-AF65-F5344CB8AC3E}">
        <p14:creationId xmlns:p14="http://schemas.microsoft.com/office/powerpoint/2010/main" val="205519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6002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6A30EEE-1C7F-46CE-AC35-5D2E7D450EBC}" type="datetime1">
              <a:rPr lang="en-US" altLang="en-US"/>
              <a:pPr>
                <a:defRPr/>
              </a:pPr>
              <a:t>9/20/22</a:t>
            </a:fld>
            <a:endParaRPr lang="en-US" alt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charset="0"/>
                <a:ea typeface="ＭＳ Ｐゴシック" charset="0"/>
                <a:cs typeface="ＭＳ Ｐゴシック" charset="0"/>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1D11A053-015B-49E0-98E6-97689C37B63E}" type="slidenum">
              <a:rPr lang="en-US" altLang="en-US"/>
              <a:pPr>
                <a:defRPr/>
              </a:pPr>
              <a:t>‹#›</a:t>
            </a:fld>
            <a:endParaRPr lang="en-US" altLang="en-US"/>
          </a:p>
        </p:txBody>
      </p:sp>
    </p:spTree>
    <p:extLst>
      <p:ext uri="{BB962C8B-B14F-4D97-AF65-F5344CB8AC3E}">
        <p14:creationId xmlns:p14="http://schemas.microsoft.com/office/powerpoint/2010/main" val="295382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214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1027" name="Title Placeholder 1"/>
          <p:cNvSpPr>
            <a:spLocks noGrp="1"/>
          </p:cNvSpPr>
          <p:nvPr>
            <p:ph type="title"/>
          </p:nvPr>
        </p:nvSpPr>
        <p:spPr bwMode="auto">
          <a:xfrm>
            <a:off x="457200" y="1447800"/>
            <a:ext cx="6477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Title goes here</a:t>
            </a:r>
          </a:p>
        </p:txBody>
      </p:sp>
      <p:sp>
        <p:nvSpPr>
          <p:cNvPr id="1028" name="Text Placeholder 2"/>
          <p:cNvSpPr>
            <a:spLocks noGrp="1"/>
          </p:cNvSpPr>
          <p:nvPr>
            <p:ph type="body" idx="1"/>
          </p:nvPr>
        </p:nvSpPr>
        <p:spPr bwMode="auto">
          <a:xfrm>
            <a:off x="457200" y="2273300"/>
            <a:ext cx="82296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6"/>
          <p:cNvPicPr>
            <a:picLocks noChangeAspect="1"/>
          </p:cNvPicPr>
          <p:nvPr userDrawn="1"/>
        </p:nvPicPr>
        <p:blipFill>
          <a:blip r:embed="rId13"/>
          <a:srcRect/>
          <a:stretch/>
        </p:blipFill>
        <p:spPr bwMode="auto">
          <a:xfrm>
            <a:off x="813792" y="198438"/>
            <a:ext cx="203001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6781800"/>
            <a:ext cx="9144000" cy="76200"/>
          </a:xfrm>
          <a:prstGeom prst="rect">
            <a:avLst/>
          </a:prstGeom>
          <a:solidFill>
            <a:srgbClr val="49176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49176D"/>
              </a:solidFill>
            </a:endParaRPr>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hf hdr="0" ftr="0" dt="0"/>
  <p:txStyles>
    <p:titleStyle>
      <a:lvl1pPr algn="l" defTabSz="457200" rtl="0" eaLnBrk="0" fontAlgn="base" hangingPunct="0">
        <a:spcBef>
          <a:spcPct val="0"/>
        </a:spcBef>
        <a:spcAft>
          <a:spcPct val="0"/>
        </a:spcAft>
        <a:defRPr sz="4400" kern="1200">
          <a:solidFill>
            <a:schemeClr val="tx2"/>
          </a:solidFill>
          <a:latin typeface="Helvetica"/>
          <a:ea typeface="ＭＳ Ｐゴシック" charset="-128"/>
          <a:cs typeface="Helvetica"/>
        </a:defRPr>
      </a:lvl1pPr>
      <a:lvl2pPr algn="l" defTabSz="457200" rtl="0" eaLnBrk="0" fontAlgn="base" hangingPunct="0">
        <a:spcBef>
          <a:spcPct val="0"/>
        </a:spcBef>
        <a:spcAft>
          <a:spcPct val="0"/>
        </a:spcAft>
        <a:defRPr sz="4400">
          <a:solidFill>
            <a:schemeClr val="tx2"/>
          </a:solidFill>
          <a:latin typeface="Helvetica" charset="0"/>
          <a:ea typeface="ＭＳ Ｐゴシック" charset="-128"/>
          <a:cs typeface="Helvetica" charset="0"/>
        </a:defRPr>
      </a:lvl2pPr>
      <a:lvl3pPr algn="l" defTabSz="457200" rtl="0" eaLnBrk="0" fontAlgn="base" hangingPunct="0">
        <a:spcBef>
          <a:spcPct val="0"/>
        </a:spcBef>
        <a:spcAft>
          <a:spcPct val="0"/>
        </a:spcAft>
        <a:defRPr sz="4400">
          <a:solidFill>
            <a:schemeClr val="tx2"/>
          </a:solidFill>
          <a:latin typeface="Helvetica" charset="0"/>
          <a:ea typeface="ＭＳ Ｐゴシック" charset="-128"/>
          <a:cs typeface="Helvetica" charset="0"/>
        </a:defRPr>
      </a:lvl3pPr>
      <a:lvl4pPr algn="l" defTabSz="457200" rtl="0" eaLnBrk="0" fontAlgn="base" hangingPunct="0">
        <a:spcBef>
          <a:spcPct val="0"/>
        </a:spcBef>
        <a:spcAft>
          <a:spcPct val="0"/>
        </a:spcAft>
        <a:defRPr sz="4400">
          <a:solidFill>
            <a:schemeClr val="tx2"/>
          </a:solidFill>
          <a:latin typeface="Helvetica" charset="0"/>
          <a:ea typeface="ＭＳ Ｐゴシック" charset="-128"/>
          <a:cs typeface="Helvetica" charset="0"/>
        </a:defRPr>
      </a:lvl4pPr>
      <a:lvl5pPr algn="l" defTabSz="457200" rtl="0" eaLnBrk="0" fontAlgn="base" hangingPunct="0">
        <a:spcBef>
          <a:spcPct val="0"/>
        </a:spcBef>
        <a:spcAft>
          <a:spcPct val="0"/>
        </a:spcAft>
        <a:defRPr sz="4400">
          <a:solidFill>
            <a:schemeClr val="tx2"/>
          </a:solidFill>
          <a:latin typeface="Helvetica" charset="0"/>
          <a:ea typeface="ＭＳ Ｐゴシック" charset="-128"/>
          <a:cs typeface="Helvetica" charset="0"/>
        </a:defRPr>
      </a:lvl5pPr>
      <a:lvl6pPr marL="457200" algn="l" defTabSz="457200" rtl="0" fontAlgn="base">
        <a:spcBef>
          <a:spcPct val="0"/>
        </a:spcBef>
        <a:spcAft>
          <a:spcPct val="0"/>
        </a:spcAft>
        <a:defRPr sz="4400">
          <a:solidFill>
            <a:srgbClr val="77933C"/>
          </a:solidFill>
          <a:latin typeface="Helvetica" charset="0"/>
          <a:ea typeface="ＭＳ Ｐゴシック" charset="-128"/>
        </a:defRPr>
      </a:lvl6pPr>
      <a:lvl7pPr marL="914400" algn="l" defTabSz="457200" rtl="0" fontAlgn="base">
        <a:spcBef>
          <a:spcPct val="0"/>
        </a:spcBef>
        <a:spcAft>
          <a:spcPct val="0"/>
        </a:spcAft>
        <a:defRPr sz="4400">
          <a:solidFill>
            <a:srgbClr val="77933C"/>
          </a:solidFill>
          <a:latin typeface="Helvetica" charset="0"/>
          <a:ea typeface="ＭＳ Ｐゴシック" charset="-128"/>
        </a:defRPr>
      </a:lvl7pPr>
      <a:lvl8pPr marL="1371600" algn="l" defTabSz="457200" rtl="0" fontAlgn="base">
        <a:spcBef>
          <a:spcPct val="0"/>
        </a:spcBef>
        <a:spcAft>
          <a:spcPct val="0"/>
        </a:spcAft>
        <a:defRPr sz="4400">
          <a:solidFill>
            <a:srgbClr val="77933C"/>
          </a:solidFill>
          <a:latin typeface="Helvetica" charset="0"/>
          <a:ea typeface="ＭＳ Ｐゴシック" charset="-128"/>
        </a:defRPr>
      </a:lvl8pPr>
      <a:lvl9pPr marL="1828800" algn="l" defTabSz="457200" rtl="0" fontAlgn="base">
        <a:spcBef>
          <a:spcPct val="0"/>
        </a:spcBef>
        <a:spcAft>
          <a:spcPct val="0"/>
        </a:spcAft>
        <a:defRPr sz="4400">
          <a:solidFill>
            <a:srgbClr val="77933C"/>
          </a:solidFill>
          <a:latin typeface="Helvetica" charset="0"/>
          <a:ea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b="1" kern="1200">
          <a:solidFill>
            <a:schemeClr val="accent2"/>
          </a:solidFill>
          <a:latin typeface="Helvetica"/>
          <a:ea typeface="ＭＳ Ｐゴシック" charset="-128"/>
          <a:cs typeface="Helvetica"/>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accent1"/>
          </a:solidFill>
          <a:latin typeface="Helvetica"/>
          <a:ea typeface="ＭＳ Ｐゴシック"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egan.wancura@gmail.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3"/>
          <p:cNvSpPr txBox="1">
            <a:spLocks noChangeArrowheads="1"/>
          </p:cNvSpPr>
          <p:nvPr/>
        </p:nvSpPr>
        <p:spPr bwMode="auto">
          <a:xfrm>
            <a:off x="185738" y="1812925"/>
            <a:ext cx="4298950" cy="203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600" b="0" dirty="0">
                <a:solidFill>
                  <a:schemeClr val="tx1"/>
                </a:solidFill>
                <a:latin typeface="65 Helvetica Medium" charset="0"/>
              </a:rPr>
              <a:t>TECHNOLOGY DEVELOPMENT</a:t>
            </a:r>
          </a:p>
          <a:p>
            <a:pPr eaLnBrk="1" hangingPunct="1">
              <a:spcBef>
                <a:spcPct val="0"/>
              </a:spcBef>
              <a:buFontTx/>
              <a:buNone/>
            </a:pPr>
            <a:endParaRPr lang="en-US" altLang="en-US" sz="1000" b="0" dirty="0">
              <a:solidFill>
                <a:schemeClr val="tx1"/>
              </a:solidFill>
              <a:latin typeface="65 Helvetica Medium" charset="0"/>
            </a:endParaRPr>
          </a:p>
          <a:p>
            <a:pPr algn="just" eaLnBrk="1" hangingPunct="1">
              <a:spcBef>
                <a:spcPct val="0"/>
              </a:spcBef>
              <a:buFontTx/>
              <a:buNone/>
            </a:pPr>
            <a:r>
              <a:rPr lang="en-US" altLang="en-US" sz="1400" b="0" dirty="0">
                <a:solidFill>
                  <a:schemeClr val="tx1"/>
                </a:solidFill>
                <a:latin typeface="65 Helvetica Medium" charset="0"/>
              </a:rPr>
              <a:t>Algorithm that sorts literature citations into academic fields in order to assign a user into a relevant sub field of academia. An additional algorithm compares similarities of academics to one another to give a match% of research interests.</a:t>
            </a:r>
            <a:endParaRPr lang="en-US" altLang="en-US" sz="1400" dirty="0">
              <a:solidFill>
                <a:schemeClr val="tx1"/>
              </a:solidFill>
              <a:latin typeface="65 Helvetica Medium" charset="0"/>
            </a:endParaRPr>
          </a:p>
          <a:p>
            <a:pPr eaLnBrk="1" hangingPunct="1">
              <a:spcBef>
                <a:spcPct val="0"/>
              </a:spcBef>
              <a:buFontTx/>
              <a:buNone/>
            </a:pPr>
            <a:endParaRPr lang="en-US" altLang="en-US" sz="1000" b="0" i="1" dirty="0">
              <a:solidFill>
                <a:srgbClr val="FF0000"/>
              </a:solidFill>
              <a:latin typeface="55 Helvetica Roman" charset="0"/>
            </a:endParaRPr>
          </a:p>
          <a:p>
            <a:pPr eaLnBrk="1" hangingPunct="1">
              <a:spcBef>
                <a:spcPct val="0"/>
              </a:spcBef>
              <a:buNone/>
            </a:pPr>
            <a:r>
              <a:rPr lang="en-US" altLang="en-US" sz="1000" b="0" dirty="0">
                <a:solidFill>
                  <a:srgbClr val="FF0000"/>
                </a:solidFill>
                <a:latin typeface="55 Helvetica Roman" charset="0"/>
              </a:rPr>
              <a:t>. </a:t>
            </a:r>
          </a:p>
          <a:p>
            <a:pPr eaLnBrk="1" hangingPunct="1">
              <a:spcBef>
                <a:spcPct val="0"/>
              </a:spcBef>
              <a:buFontTx/>
              <a:buNone/>
            </a:pPr>
            <a:endParaRPr lang="en-US" altLang="en-US" sz="1000" b="0" i="1" dirty="0">
              <a:solidFill>
                <a:srgbClr val="FF0000"/>
              </a:solidFill>
              <a:latin typeface="55 Helvetica Roman" charset="0"/>
            </a:endParaRPr>
          </a:p>
        </p:txBody>
      </p:sp>
      <p:sp>
        <p:nvSpPr>
          <p:cNvPr id="14339" name="TextBox 14"/>
          <p:cNvSpPr txBox="1">
            <a:spLocks noChangeArrowheads="1"/>
          </p:cNvSpPr>
          <p:nvPr/>
        </p:nvSpPr>
        <p:spPr bwMode="auto">
          <a:xfrm>
            <a:off x="4646613" y="1825625"/>
            <a:ext cx="4297362"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600" b="0" dirty="0">
                <a:solidFill>
                  <a:schemeClr val="tx1"/>
                </a:solidFill>
                <a:latin typeface="65 Helvetica Medium" charset="0"/>
              </a:rPr>
              <a:t>COMPANY INTRODUCTION</a:t>
            </a:r>
          </a:p>
          <a:p>
            <a:pPr eaLnBrk="1" hangingPunct="1">
              <a:spcBef>
                <a:spcPct val="0"/>
              </a:spcBef>
              <a:buFontTx/>
              <a:buNone/>
            </a:pPr>
            <a:endParaRPr lang="en-US" altLang="en-US" sz="1600" b="0" dirty="0">
              <a:solidFill>
                <a:schemeClr val="tx1"/>
              </a:solidFill>
              <a:latin typeface="65 Helvetica Medium" charset="0"/>
            </a:endParaRPr>
          </a:p>
          <a:p>
            <a:pPr algn="just" eaLnBrk="1" hangingPunct="1">
              <a:spcBef>
                <a:spcPct val="0"/>
              </a:spcBef>
              <a:buFontTx/>
              <a:buNone/>
            </a:pPr>
            <a:r>
              <a:rPr lang="en-US" altLang="en-US" sz="1400" b="0" dirty="0">
                <a:solidFill>
                  <a:schemeClr val="tx1"/>
                </a:solidFill>
                <a:latin typeface="65 Helvetica Medium" charset="0"/>
              </a:rPr>
              <a:t>Cooplit is a new social media platform designed to better organize the entirety of academia by geographic and research area. The ultimate vision is to have a global map of who does what where, enabling greater transparency for collaboration and thereby opening the door to academia for nonprofits and industry interests.</a:t>
            </a:r>
          </a:p>
        </p:txBody>
      </p:sp>
      <p:sp>
        <p:nvSpPr>
          <p:cNvPr id="14340" name="TextBox 15"/>
          <p:cNvSpPr txBox="1">
            <a:spLocks noChangeArrowheads="1"/>
          </p:cNvSpPr>
          <p:nvPr/>
        </p:nvSpPr>
        <p:spPr bwMode="auto">
          <a:xfrm>
            <a:off x="274637" y="4314497"/>
            <a:ext cx="429736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600" b="0" dirty="0">
                <a:solidFill>
                  <a:schemeClr val="tx1"/>
                </a:solidFill>
                <a:latin typeface="65 Helvetica Medium" charset="0"/>
              </a:rPr>
              <a:t>RESEARCH NEED</a:t>
            </a:r>
          </a:p>
          <a:p>
            <a:pPr eaLnBrk="1" hangingPunct="1">
              <a:spcBef>
                <a:spcPct val="0"/>
              </a:spcBef>
              <a:buFontTx/>
              <a:buNone/>
            </a:pPr>
            <a:endParaRPr lang="en-US" altLang="en-US" sz="1000" b="0" dirty="0">
              <a:solidFill>
                <a:schemeClr val="tx1"/>
              </a:solidFill>
              <a:latin typeface="65 Helvetica Medium" charset="0"/>
            </a:endParaRPr>
          </a:p>
          <a:p>
            <a:pPr algn="just" eaLnBrk="1" hangingPunct="1">
              <a:spcBef>
                <a:spcPct val="0"/>
              </a:spcBef>
              <a:buFontTx/>
              <a:buNone/>
            </a:pPr>
            <a:r>
              <a:rPr lang="en-US" altLang="en-US" sz="1400" b="0" dirty="0">
                <a:solidFill>
                  <a:schemeClr val="tx1"/>
                </a:solidFill>
                <a:latin typeface="65 Helvetica Medium" charset="0"/>
              </a:rPr>
              <a:t>Academia benefits greatly from collaborations within the same university and beyond. New collaborations are formed primarily at conferences or through personal connections, most often by established professors. Enabling greater connectivity of researchers by making visible to any user on the platform people in their area of interest would foster collaboration and therefore improve research relevance and development rates. </a:t>
            </a:r>
          </a:p>
        </p:txBody>
      </p:sp>
      <p:sp>
        <p:nvSpPr>
          <p:cNvPr id="14341" name="TextBox 17"/>
          <p:cNvSpPr txBox="1">
            <a:spLocks noChangeArrowheads="1"/>
          </p:cNvSpPr>
          <p:nvPr/>
        </p:nvSpPr>
        <p:spPr bwMode="auto">
          <a:xfrm>
            <a:off x="4632325" y="4314497"/>
            <a:ext cx="4297363" cy="2223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600" b="0" dirty="0">
                <a:solidFill>
                  <a:schemeClr val="tx1"/>
                </a:solidFill>
                <a:latin typeface="65 Helvetica Medium" charset="0"/>
              </a:rPr>
              <a:t>OPPORTUNITY</a:t>
            </a:r>
          </a:p>
          <a:p>
            <a:pPr eaLnBrk="1" hangingPunct="1">
              <a:spcBef>
                <a:spcPct val="0"/>
              </a:spcBef>
              <a:buFontTx/>
              <a:buNone/>
            </a:pPr>
            <a:endParaRPr lang="en-US" altLang="en-US" sz="1050" b="0" dirty="0">
              <a:solidFill>
                <a:schemeClr val="tx1"/>
              </a:solidFill>
              <a:latin typeface="65 Helvetica Medium" charset="0"/>
            </a:endParaRPr>
          </a:p>
          <a:p>
            <a:pPr algn="just" eaLnBrk="1" hangingPunct="1">
              <a:spcBef>
                <a:spcPct val="0"/>
              </a:spcBef>
              <a:buFontTx/>
              <a:buNone/>
            </a:pPr>
            <a:r>
              <a:rPr lang="en-US" altLang="en-US" sz="1400" b="0" dirty="0">
                <a:solidFill>
                  <a:schemeClr val="tx1"/>
                </a:solidFill>
                <a:latin typeface="65 Helvetica Medium" charset="0"/>
              </a:rPr>
              <a:t>The current method to discover which researchers do what work where in the world is to gain deep familiarity with a field, recognize authors of publications, and trust those publications, h-indexes, and/or impact factors. With ~7 million papers published every year, this is a deeply ineffective method of trying to find someone to talk about a specific topic matter with. There is an urgent need for better search tools </a:t>
            </a:r>
            <a:r>
              <a:rPr lang="en-US" altLang="en-US" sz="1400" b="0">
                <a:solidFill>
                  <a:schemeClr val="tx1"/>
                </a:solidFill>
                <a:latin typeface="65 Helvetica Medium" charset="0"/>
              </a:rPr>
              <a:t>for academia. </a:t>
            </a:r>
            <a:endParaRPr lang="en-US" altLang="en-US" sz="1100" b="0" dirty="0">
              <a:solidFill>
                <a:srgbClr val="000000"/>
              </a:solidFill>
            </a:endParaRPr>
          </a:p>
        </p:txBody>
      </p:sp>
      <p:sp>
        <p:nvSpPr>
          <p:cNvPr id="14342" name="TextBox 19"/>
          <p:cNvSpPr txBox="1">
            <a:spLocks noChangeArrowheads="1"/>
          </p:cNvSpPr>
          <p:nvPr/>
        </p:nvSpPr>
        <p:spPr bwMode="auto">
          <a:xfrm>
            <a:off x="229394" y="13462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000" dirty="0">
                <a:solidFill>
                  <a:schemeClr val="tx1"/>
                </a:solidFill>
                <a:latin typeface="85 Helvetica Heavy" charset="0"/>
              </a:rPr>
              <a:t>Company</a:t>
            </a:r>
            <a:r>
              <a:rPr lang="en-US" altLang="en-US" sz="1000" b="0" dirty="0">
                <a:solidFill>
                  <a:schemeClr val="tx1"/>
                </a:solidFill>
                <a:latin typeface="85 Helvetica Heavy" charset="0"/>
              </a:rPr>
              <a:t>: Cooplit </a:t>
            </a:r>
            <a:endParaRPr lang="en-US" altLang="en-US" sz="1000" b="0" dirty="0">
              <a:latin typeface="55 Helvetica Roman" charset="0"/>
            </a:endParaRPr>
          </a:p>
          <a:p>
            <a:pPr eaLnBrk="1" hangingPunct="1">
              <a:spcBef>
                <a:spcPct val="0"/>
              </a:spcBef>
              <a:buFontTx/>
              <a:buNone/>
            </a:pPr>
            <a:endParaRPr lang="en-US" altLang="en-US" sz="1000" b="0" dirty="0">
              <a:solidFill>
                <a:schemeClr val="tx1"/>
              </a:solidFill>
              <a:latin typeface="65 Helvetica Medium" charset="0"/>
            </a:endParaRPr>
          </a:p>
        </p:txBody>
      </p:sp>
      <p:sp>
        <p:nvSpPr>
          <p:cNvPr id="14343" name="TextBox 20"/>
          <p:cNvSpPr txBox="1">
            <a:spLocks noChangeArrowheads="1"/>
          </p:cNvSpPr>
          <p:nvPr/>
        </p:nvSpPr>
        <p:spPr bwMode="auto">
          <a:xfrm>
            <a:off x="2514600" y="1355725"/>
            <a:ext cx="22367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000" dirty="0">
                <a:solidFill>
                  <a:schemeClr val="tx1"/>
                </a:solidFill>
                <a:latin typeface="85 Helvetica Heavy" charset="0"/>
              </a:rPr>
              <a:t>State</a:t>
            </a:r>
            <a:r>
              <a:rPr lang="en-US" altLang="en-US" sz="1000">
                <a:solidFill>
                  <a:schemeClr val="tx1"/>
                </a:solidFill>
                <a:latin typeface="85 Helvetica Heavy" charset="0"/>
              </a:rPr>
              <a:t>: </a:t>
            </a:r>
            <a:r>
              <a:rPr lang="en-US" altLang="en-US" sz="1000" b="0">
                <a:solidFill>
                  <a:schemeClr val="tx1"/>
                </a:solidFill>
                <a:latin typeface="85 Helvetica Heavy" charset="0"/>
              </a:rPr>
              <a:t>TX</a:t>
            </a:r>
            <a:r>
              <a:rPr lang="en-US" altLang="en-US" sz="1000">
                <a:solidFill>
                  <a:schemeClr val="tx1"/>
                </a:solidFill>
                <a:latin typeface="85 Helvetica Heavy" charset="0"/>
              </a:rPr>
              <a:t> </a:t>
            </a:r>
            <a:endParaRPr lang="en-US" altLang="en-US" sz="1000" b="0" dirty="0">
              <a:solidFill>
                <a:schemeClr val="tx1"/>
              </a:solidFill>
              <a:latin typeface="65 Helvetica Medium" charset="0"/>
            </a:endParaRPr>
          </a:p>
        </p:txBody>
      </p:sp>
      <p:sp>
        <p:nvSpPr>
          <p:cNvPr id="14344" name="TextBox 21"/>
          <p:cNvSpPr txBox="1">
            <a:spLocks noChangeArrowheads="1"/>
          </p:cNvSpPr>
          <p:nvPr/>
        </p:nvSpPr>
        <p:spPr bwMode="auto">
          <a:xfrm>
            <a:off x="3453606" y="1356443"/>
            <a:ext cx="22367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000" dirty="0">
                <a:solidFill>
                  <a:schemeClr val="tx1"/>
                </a:solidFill>
                <a:latin typeface="85 Helvetica Heavy" charset="0"/>
              </a:rPr>
              <a:t>Name: </a:t>
            </a:r>
            <a:r>
              <a:rPr lang="en-US" altLang="en-US" sz="1000" b="0" dirty="0">
                <a:solidFill>
                  <a:schemeClr val="tx1"/>
                </a:solidFill>
                <a:latin typeface="85 Helvetica Heavy" charset="0"/>
              </a:rPr>
              <a:t>Megan Wancura</a:t>
            </a:r>
            <a:endParaRPr lang="en-US" altLang="en-US" sz="1000" b="0" dirty="0">
              <a:solidFill>
                <a:schemeClr val="tx1"/>
              </a:solidFill>
              <a:latin typeface="65 Helvetica Medium" charset="0"/>
            </a:endParaRPr>
          </a:p>
        </p:txBody>
      </p:sp>
      <p:sp>
        <p:nvSpPr>
          <p:cNvPr id="14345" name="TextBox 22"/>
          <p:cNvSpPr txBox="1">
            <a:spLocks noChangeArrowheads="1"/>
          </p:cNvSpPr>
          <p:nvPr/>
        </p:nvSpPr>
        <p:spPr bwMode="auto">
          <a:xfrm>
            <a:off x="5273673" y="1355567"/>
            <a:ext cx="22383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000" dirty="0">
                <a:solidFill>
                  <a:schemeClr val="tx1"/>
                </a:solidFill>
                <a:latin typeface="85 Helvetica Heavy" charset="0"/>
              </a:rPr>
              <a:t>Email: </a:t>
            </a:r>
            <a:r>
              <a:rPr lang="en-US" altLang="en-US" sz="1000" b="0" dirty="0" err="1">
                <a:solidFill>
                  <a:schemeClr val="tx1"/>
                </a:solidFill>
                <a:latin typeface="85 Helvetica Heavy" charset="0"/>
                <a:hlinkClick r:id="rId2"/>
              </a:rPr>
              <a:t>megan.wancura@gmail.co</a:t>
            </a:r>
            <a:r>
              <a:rPr lang="en-US" altLang="en-US" sz="1000" b="0" dirty="0" err="1">
                <a:solidFill>
                  <a:schemeClr val="tx1"/>
                </a:solidFill>
                <a:latin typeface="85 Helvetica Heavy" charset="0"/>
              </a:rPr>
              <a:t>m</a:t>
            </a:r>
            <a:endParaRPr lang="en-US" altLang="en-US" sz="1000" b="0" dirty="0">
              <a:solidFill>
                <a:schemeClr val="tx1"/>
              </a:solidFill>
              <a:latin typeface="65 Helvetica Medium" charset="0"/>
            </a:endParaRPr>
          </a:p>
        </p:txBody>
      </p:sp>
      <p:sp>
        <p:nvSpPr>
          <p:cNvPr id="14346" name="TextBox 23"/>
          <p:cNvSpPr txBox="1">
            <a:spLocks noChangeArrowheads="1"/>
          </p:cNvSpPr>
          <p:nvPr/>
        </p:nvSpPr>
        <p:spPr bwMode="auto">
          <a:xfrm>
            <a:off x="7239000" y="1355725"/>
            <a:ext cx="2236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accent2"/>
                </a:solidFill>
                <a:latin typeface="Helvetica" panose="020B0604020202020204" pitchFamily="34" charset="0"/>
                <a:ea typeface="ＭＳ Ｐゴシック" panose="020B0600070205080204" pitchFamily="34" charset="-128"/>
                <a:cs typeface="Helvetica" panose="020B0604020202020204" pitchFamily="34" charset="0"/>
              </a:defRPr>
            </a:lvl1pPr>
            <a:lvl2pPr marL="742950" indent="-285750">
              <a:spcBef>
                <a:spcPct val="20000"/>
              </a:spcBef>
              <a:buFont typeface="Arial" panose="020B0604020202020204" pitchFamily="34" charset="0"/>
              <a:buChar char="–"/>
              <a:defRPr sz="2800">
                <a:solidFill>
                  <a:schemeClr val="accent1"/>
                </a:solidFill>
                <a:latin typeface="Helvetica" panose="020B0604020202020204" pitchFamily="34" charset="0"/>
                <a:ea typeface="ＭＳ Ｐゴシック" panose="020B0600070205080204" pitchFamily="34" charset="-128"/>
                <a:cs typeface="Helvetica"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Helvetica" panose="020B0604020202020204" pitchFamily="34" charset="0"/>
                <a:ea typeface="ＭＳ Ｐゴシック" panose="020B0600070205080204" pitchFamily="34" charset="-128"/>
                <a:cs typeface="Helvetica" panose="020B0604020202020204" pitchFamily="34" charset="0"/>
              </a:defRPr>
            </a:lvl9pPr>
          </a:lstStyle>
          <a:p>
            <a:pPr eaLnBrk="1" hangingPunct="1">
              <a:spcBef>
                <a:spcPct val="0"/>
              </a:spcBef>
              <a:buFontTx/>
              <a:buNone/>
            </a:pPr>
            <a:r>
              <a:rPr lang="en-US" altLang="en-US" sz="1000" dirty="0">
                <a:solidFill>
                  <a:schemeClr val="tx1"/>
                </a:solidFill>
                <a:latin typeface="85 Helvetica Heavy" charset="0"/>
              </a:rPr>
              <a:t>Phone</a:t>
            </a:r>
            <a:r>
              <a:rPr lang="en-US" altLang="en-US" sz="1000" b="0" dirty="0">
                <a:solidFill>
                  <a:schemeClr val="tx1"/>
                </a:solidFill>
                <a:latin typeface="85 Helvetica Heavy" charset="0"/>
              </a:rPr>
              <a:t>: (913)-956-9444  </a:t>
            </a:r>
            <a:endParaRPr lang="en-US" altLang="en-US" sz="1000" b="0" dirty="0">
              <a:solidFill>
                <a:schemeClr val="tx1"/>
              </a:solidFill>
              <a:latin typeface="65 Helvetica Medium" charset="0"/>
            </a:endParaRPr>
          </a:p>
        </p:txBody>
      </p:sp>
    </p:spTree>
  </p:cSld>
  <p:clrMapOvr>
    <a:masterClrMapping/>
  </p:clrMapOvr>
</p:sld>
</file>

<file path=ppt/theme/theme1.xml><?xml version="1.0" encoding="utf-8"?>
<a:theme xmlns:a="http://schemas.openxmlformats.org/drawingml/2006/main" name="Office Theme">
  <a:themeElements>
    <a:clrScheme name="Custom 6 4">
      <a:dk1>
        <a:srgbClr val="000000"/>
      </a:dk1>
      <a:lt1>
        <a:srgbClr val="FFFFFF"/>
      </a:lt1>
      <a:dk2>
        <a:srgbClr val="48166D"/>
      </a:dk2>
      <a:lt2>
        <a:srgbClr val="B9C405"/>
      </a:lt2>
      <a:accent1>
        <a:srgbClr val="E97024"/>
      </a:accent1>
      <a:accent2>
        <a:srgbClr val="48166D"/>
      </a:accent2>
      <a:accent3>
        <a:srgbClr val="92996D"/>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2917</TotalTime>
  <Words>272</Words>
  <Application>Microsoft Macintosh PowerPoint</Application>
  <PresentationFormat>On-screen Show (4:3)</PresentationFormat>
  <Paragraphs>19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55 Helvetica Roman</vt:lpstr>
      <vt:lpstr>65 Helvetica Medium</vt:lpstr>
      <vt:lpstr>85 Helvetica Heavy</vt:lpstr>
      <vt:lpstr>Arial</vt:lpstr>
      <vt:lpstr>Calibri</vt:lpstr>
      <vt:lpstr>Helvetica</vt:lpstr>
      <vt:lpstr>Office Theme</vt:lpstr>
      <vt:lpstr>PowerPoint Presentation</vt:lpstr>
    </vt:vector>
  </TitlesOfParts>
  <Company>Dawnbreaker,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Annie Tay</dc:creator>
  <cp:lastModifiedBy>Megan Wancura</cp:lastModifiedBy>
  <cp:revision>123</cp:revision>
  <cp:lastPrinted>2015-10-28T18:02:40Z</cp:lastPrinted>
  <dcterms:created xsi:type="dcterms:W3CDTF">2012-03-25T20:44:25Z</dcterms:created>
  <dcterms:modified xsi:type="dcterms:W3CDTF">2022-09-20T16:55:53Z</dcterms:modified>
</cp:coreProperties>
</file>