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09" name="Agenda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11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3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oto einer modernen Gebäudefassade mit Aluminiumscheiben unter klarem, blauen Himmel aus niedrigem Blickwinkel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Modernes, verschnörkeltes Gebäude unter bewölktem Himmel aus niedrigem Blickwinkel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Innenansicht eines modernen, weißen Gebäudes mit Glasfronten, mit Blick nach oben zu einem hellen, teils wolkigen Himmel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zadi Tower in Tehran, Iran, vor einem klaren, strahlend blauen Himmel aus niedrigem Blickwinkel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nenansicht einer Steinkonstruktion mit Blick auf Treppen und einen klaren, blauen Himmel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:in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in modernes, weißes Gebäude mit Glasfronten vor einem wolkenlosen, blauen Himmel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1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Kleiner Ausschnitt einer modernen Shell-Brücke in Quingdao, Shandong, China, unter teilweise bewölktem Himmel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7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Folien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Nukri Alaverdashvili, Kevin Blümel, Ahmet Meto, Paul Steguwei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Nukri Alaverdashvili, Kevin Blümel, Ahmet Meto, Paul Steguweit</a:t>
            </a:r>
          </a:p>
        </p:txBody>
      </p:sp>
      <p:sp>
        <p:nvSpPr>
          <p:cNvPr id="172" name="Tourn It On"/>
          <p:cNvSpPr txBox="1"/>
          <p:nvPr>
            <p:ph type="ctrTitle"/>
          </p:nvPr>
        </p:nvSpPr>
        <p:spPr>
          <a:xfrm>
            <a:off x="7111071" y="2574991"/>
            <a:ext cx="16066429" cy="4648201"/>
          </a:xfrm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Tourn It On</a:t>
            </a:r>
          </a:p>
        </p:txBody>
      </p:sp>
      <p:sp>
        <p:nvSpPr>
          <p:cNvPr id="173" name="Ein Turnierplaner für jeden Geschmack"/>
          <p:cNvSpPr txBox="1"/>
          <p:nvPr>
            <p:ph type="subTitle" sz="quarter" idx="1"/>
          </p:nvPr>
        </p:nvSpPr>
        <p:spPr>
          <a:xfrm>
            <a:off x="7116228" y="7223190"/>
            <a:ext cx="16056115" cy="1905001"/>
          </a:xfrm>
          <a:prstGeom prst="rect">
            <a:avLst/>
          </a:prstGeom>
        </p:spPr>
        <p:txBody>
          <a:bodyPr/>
          <a:lstStyle/>
          <a:p>
            <a:pPr/>
            <a:r>
              <a:t>Ein Turnierplaner für jeden Geschmack</a:t>
            </a:r>
          </a:p>
        </p:txBody>
      </p:sp>
      <p:pic>
        <p:nvPicPr>
          <p:cNvPr id="174" name="trophy.png" descr="troph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709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Wiz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Wizard</a:t>
            </a:r>
          </a:p>
        </p:txBody>
      </p:sp>
      <p:sp>
        <p:nvSpPr>
          <p:cNvPr id="213" name="10"/>
          <p:cNvSpPr txBox="1"/>
          <p:nvPr/>
        </p:nvSpPr>
        <p:spPr>
          <a:xfrm>
            <a:off x="22933432" y="12900533"/>
            <a:ext cx="1333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10</a:t>
            </a:r>
          </a:p>
        </p:txBody>
      </p:sp>
      <p:pic>
        <p:nvPicPr>
          <p:cNvPr id="214" name="Allgemein.png" descr="Allgeme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7426" y="2806255"/>
            <a:ext cx="16629148" cy="9900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iz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Wizard</a:t>
            </a:r>
          </a:p>
        </p:txBody>
      </p:sp>
      <p:sp>
        <p:nvSpPr>
          <p:cNvPr id="217" name="11"/>
          <p:cNvSpPr txBox="1"/>
          <p:nvPr/>
        </p:nvSpPr>
        <p:spPr>
          <a:xfrm>
            <a:off x="22933432" y="12900533"/>
            <a:ext cx="1333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11</a:t>
            </a:r>
          </a:p>
        </p:txBody>
      </p:sp>
      <p:pic>
        <p:nvPicPr>
          <p:cNvPr id="218" name="wizardback.png" descr="wizardb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1867" y="2861665"/>
            <a:ext cx="17160266" cy="9774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iz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Wizard</a:t>
            </a:r>
          </a:p>
        </p:txBody>
      </p:sp>
      <p:sp>
        <p:nvSpPr>
          <p:cNvPr id="221" name="12"/>
          <p:cNvSpPr txBox="1"/>
          <p:nvPr/>
        </p:nvSpPr>
        <p:spPr>
          <a:xfrm>
            <a:off x="22933432" y="12900533"/>
            <a:ext cx="1333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12</a:t>
            </a:r>
          </a:p>
        </p:txBody>
      </p:sp>
      <p:pic>
        <p:nvPicPr>
          <p:cNvPr id="22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4999" y="2895600"/>
            <a:ext cx="17794002" cy="9621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Wiz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Wizard</a:t>
            </a:r>
          </a:p>
        </p:txBody>
      </p:sp>
      <p:sp>
        <p:nvSpPr>
          <p:cNvPr id="225" name="13"/>
          <p:cNvSpPr txBox="1"/>
          <p:nvPr/>
        </p:nvSpPr>
        <p:spPr>
          <a:xfrm>
            <a:off x="22933432" y="12900533"/>
            <a:ext cx="1333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13</a:t>
            </a:r>
          </a:p>
        </p:txBody>
      </p:sp>
      <p:pic>
        <p:nvPicPr>
          <p:cNvPr id="226" name="Individualisierung.png" descr="Individualisieru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6920" y="2844800"/>
            <a:ext cx="18290160" cy="9888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Wiz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Wizard</a:t>
            </a:r>
          </a:p>
        </p:txBody>
      </p:sp>
      <p:sp>
        <p:nvSpPr>
          <p:cNvPr id="229" name="14"/>
          <p:cNvSpPr txBox="1"/>
          <p:nvPr/>
        </p:nvSpPr>
        <p:spPr>
          <a:xfrm>
            <a:off x="22933432" y="12900533"/>
            <a:ext cx="1333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14</a:t>
            </a:r>
          </a:p>
        </p:txBody>
      </p:sp>
      <p:pic>
        <p:nvPicPr>
          <p:cNvPr id="230" name="PlayerStats2.png" descr="PlayerStats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2161" y="2698750"/>
            <a:ext cx="17759678" cy="10195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usbli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Ausblick</a:t>
            </a:r>
          </a:p>
        </p:txBody>
      </p:sp>
      <p:sp>
        <p:nvSpPr>
          <p:cNvPr id="233" name="15"/>
          <p:cNvSpPr txBox="1"/>
          <p:nvPr/>
        </p:nvSpPr>
        <p:spPr>
          <a:xfrm>
            <a:off x="22933432" y="12900533"/>
            <a:ext cx="13335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34" name="Modus: Gruppenphase…"/>
          <p:cNvSpPr txBox="1"/>
          <p:nvPr/>
        </p:nvSpPr>
        <p:spPr>
          <a:xfrm>
            <a:off x="1718285" y="4004350"/>
            <a:ext cx="8220762" cy="570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</a:pPr>
            <a:r>
              <a:t>Modus: Gruppenphase</a:t>
            </a:r>
          </a:p>
          <a:p>
            <a:pPr marL="609600" indent="-609600">
              <a:buSzPct val="123000"/>
              <a:buChar char="•"/>
            </a:pPr>
            <a:r>
              <a:t>Mehr Variationen / Vorlagen</a:t>
            </a:r>
          </a:p>
          <a:p>
            <a:pPr marL="609600" indent="-609600">
              <a:buSzPct val="123000"/>
              <a:buChar char="•"/>
            </a:pPr>
            <a:r>
              <a:t>Upload eigener Vorlagen</a:t>
            </a:r>
          </a:p>
          <a:p>
            <a:pPr marL="609600" indent="-609600">
              <a:buSzPct val="123000"/>
              <a:buChar char="•"/>
            </a:pPr>
            <a:r>
              <a:t>Überblick Statistiken</a:t>
            </a:r>
          </a:p>
          <a:p>
            <a:pPr marL="609600" indent="-609600">
              <a:buSzPct val="123000"/>
              <a:buChar char="•"/>
            </a:pPr>
            <a:r>
              <a:t>Einbindung Benutzerprofil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Vielen Dank für…"/>
          <p:cNvSpPr txBox="1"/>
          <p:nvPr>
            <p:ph type="title"/>
          </p:nvPr>
        </p:nvSpPr>
        <p:spPr>
          <a:xfrm>
            <a:off x="1206500" y="5434356"/>
            <a:ext cx="21971001" cy="284728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40000"/>
              </a:lnSpc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pPr>
            <a:r>
              <a:t>Vielen Dank für </a:t>
            </a:r>
          </a:p>
          <a:p>
            <a:pPr algn="ctr">
              <a:lnSpc>
                <a:spcPct val="140000"/>
              </a:lnSpc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pPr>
            <a:r>
              <a:t>Ihre Aufmerksamkeit!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77" name="Ideen &amp; Konzepte…"/>
          <p:cNvSpPr txBox="1"/>
          <p:nvPr>
            <p:ph type="body" idx="1"/>
          </p:nvPr>
        </p:nvSpPr>
        <p:spPr>
          <a:xfrm>
            <a:off x="1206500" y="2645638"/>
            <a:ext cx="21971000" cy="9858878"/>
          </a:xfrm>
          <a:prstGeom prst="rect">
            <a:avLst/>
          </a:prstGeom>
        </p:spPr>
        <p:txBody>
          <a:bodyPr/>
          <a:lstStyle/>
          <a:p>
            <a:pPr/>
            <a:r>
              <a:t>Ideen &amp; Konzepte</a:t>
            </a:r>
          </a:p>
          <a:p>
            <a:pPr/>
            <a:r>
              <a:t>Tools</a:t>
            </a:r>
          </a:p>
          <a:p>
            <a:pPr/>
            <a:r>
              <a:t>Dashboard</a:t>
            </a:r>
          </a:p>
          <a:p>
            <a:pPr/>
            <a:r>
              <a:t>Turnierbaum</a:t>
            </a:r>
          </a:p>
          <a:p>
            <a:pPr/>
            <a:r>
              <a:t>Login / Register</a:t>
            </a:r>
          </a:p>
          <a:p>
            <a:pPr/>
            <a:r>
              <a:t>Wizard</a:t>
            </a:r>
          </a:p>
          <a:p>
            <a:pPr/>
            <a:r>
              <a:t>Ausblick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deen &amp; Konzep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Ideen &amp; Konzepte</a:t>
            </a:r>
          </a:p>
        </p:txBody>
      </p:sp>
      <p:sp>
        <p:nvSpPr>
          <p:cNvPr id="180" name="3"/>
          <p:cNvSpPr txBox="1"/>
          <p:nvPr/>
        </p:nvSpPr>
        <p:spPr>
          <a:xfrm>
            <a:off x="23543032" y="12900533"/>
            <a:ext cx="7239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3</a:t>
            </a:r>
          </a:p>
        </p:txBody>
      </p:sp>
      <p:pic>
        <p:nvPicPr>
          <p:cNvPr id="181" name="checklist.png" descr="checkl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0800" y="4270310"/>
            <a:ext cx="6502400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Tools</a:t>
            </a:r>
          </a:p>
        </p:txBody>
      </p:sp>
      <p:pic>
        <p:nvPicPr>
          <p:cNvPr id="184" name="PHP-logo.png" descr="PHP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4136" y="5927490"/>
            <a:ext cx="6869201" cy="3709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ymfony-logo.png" descr="Symfony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30506" y="6353424"/>
            <a:ext cx="101600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4"/>
          <p:cNvSpPr txBox="1"/>
          <p:nvPr/>
        </p:nvSpPr>
        <p:spPr>
          <a:xfrm>
            <a:off x="23543032" y="12900533"/>
            <a:ext cx="7239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  <p:bldP build="whole" bldLvl="1" animBg="1" rev="0" advAuto="0" spid="18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ashbo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Dashboard</a:t>
            </a:r>
          </a:p>
        </p:txBody>
      </p:sp>
      <p:sp>
        <p:nvSpPr>
          <p:cNvPr id="189" name="5"/>
          <p:cNvSpPr txBox="1"/>
          <p:nvPr/>
        </p:nvSpPr>
        <p:spPr>
          <a:xfrm>
            <a:off x="23543032" y="12900533"/>
            <a:ext cx="7239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5</a:t>
            </a:r>
          </a:p>
        </p:txBody>
      </p:sp>
      <p:pic>
        <p:nvPicPr>
          <p:cNvPr id="190" name="dashboard.png" descr="dashboar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0800" y="3606800"/>
            <a:ext cx="6502400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urnierba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Turnierbaum</a:t>
            </a:r>
          </a:p>
        </p:txBody>
      </p:sp>
      <p:sp>
        <p:nvSpPr>
          <p:cNvPr id="193" name="6"/>
          <p:cNvSpPr txBox="1"/>
          <p:nvPr/>
        </p:nvSpPr>
        <p:spPr>
          <a:xfrm>
            <a:off x="23543032" y="12900533"/>
            <a:ext cx="7239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6</a:t>
            </a:r>
          </a:p>
        </p:txBody>
      </p:sp>
      <p:pic>
        <p:nvPicPr>
          <p:cNvPr id="194" name="mytourns.png" descr="mytour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0800" y="3606800"/>
            <a:ext cx="6502400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gi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Register</a:t>
            </a:r>
          </a:p>
        </p:txBody>
      </p:sp>
      <p:sp>
        <p:nvSpPr>
          <p:cNvPr id="197" name="7"/>
          <p:cNvSpPr txBox="1"/>
          <p:nvPr/>
        </p:nvSpPr>
        <p:spPr>
          <a:xfrm>
            <a:off x="23543032" y="12900533"/>
            <a:ext cx="7239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198" name="Registration.png" descr="Registration.png"/>
          <p:cNvPicPr>
            <a:picLocks noChangeAspect="1"/>
          </p:cNvPicPr>
          <p:nvPr/>
        </p:nvPicPr>
        <p:blipFill>
          <a:blip r:embed="rId2">
            <a:extLst/>
          </a:blip>
          <a:srcRect l="47881" t="10867" r="4438" b="6935"/>
          <a:stretch>
            <a:fillRect/>
          </a:stretch>
        </p:blipFill>
        <p:spPr>
          <a:xfrm>
            <a:off x="1970998" y="3442514"/>
            <a:ext cx="7410353" cy="86203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1" h="21596" fill="norm" stroke="1" extrusionOk="0">
                <a:moveTo>
                  <a:pt x="10757" y="0"/>
                </a:moveTo>
                <a:cubicBezTo>
                  <a:pt x="6313" y="-3"/>
                  <a:pt x="1864" y="29"/>
                  <a:pt x="1571" y="99"/>
                </a:cubicBezTo>
                <a:cubicBezTo>
                  <a:pt x="1358" y="150"/>
                  <a:pt x="990" y="347"/>
                  <a:pt x="753" y="536"/>
                </a:cubicBezTo>
                <a:cubicBezTo>
                  <a:pt x="-61" y="1184"/>
                  <a:pt x="1" y="341"/>
                  <a:pt x="1" y="10796"/>
                </a:cubicBezTo>
                <a:cubicBezTo>
                  <a:pt x="1" y="18429"/>
                  <a:pt x="26" y="20179"/>
                  <a:pt x="137" y="20407"/>
                </a:cubicBezTo>
                <a:cubicBezTo>
                  <a:pt x="342" y="20829"/>
                  <a:pt x="756" y="21211"/>
                  <a:pt x="1230" y="21414"/>
                </a:cubicBezTo>
                <a:cubicBezTo>
                  <a:pt x="1654" y="21596"/>
                  <a:pt x="1710" y="21597"/>
                  <a:pt x="10693" y="21595"/>
                </a:cubicBezTo>
                <a:cubicBezTo>
                  <a:pt x="19217" y="21593"/>
                  <a:pt x="19750" y="21584"/>
                  <a:pt x="20129" y="21435"/>
                </a:cubicBezTo>
                <a:cubicBezTo>
                  <a:pt x="20645" y="21232"/>
                  <a:pt x="21241" y="20660"/>
                  <a:pt x="21377" y="20237"/>
                </a:cubicBezTo>
                <a:cubicBezTo>
                  <a:pt x="21539" y="19732"/>
                  <a:pt x="21525" y="1835"/>
                  <a:pt x="21362" y="1360"/>
                </a:cubicBezTo>
                <a:cubicBezTo>
                  <a:pt x="21200" y="891"/>
                  <a:pt x="20460" y="252"/>
                  <a:pt x="19917" y="112"/>
                </a:cubicBezTo>
                <a:cubicBezTo>
                  <a:pt x="19642" y="42"/>
                  <a:pt x="15201" y="3"/>
                  <a:pt x="10757" y="0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01" name="Gruppieren"/>
          <p:cNvGrpSpPr/>
          <p:nvPr/>
        </p:nvGrpSpPr>
        <p:grpSpPr>
          <a:xfrm>
            <a:off x="10413537" y="3433130"/>
            <a:ext cx="12012998" cy="8639083"/>
            <a:chOff x="0" y="1187266"/>
            <a:chExt cx="12012997" cy="8639081"/>
          </a:xfrm>
        </p:grpSpPr>
        <p:sp>
          <p:nvSpPr>
            <p:cNvPr id="199" name="Pfeil"/>
            <p:cNvSpPr/>
            <p:nvPr/>
          </p:nvSpPr>
          <p:spPr>
            <a:xfrm>
              <a:off x="0" y="4871807"/>
              <a:ext cx="3556926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pic>
          <p:nvPicPr>
            <p:cNvPr id="200" name="RegistrationError.png" descr="RegistrationError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7976" t="11236" r="4614" b="7003"/>
            <a:stretch>
              <a:fillRect/>
            </a:stretch>
          </p:blipFill>
          <p:spPr>
            <a:xfrm>
              <a:off x="4589112" y="1187266"/>
              <a:ext cx="7423885" cy="8639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1" fill="norm" stroke="1" extrusionOk="0">
                  <a:moveTo>
                    <a:pt x="16533" y="0"/>
                  </a:moveTo>
                  <a:cubicBezTo>
                    <a:pt x="15143" y="-2"/>
                    <a:pt x="13254" y="4"/>
                    <a:pt x="10670" y="8"/>
                  </a:cubicBezTo>
                  <a:lnTo>
                    <a:pt x="1472" y="23"/>
                  </a:lnTo>
                  <a:lnTo>
                    <a:pt x="1197" y="151"/>
                  </a:lnTo>
                  <a:cubicBezTo>
                    <a:pt x="817" y="327"/>
                    <a:pt x="377" y="719"/>
                    <a:pt x="185" y="1050"/>
                  </a:cubicBezTo>
                  <a:lnTo>
                    <a:pt x="26" y="1325"/>
                  </a:lnTo>
                  <a:lnTo>
                    <a:pt x="8" y="10719"/>
                  </a:lnTo>
                  <a:cubicBezTo>
                    <a:pt x="-10" y="20045"/>
                    <a:pt x="-9" y="20114"/>
                    <a:pt x="130" y="20393"/>
                  </a:cubicBezTo>
                  <a:cubicBezTo>
                    <a:pt x="403" y="20939"/>
                    <a:pt x="871" y="21309"/>
                    <a:pt x="1565" y="21523"/>
                  </a:cubicBezTo>
                  <a:cubicBezTo>
                    <a:pt x="1769" y="21586"/>
                    <a:pt x="3540" y="21598"/>
                    <a:pt x="10877" y="21588"/>
                  </a:cubicBezTo>
                  <a:lnTo>
                    <a:pt x="19936" y="21576"/>
                  </a:lnTo>
                  <a:lnTo>
                    <a:pt x="20325" y="21411"/>
                  </a:lnTo>
                  <a:cubicBezTo>
                    <a:pt x="20778" y="21220"/>
                    <a:pt x="21230" y="20823"/>
                    <a:pt x="21441" y="20431"/>
                  </a:cubicBezTo>
                  <a:lnTo>
                    <a:pt x="21590" y="20154"/>
                  </a:lnTo>
                  <a:lnTo>
                    <a:pt x="21590" y="10769"/>
                  </a:lnTo>
                  <a:lnTo>
                    <a:pt x="21590" y="1385"/>
                  </a:lnTo>
                  <a:lnTo>
                    <a:pt x="21397" y="1047"/>
                  </a:lnTo>
                  <a:cubicBezTo>
                    <a:pt x="21286" y="851"/>
                    <a:pt x="21060" y="598"/>
                    <a:pt x="20862" y="445"/>
                  </a:cubicBezTo>
                  <a:cubicBezTo>
                    <a:pt x="20390" y="80"/>
                    <a:pt x="20706" y="7"/>
                    <a:pt x="1653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gi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Register</a:t>
            </a:r>
          </a:p>
        </p:txBody>
      </p:sp>
      <p:sp>
        <p:nvSpPr>
          <p:cNvPr id="204" name="8"/>
          <p:cNvSpPr txBox="1"/>
          <p:nvPr/>
        </p:nvSpPr>
        <p:spPr>
          <a:xfrm>
            <a:off x="23543032" y="12900533"/>
            <a:ext cx="7239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8</a:t>
            </a:r>
          </a:p>
        </p:txBody>
      </p:sp>
      <p:pic>
        <p:nvPicPr>
          <p:cNvPr id="205" name="RegistrationFormBack.png" descr="RegistrationFormB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9622" y="3012806"/>
            <a:ext cx="21424756" cy="7603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RegistrationSuccessDa.png" descr="RegistrationSuccessD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410" y="11617186"/>
            <a:ext cx="23555180" cy="567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o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Login</a:t>
            </a:r>
          </a:p>
        </p:txBody>
      </p:sp>
      <p:sp>
        <p:nvSpPr>
          <p:cNvPr id="209" name="9"/>
          <p:cNvSpPr txBox="1"/>
          <p:nvPr/>
        </p:nvSpPr>
        <p:spPr>
          <a:xfrm>
            <a:off x="23543032" y="12900533"/>
            <a:ext cx="7239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ress Start 2P Regular"/>
                <a:ea typeface="Press Start 2P Regular"/>
                <a:cs typeface="Press Start 2P Regular"/>
                <a:sym typeface="Press Start 2P Regular"/>
              </a:defRPr>
            </a:lvl1pPr>
          </a:lstStyle>
          <a:p>
            <a:pPr/>
            <a:r>
              <a:t>9</a:t>
            </a:r>
          </a:p>
        </p:txBody>
      </p:sp>
      <p:pic>
        <p:nvPicPr>
          <p:cNvPr id="210" name="login.png" descr="log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0800" y="3606800"/>
            <a:ext cx="6502400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