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7" r:id="rId2"/>
    <p:sldId id="258" r:id="rId3"/>
    <p:sldId id="264" r:id="rId4"/>
    <p:sldId id="260" r:id="rId5"/>
    <p:sldId id="263" r:id="rId6"/>
    <p:sldId id="298" r:id="rId7"/>
    <p:sldId id="262" r:id="rId8"/>
    <p:sldId id="299" r:id="rId9"/>
    <p:sldId id="301" r:id="rId10"/>
    <p:sldId id="265" r:id="rId11"/>
    <p:sldId id="302" r:id="rId12"/>
    <p:sldId id="266" r:id="rId13"/>
    <p:sldId id="270" r:id="rId14"/>
    <p:sldId id="303" r:id="rId15"/>
    <p:sldId id="271" r:id="rId16"/>
    <p:sldId id="275" r:id="rId17"/>
    <p:sldId id="273" r:id="rId18"/>
    <p:sldId id="304" r:id="rId19"/>
    <p:sldId id="277" r:id="rId20"/>
    <p:sldId id="296" r:id="rId21"/>
    <p:sldId id="305" r:id="rId22"/>
    <p:sldId id="306" r:id="rId23"/>
    <p:sldId id="307" r:id="rId24"/>
    <p:sldId id="295" r:id="rId25"/>
    <p:sldId id="308" r:id="rId26"/>
    <p:sldId id="309" r:id="rId27"/>
    <p:sldId id="310" r:id="rId28"/>
    <p:sldId id="311" r:id="rId29"/>
    <p:sldId id="313" r:id="rId30"/>
    <p:sldId id="312" r:id="rId31"/>
    <p:sldId id="314" r:id="rId32"/>
    <p:sldId id="282" r:id="rId33"/>
    <p:sldId id="283" r:id="rId34"/>
    <p:sldId id="284" r:id="rId35"/>
    <p:sldId id="315" r:id="rId36"/>
    <p:sldId id="316" r:id="rId37"/>
    <p:sldId id="29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6B4C"/>
    <a:srgbClr val="006549"/>
    <a:srgbClr val="006148"/>
    <a:srgbClr val="15694B"/>
    <a:srgbClr val="00684A"/>
    <a:srgbClr val="FCE671"/>
    <a:srgbClr val="006249"/>
    <a:srgbClr val="005D47"/>
    <a:srgbClr val="9CC5FD"/>
    <a:srgbClr val="3A6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63" autoAdjust="0"/>
  </p:normalViewPr>
  <p:slideViewPr>
    <p:cSldViewPr snapToGrid="0">
      <p:cViewPr varScale="1">
        <p:scale>
          <a:sx n="79" d="100"/>
          <a:sy n="79" d="100"/>
        </p:scale>
        <p:origin x="744"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2020/8/13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extLst>
      <p:ext uri="{BB962C8B-B14F-4D97-AF65-F5344CB8AC3E}">
        <p14:creationId xmlns:p14="http://schemas.microsoft.com/office/powerpoint/2010/main" val="327601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extLst>
      <p:ext uri="{BB962C8B-B14F-4D97-AF65-F5344CB8AC3E}">
        <p14:creationId xmlns:p14="http://schemas.microsoft.com/office/powerpoint/2010/main" val="403917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extLst>
      <p:ext uri="{BB962C8B-B14F-4D97-AF65-F5344CB8AC3E}">
        <p14:creationId xmlns:p14="http://schemas.microsoft.com/office/powerpoint/2010/main" val="384511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extLst>
      <p:ext uri="{BB962C8B-B14F-4D97-AF65-F5344CB8AC3E}">
        <p14:creationId xmlns:p14="http://schemas.microsoft.com/office/powerpoint/2010/main" val="68281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extLst>
      <p:ext uri="{BB962C8B-B14F-4D97-AF65-F5344CB8AC3E}">
        <p14:creationId xmlns:p14="http://schemas.microsoft.com/office/powerpoint/2010/main" val="2150747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extLst>
      <p:ext uri="{BB962C8B-B14F-4D97-AF65-F5344CB8AC3E}">
        <p14:creationId xmlns:p14="http://schemas.microsoft.com/office/powerpoint/2010/main" val="801064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extLst>
      <p:ext uri="{BB962C8B-B14F-4D97-AF65-F5344CB8AC3E}">
        <p14:creationId xmlns:p14="http://schemas.microsoft.com/office/powerpoint/2010/main" val="308920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24</a:t>
            </a:fld>
            <a:endParaRPr lang="zh-CN" altLang="en-US"/>
          </a:p>
        </p:txBody>
      </p:sp>
    </p:spTree>
    <p:extLst>
      <p:ext uri="{BB962C8B-B14F-4D97-AF65-F5344CB8AC3E}">
        <p14:creationId xmlns:p14="http://schemas.microsoft.com/office/powerpoint/2010/main" val="2430456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25</a:t>
            </a:fld>
            <a:endParaRPr lang="zh-CN" altLang="en-US"/>
          </a:p>
        </p:txBody>
      </p:sp>
    </p:spTree>
    <p:extLst>
      <p:ext uri="{BB962C8B-B14F-4D97-AF65-F5344CB8AC3E}">
        <p14:creationId xmlns:p14="http://schemas.microsoft.com/office/powerpoint/2010/main" val="2924200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extLst>
      <p:ext uri="{BB962C8B-B14F-4D97-AF65-F5344CB8AC3E}">
        <p14:creationId xmlns:p14="http://schemas.microsoft.com/office/powerpoint/2010/main" val="1039021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27</a:t>
            </a:fld>
            <a:endParaRPr lang="zh-CN" altLang="en-US"/>
          </a:p>
        </p:txBody>
      </p:sp>
    </p:spTree>
    <p:extLst>
      <p:ext uri="{BB962C8B-B14F-4D97-AF65-F5344CB8AC3E}">
        <p14:creationId xmlns:p14="http://schemas.microsoft.com/office/powerpoint/2010/main" val="105423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28</a:t>
            </a:fld>
            <a:endParaRPr lang="zh-CN" altLang="en-US"/>
          </a:p>
        </p:txBody>
      </p:sp>
    </p:spTree>
    <p:extLst>
      <p:ext uri="{BB962C8B-B14F-4D97-AF65-F5344CB8AC3E}">
        <p14:creationId xmlns:p14="http://schemas.microsoft.com/office/powerpoint/2010/main" val="126557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29</a:t>
            </a:fld>
            <a:endParaRPr lang="zh-CN" altLang="en-US"/>
          </a:p>
        </p:txBody>
      </p:sp>
    </p:spTree>
    <p:extLst>
      <p:ext uri="{BB962C8B-B14F-4D97-AF65-F5344CB8AC3E}">
        <p14:creationId xmlns:p14="http://schemas.microsoft.com/office/powerpoint/2010/main" val="210480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30</a:t>
            </a:fld>
            <a:endParaRPr lang="zh-CN" altLang="en-US"/>
          </a:p>
        </p:txBody>
      </p:sp>
    </p:spTree>
    <p:extLst>
      <p:ext uri="{BB962C8B-B14F-4D97-AF65-F5344CB8AC3E}">
        <p14:creationId xmlns:p14="http://schemas.microsoft.com/office/powerpoint/2010/main" val="1356576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31</a:t>
            </a:fld>
            <a:endParaRPr lang="zh-CN" altLang="en-US"/>
          </a:p>
        </p:txBody>
      </p:sp>
    </p:spTree>
    <p:extLst>
      <p:ext uri="{BB962C8B-B14F-4D97-AF65-F5344CB8AC3E}">
        <p14:creationId xmlns:p14="http://schemas.microsoft.com/office/powerpoint/2010/main" val="6318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35</a:t>
            </a:fld>
            <a:endParaRPr lang="zh-CN" altLang="en-US"/>
          </a:p>
        </p:txBody>
      </p:sp>
    </p:spTree>
    <p:extLst>
      <p:ext uri="{BB962C8B-B14F-4D97-AF65-F5344CB8AC3E}">
        <p14:creationId xmlns:p14="http://schemas.microsoft.com/office/powerpoint/2010/main" val="1119972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36</a:t>
            </a:fld>
            <a:endParaRPr lang="zh-CN" altLang="en-US"/>
          </a:p>
        </p:txBody>
      </p:sp>
    </p:spTree>
    <p:extLst>
      <p:ext uri="{BB962C8B-B14F-4D97-AF65-F5344CB8AC3E}">
        <p14:creationId xmlns:p14="http://schemas.microsoft.com/office/powerpoint/2010/main" val="3220437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extLst>
      <p:ext uri="{BB962C8B-B14F-4D97-AF65-F5344CB8AC3E}">
        <p14:creationId xmlns:p14="http://schemas.microsoft.com/office/powerpoint/2010/main" val="1574394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extLst>
      <p:ext uri="{BB962C8B-B14F-4D97-AF65-F5344CB8AC3E}">
        <p14:creationId xmlns:p14="http://schemas.microsoft.com/office/powerpoint/2010/main" val="180862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extLst>
      <p:ext uri="{BB962C8B-B14F-4D97-AF65-F5344CB8AC3E}">
        <p14:creationId xmlns:p14="http://schemas.microsoft.com/office/powerpoint/2010/main" val="297728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2020/8/13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0.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2729511"/>
            <a:ext cx="7010400" cy="1015663"/>
          </a:xfrm>
          <a:prstGeom prst="rect">
            <a:avLst/>
          </a:prstGeom>
          <a:noFill/>
        </p:spPr>
        <p:txBody>
          <a:bodyPr wrap="square" rtlCol="0">
            <a:spAutoFit/>
          </a:bodyPr>
          <a:lstStyle/>
          <a:p>
            <a:pPr algn="ctr"/>
            <a:r>
              <a:rPr lang="zh-CN" altLang="en-US" sz="6000" b="1" dirty="0" smtClean="0">
                <a:solidFill>
                  <a:schemeClr val="bg1">
                    <a:lumMod val="95000"/>
                  </a:schemeClr>
                </a:solidFill>
                <a:latin typeface="微软雅黑" panose="020B0503020204020204" pitchFamily="34" charset="-122"/>
                <a:ea typeface="微软雅黑" panose="020B0503020204020204" pitchFamily="34" charset="-122"/>
              </a:rPr>
              <a:t>概率图模型</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计算机科学与技术学院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2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200" y="956194"/>
            <a:ext cx="3559267" cy="773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051514" y="4789616"/>
            <a:ext cx="6088973"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马尔科夫随机场</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马尔可夫网</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线连接符 27"/>
          <p:cNvCxnSpPr>
            <a:stCxn id="33" idx="3"/>
            <a:endCxn id="52" idx="1"/>
          </p:cNvCxnSpPr>
          <p:nvPr/>
        </p:nvCxnSpPr>
        <p:spPr>
          <a:xfrm flipV="1">
            <a:off x="5089215" y="3805788"/>
            <a:ext cx="1367334" cy="1"/>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2" name="文本框 34"/>
          <p:cNvSpPr>
            <a:spLocks noChangeArrowheads="1"/>
          </p:cNvSpPr>
          <p:nvPr/>
        </p:nvSpPr>
        <p:spPr bwMode="auto">
          <a:xfrm>
            <a:off x="6456549" y="2306433"/>
            <a:ext cx="4389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①</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结点：代表</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一个</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or</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一组变量</a:t>
            </a:r>
          </a:p>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②</a:t>
            </a: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rPr>
              <a:t>边：代表</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变量间的依赖关系</a:t>
            </a:r>
          </a:p>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③势函数（因子）：定义在变量子集上的非负实函数，用于定义概率分布函数</a:t>
            </a:r>
          </a:p>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④团：对于下面这幅图中结点的一个子集，如果这个子集中的任意两结点间都有边连接，则称该子集为一个团</a:t>
            </a:r>
          </a:p>
          <a:p>
            <a:pPr>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⑤极大团：若在一个团中加入其它任何一个结点都不能形成团则称这个团为一个极大团，显然每个结点至少出现在一个极大团中</a:t>
            </a: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310566" y="2265681"/>
            <a:ext cx="3821641" cy="81505"/>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3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6"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42"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43"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马尔科夫随机场</a:t>
            </a:r>
          </a:p>
        </p:txBody>
      </p:sp>
      <p:pic>
        <p:nvPicPr>
          <p:cNvPr id="20" name="图片 19"/>
          <p:cNvPicPr/>
          <p:nvPr/>
        </p:nvPicPr>
        <p:blipFill>
          <a:blip r:embed="rId4"/>
          <a:stretch>
            <a:fillRect/>
          </a:stretch>
        </p:blipFill>
        <p:spPr>
          <a:xfrm>
            <a:off x="1353559" y="2449424"/>
            <a:ext cx="3735656" cy="2443589"/>
          </a:xfrm>
          <a:prstGeom prst="rect">
            <a:avLst/>
          </a:prstGeom>
        </p:spPr>
      </p:pic>
    </p:spTree>
    <p:extLst>
      <p:ext uri="{BB962C8B-B14F-4D97-AF65-F5344CB8AC3E}">
        <p14:creationId xmlns:p14="http://schemas.microsoft.com/office/powerpoint/2010/main" val="35573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79057" y="1144901"/>
            <a:ext cx="2693390" cy="343159"/>
          </a:xfrm>
          <a:prstGeom prst="rect">
            <a:avLst/>
          </a:prstGeom>
          <a:noFill/>
        </p:spPr>
        <p:txBody>
          <a:bodyPr wrap="square" lIns="0" tIns="48000" rIns="0" bIns="48000" rtlCol="0">
            <a:spAutoFit/>
          </a:bodyP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马尔可夫网的联合概率</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88069" y="2327091"/>
            <a:ext cx="3099132" cy="3609203"/>
            <a:chOff x="4240050" y="1789889"/>
            <a:chExt cx="3689782" cy="4297066"/>
          </a:xfrm>
          <a:solidFill>
            <a:srgbClr val="006549"/>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mc:AlternateContent xmlns:mc="http://schemas.openxmlformats.org/markup-compatibility/2006">
        <mc:Choice xmlns:a14="http://schemas.microsoft.com/office/drawing/2010/main" Requires="a14">
          <p:sp>
            <p:nvSpPr>
              <p:cNvPr id="89" name="学论网-专注原创-www.xuelun.me"/>
              <p:cNvSpPr/>
              <p:nvPr/>
            </p:nvSpPr>
            <p:spPr>
              <a:xfrm>
                <a:off x="741962" y="2265681"/>
                <a:ext cx="3828926" cy="3735253"/>
              </a:xfrm>
              <a:prstGeom prst="rect">
                <a:avLst/>
              </a:prstGeom>
            </p:spPr>
            <p:txBody>
              <a:bodyPr wrap="square">
                <a:spAutoFit/>
              </a:bodyPr>
              <a:lstStyle/>
              <a:p>
                <a:pPr indent="324000">
                  <a:lnSpc>
                    <a:spcPct val="150000"/>
                  </a:lnSpc>
                  <a:spcAft>
                    <a:spcPts val="0"/>
                  </a:spcAft>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在马尔可夫随机场中，多个变量之间的联合概率分布能基于团分解为多个因子（势函数）的乘积，每个因子（势函数）仅与一个团相关</a:t>
                </a: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spcAft>
                    <a:spcPts val="0"/>
                  </a:spcAft>
                </a:pP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spcAft>
                    <a:spcPts val="0"/>
                  </a:spcAft>
                </a:pPr>
                <a:endPar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spcAft>
                    <a:spcPts val="0"/>
                  </a:spcAft>
                </a:pP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那么在上式之中团与团之间是相互独立的，上面的联合概率计算式中所有团构成的集合为</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，与团</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Q</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对应的变量集合为</a:t>
                </a:r>
                <a14:m>
                  <m:oMath xmlns:m="http://schemas.openxmlformats.org/officeDocument/2006/math">
                    <m:sSub>
                      <m:sSubPr>
                        <m:ctrlPr>
                          <a:rPr lang="zh-CN" altLang="zh-CN" sz="1200" b="1">
                            <a:solidFill>
                              <a:schemeClr val="tx1">
                                <a:lumMod val="65000"/>
                                <a:lumOff val="35000"/>
                              </a:schemeClr>
                            </a:solidFill>
                            <a:latin typeface="微软雅黑" panose="020B0503020204020204" pitchFamily="34" charset="-122"/>
                            <a:ea typeface="微软雅黑" panose="020B0503020204020204" pitchFamily="34" charset="-122"/>
                          </a:rPr>
                        </m:ctrlPr>
                      </m:sSubPr>
                      <m:e>
                        <m: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𝑋</m:t>
                        </m:r>
                      </m:e>
                      <m:sub>
                        <m: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𝑄</m:t>
                        </m:r>
                      </m:sub>
                    </m:sSub>
                  </m:oMath>
                </a14:m>
                <a:endPar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200" b="1">
                            <a:solidFill>
                              <a:schemeClr val="tx1">
                                <a:lumMod val="65000"/>
                                <a:lumOff val="35000"/>
                              </a:schemeClr>
                            </a:solidFill>
                            <a:latin typeface="微软雅黑" panose="020B0503020204020204" pitchFamily="34" charset="-122"/>
                            <a:ea typeface="微软雅黑" panose="020B0503020204020204" pitchFamily="34" charset="-122"/>
                          </a:rPr>
                        </m:ctrlPr>
                      </m:sSubPr>
                      <m:e>
                        <m: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𝜓</m:t>
                        </m:r>
                      </m:e>
                      <m:sub>
                        <m: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𝑄</m:t>
                        </m:r>
                      </m:sub>
                    </m:sSub>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为与团</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Q</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对应的势函数，用于对团</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Q</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中的变量关系进行建模，</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Z</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为规范化因子，确保</a:t>
                </a:r>
                <a14:m>
                  <m:oMath xmlns:m="http://schemas.openxmlformats.org/officeDocument/2006/math">
                    <m:r>
                      <m:rPr>
                        <m:sty m:val="p"/>
                      </m:rP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P</m:t>
                    </m:r>
                    <m:d>
                      <m:dPr>
                        <m:ctrlPr>
                          <a:rPr lang="zh-CN" altLang="zh-CN" sz="1200" b="1">
                            <a:solidFill>
                              <a:schemeClr val="tx1">
                                <a:lumMod val="65000"/>
                                <a:lumOff val="35000"/>
                              </a:schemeClr>
                            </a:solidFill>
                            <a:latin typeface="微软雅黑" panose="020B0503020204020204" pitchFamily="34" charset="-122"/>
                            <a:ea typeface="微软雅黑" panose="020B0503020204020204" pitchFamily="34" charset="-122"/>
                          </a:rPr>
                        </m:ctrlPr>
                      </m:dPr>
                      <m:e>
                        <m: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m:t>𝑋</m:t>
                        </m:r>
                      </m:e>
                    </m:d>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是被正确定义的概率</a:t>
                </a:r>
              </a:p>
              <a:p>
                <a:pPr indent="324000">
                  <a:lnSpc>
                    <a:spcPct val="150000"/>
                  </a:lnSpc>
                  <a:spcAft>
                    <a:spcPts val="0"/>
                  </a:spcAft>
                </a:pPr>
                <a:endPar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89" name="学论网-专注原创-www.xuelun.me"/>
              <p:cNvSpPr>
                <a:spLocks noRot="1" noChangeAspect="1" noMove="1" noResize="1" noEditPoints="1" noAdjustHandles="1" noChangeArrowheads="1" noChangeShapeType="1" noTextEdit="1"/>
              </p:cNvSpPr>
              <p:nvPr/>
            </p:nvSpPr>
            <p:spPr>
              <a:xfrm>
                <a:off x="741962" y="2265681"/>
                <a:ext cx="3828926" cy="3735253"/>
              </a:xfrm>
              <a:prstGeom prst="rect">
                <a:avLst/>
              </a:prstGeom>
              <a:blipFill>
                <a:blip r:embed="rId3"/>
                <a:stretch>
                  <a:fillRect l="-159"/>
                </a:stretch>
              </a:blipFill>
            </p:spPr>
            <p:txBody>
              <a:bodyPr/>
              <a:lstStyle/>
              <a:p>
                <a:r>
                  <a:rPr lang="zh-CN" altLang="en-US">
                    <a:noFill/>
                  </a:rPr>
                  <a:t> </a:t>
                </a:r>
              </a:p>
            </p:txBody>
          </p:sp>
        </mc:Fallback>
      </mc:AlternateContent>
      <p:grpSp>
        <p:nvGrpSpPr>
          <p:cNvPr id="94" name="组合 93"/>
          <p:cNvGrpSpPr/>
          <p:nvPr/>
        </p:nvGrpSpPr>
        <p:grpSpPr>
          <a:xfrm>
            <a:off x="7904788" y="2265681"/>
            <a:ext cx="4018586" cy="2073260"/>
            <a:chOff x="7904788" y="2224348"/>
            <a:chExt cx="4018586" cy="2073260"/>
          </a:xfrm>
        </p:grpSpPr>
        <mc:AlternateContent xmlns:mc="http://schemas.openxmlformats.org/markup-compatibility/2006" xmlns:a14="http://schemas.microsoft.com/office/drawing/2010/main">
          <mc:Choice Requires="a14">
            <p:sp>
              <p:nvSpPr>
                <p:cNvPr id="95" name="学论网-专注原创-www.xuelun.me"/>
                <p:cNvSpPr/>
                <p:nvPr/>
              </p:nvSpPr>
              <p:spPr>
                <a:xfrm>
                  <a:off x="8094448" y="2224348"/>
                  <a:ext cx="3828926" cy="2073260"/>
                </a:xfrm>
                <a:prstGeom prst="rect">
                  <a:avLst/>
                </a:prstGeom>
              </p:spPr>
              <p:txBody>
                <a:bodyPr wrap="square">
                  <a:spAutoFit/>
                </a:bodyPr>
                <a:lstStyle/>
                <a:p>
                  <a:pPr indent="324000">
                    <a:lnSpc>
                      <a:spcPct val="150000"/>
                    </a:lnSpc>
                  </a:pPr>
                  <a:r>
                    <a:rPr lang="zh-CN"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对于</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前</a:t>
                  </a:r>
                  <a:r>
                    <a:rPr lang="zh-CN"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面的</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式子来说变量个数太多的话，那么团数也会很多，那么乘积项也会很多，会加大计算量，我们注意到团</a:t>
                  </a: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rPr>
                    <a:t>Q</a:t>
                  </a:r>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若不是极大团，则必被一个极大团</a:t>
                  </a:r>
                  <a14:m>
                    <m:oMath xmlns:m="http://schemas.openxmlformats.org/officeDocument/2006/math">
                      <m:sSup>
                        <m:sSup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p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𝑄</m:t>
                          </m:r>
                        </m:e>
                        <m:sup>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m:t>
                          </m:r>
                        </m:sup>
                      </m:sSup>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所包括，这说明</a:t>
                  </a:r>
                  <a14:m>
                    <m:oMath xmlns:m="http://schemas.openxmlformats.org/officeDocument/2006/math">
                      <m:sSub>
                        <m:sSub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𝑋</m:t>
                          </m:r>
                        </m:e>
                        <m:sub>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𝑄</m:t>
                          </m:r>
                        </m:sub>
                      </m:sSub>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间的关系不仅在</a:t>
                  </a:r>
                  <a14:m>
                    <m:oMath xmlns:m="http://schemas.openxmlformats.org/officeDocument/2006/math">
                      <m:sSub>
                        <m:sSub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𝜓</m:t>
                          </m:r>
                        </m:e>
                        <m:sub>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𝑄</m:t>
                          </m:r>
                        </m:sub>
                      </m:sSub>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体现了，还在</a:t>
                  </a:r>
                  <a14:m>
                    <m:oMath xmlns:m="http://schemas.openxmlformats.org/officeDocument/2006/math">
                      <m:sSub>
                        <m:sSub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𝜓</m:t>
                          </m:r>
                        </m:e>
                        <m:sub>
                          <m:sSup>
                            <m:sSup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p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𝑄</m:t>
                              </m:r>
                            </m:e>
                            <m:sup>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m:t>
                              </m:r>
                            </m:sup>
                          </m:sSup>
                        </m:sub>
                      </m:sSub>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中体现了，会导致重复，所以我们把</a:t>
                  </a:r>
                  <a14:m>
                    <m:oMath xmlns:m="http://schemas.openxmlformats.org/officeDocument/2006/math">
                      <m:r>
                        <m:rPr>
                          <m:sty m:val="p"/>
                        </m:rP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d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𝑋</m:t>
                          </m:r>
                        </m:e>
                      </m:d>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以极大团来进行定义极大团构成集合为</a:t>
                  </a:r>
                  <a14:m>
                    <m:oMath xmlns:m="http://schemas.openxmlformats.org/officeDocument/2006/math">
                      <m:sSup>
                        <m:sSupPr>
                          <m:ctrlPr>
                            <a:rPr lang="zh-CN" altLang="zh-CN" sz="1200" b="1" i="1">
                              <a:solidFill>
                                <a:schemeClr val="tx1">
                                  <a:lumMod val="65000"/>
                                  <a:lumOff val="35000"/>
                                </a:schemeClr>
                              </a:solidFill>
                              <a:latin typeface="Cambria Math" panose="02040503050406030204" pitchFamily="18" charset="0"/>
                              <a:ea typeface="微软雅黑" panose="020B0503020204020204" pitchFamily="34" charset="-122"/>
                            </a:rPr>
                          </m:ctrlPr>
                        </m:sSupPr>
                        <m:e>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𝐶</m:t>
                          </m:r>
                        </m:e>
                        <m:sup>
                          <m:r>
                            <a:rPr lang="en-US" altLang="zh-CN" sz="1200" b="1">
                              <a:solidFill>
                                <a:schemeClr val="tx1">
                                  <a:lumMod val="65000"/>
                                  <a:lumOff val="35000"/>
                                </a:schemeClr>
                              </a:solidFill>
                              <a:latin typeface="Cambria Math" panose="02040503050406030204" pitchFamily="18" charset="0"/>
                              <a:ea typeface="微软雅黑" panose="020B0503020204020204" pitchFamily="34" charset="-122"/>
                            </a:rPr>
                            <m:t>∗</m:t>
                          </m:r>
                        </m:sup>
                      </m:sSup>
                    </m:oMath>
                  </a14:m>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则：</a:t>
                  </a:r>
                </a:p>
                <a:p>
                  <a:pPr indent="324000">
                    <a:lnSpc>
                      <a:spcPct val="150000"/>
                    </a:lnSpc>
                  </a:pP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xmlns="">
            <p:sp>
              <p:nvSpPr>
                <p:cNvPr id="95" name="学论网-专注原创-www.xuelun.me"/>
                <p:cNvSpPr>
                  <a:spLocks noRot="1" noChangeAspect="1" noMove="1" noResize="1" noEditPoints="1" noAdjustHandles="1" noChangeArrowheads="1" noChangeShapeType="1" noTextEdit="1"/>
                </p:cNvSpPr>
                <p:nvPr/>
              </p:nvSpPr>
              <p:spPr>
                <a:xfrm>
                  <a:off x="8094448" y="2224348"/>
                  <a:ext cx="3828926" cy="2073260"/>
                </a:xfrm>
                <a:prstGeom prst="rect">
                  <a:avLst/>
                </a:prstGeom>
                <a:blipFill>
                  <a:blip r:embed="rId4"/>
                  <a:stretch>
                    <a:fillRect l="-159"/>
                  </a:stretch>
                </a:blipFill>
              </p:spPr>
              <p:txBody>
                <a:bodyPr/>
                <a:lstStyle/>
                <a:p>
                  <a:r>
                    <a:rPr lang="zh-CN" altLang="en-US">
                      <a:noFill/>
                    </a:rPr>
                    <a:t> </a:t>
                  </a:r>
                </a:p>
              </p:txBody>
            </p:sp>
          </mc:Fallback>
        </mc:AlternateContent>
        <p:sp>
          <p:nvSpPr>
            <p:cNvPr id="96" name="学论网-专注原创-www.xuelun.me"/>
            <p:cNvSpPr/>
            <p:nvPr/>
          </p:nvSpPr>
          <p:spPr>
            <a:xfrm>
              <a:off x="7904788" y="2346951"/>
              <a:ext cx="52388" cy="178094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grpSp>
      <p:pic>
        <p:nvPicPr>
          <p:cNvPr id="101"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03" name="学论网-专注原创-www.xuelun.me"/>
          <p:cNvSpPr/>
          <p:nvPr/>
        </p:nvSpPr>
        <p:spPr>
          <a:xfrm>
            <a:off x="591842" y="2326976"/>
            <a:ext cx="50030" cy="3035893"/>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tx1"/>
              </a:solidFill>
              <a:latin typeface="微软雅黑" panose="020B0503020204020204" pitchFamily="34" charset="-122"/>
              <a:ea typeface="微软雅黑" panose="020B0503020204020204" pitchFamily="34" charset="-122"/>
            </a:endParaRPr>
          </a:p>
        </p:txBody>
      </p:sp>
      <p:sp>
        <p:nvSpPr>
          <p:cNvPr id="88"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9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9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92"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93"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马尔科夫随机场</a:t>
            </a:r>
          </a:p>
        </p:txBody>
      </p:sp>
      <p:pic>
        <p:nvPicPr>
          <p:cNvPr id="97" name="图片 96"/>
          <p:cNvPicPr/>
          <p:nvPr/>
        </p:nvPicPr>
        <p:blipFill>
          <a:blip r:embed="rId6"/>
          <a:stretch>
            <a:fillRect/>
          </a:stretch>
        </p:blipFill>
        <p:spPr>
          <a:xfrm>
            <a:off x="1614717" y="3255128"/>
            <a:ext cx="1736416" cy="584396"/>
          </a:xfrm>
          <a:prstGeom prst="rect">
            <a:avLst/>
          </a:prstGeom>
        </p:spPr>
      </p:pic>
      <p:pic>
        <p:nvPicPr>
          <p:cNvPr id="98" name="图片 97"/>
          <p:cNvPicPr/>
          <p:nvPr/>
        </p:nvPicPr>
        <p:blipFill>
          <a:blip r:embed="rId7"/>
          <a:stretch>
            <a:fillRect/>
          </a:stretch>
        </p:blipFill>
        <p:spPr>
          <a:xfrm>
            <a:off x="9021525" y="4081865"/>
            <a:ext cx="1851582" cy="566381"/>
          </a:xfrm>
          <a:prstGeom prst="rect">
            <a:avLst/>
          </a:prstGeom>
        </p:spPr>
      </p:pic>
      <p:pic>
        <p:nvPicPr>
          <p:cNvPr id="99" name="图片 98"/>
          <p:cNvPicPr/>
          <p:nvPr/>
        </p:nvPicPr>
        <p:blipFill>
          <a:blip r:embed="rId8"/>
          <a:stretch>
            <a:fillRect/>
          </a:stretch>
        </p:blipFill>
        <p:spPr>
          <a:xfrm>
            <a:off x="9947316" y="4746721"/>
            <a:ext cx="1402080" cy="863600"/>
          </a:xfrm>
          <a:prstGeom prst="rect">
            <a:avLst/>
          </a:prstGeom>
        </p:spPr>
      </p:pic>
      <p:sp>
        <p:nvSpPr>
          <p:cNvPr id="2" name="矩形 1"/>
          <p:cNvSpPr/>
          <p:nvPr/>
        </p:nvSpPr>
        <p:spPr>
          <a:xfrm>
            <a:off x="7297134" y="5301655"/>
            <a:ext cx="2492990" cy="276999"/>
          </a:xfrm>
          <a:prstGeom prst="rect">
            <a:avLst/>
          </a:prstGeom>
        </p:spPr>
        <p:txBody>
          <a:bodyPr wrap="none">
            <a:spAutoFit/>
          </a:bodyPr>
          <a:lstStyle/>
          <a:p>
            <a:r>
              <a:rPr lang="zh-CN" altLang="zh-CN" sz="1200" b="1" dirty="0">
                <a:solidFill>
                  <a:schemeClr val="tx1">
                    <a:lumMod val="65000"/>
                    <a:lumOff val="35000"/>
                  </a:schemeClr>
                </a:solidFill>
                <a:latin typeface="微软雅黑" panose="020B0503020204020204" pitchFamily="34" charset="-122"/>
                <a:ea typeface="微软雅黑" panose="020B0503020204020204" pitchFamily="34" charset="-122"/>
              </a:rPr>
              <a:t>例如这个图中的联合概率密度为：</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4" name="图片 103"/>
          <p:cNvPicPr/>
          <p:nvPr/>
        </p:nvPicPr>
        <p:blipFill>
          <a:blip r:embed="rId9"/>
          <a:stretch>
            <a:fillRect/>
          </a:stretch>
        </p:blipFill>
        <p:spPr>
          <a:xfrm>
            <a:off x="7332011" y="5641987"/>
            <a:ext cx="4607492" cy="43582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矩形 58"/>
              <p:cNvSpPr>
                <a:spLocks noChangeArrowheads="1"/>
              </p:cNvSpPr>
              <p:nvPr/>
            </p:nvSpPr>
            <p:spPr bwMode="auto">
              <a:xfrm>
                <a:off x="1569326" y="2626019"/>
                <a:ext cx="2797844" cy="20313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indent="324000"/>
                <a:r>
                  <a:rPr lang="zh-CN" altLang="en-US" sz="1400" b="1" dirty="0" smtClean="0">
                    <a:latin typeface="微软雅黑" panose="020B0503020204020204" pitchFamily="34" charset="-122"/>
                    <a:ea typeface="微软雅黑" panose="020B0503020204020204" pitchFamily="34" charset="-122"/>
                  </a:rPr>
                  <a:t>分离集的</a:t>
                </a:r>
                <a:r>
                  <a:rPr lang="zh-CN" altLang="en-US" sz="1400" b="1" dirty="0">
                    <a:latin typeface="微软雅黑" panose="020B0503020204020204" pitchFamily="34" charset="-122"/>
                    <a:ea typeface="微软雅黑" panose="020B0503020204020204" pitchFamily="34" charset="-122"/>
                  </a:rPr>
                  <a:t>概念：若从结点集</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中的结点到</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中的结点都必须经过结点集</a:t>
                </a:r>
                <a:r>
                  <a:rPr lang="en-US" altLang="zh-CN" sz="1400" b="1" dirty="0">
                    <a:latin typeface="微软雅黑" panose="020B0503020204020204" pitchFamily="34" charset="-122"/>
                    <a:ea typeface="微软雅黑" panose="020B0503020204020204" pitchFamily="34" charset="-122"/>
                  </a:rPr>
                  <a:t>C</a:t>
                </a:r>
                <a:r>
                  <a:rPr lang="zh-CN" altLang="en-US" sz="1400" b="1" dirty="0">
                    <a:latin typeface="微软雅黑" panose="020B0503020204020204" pitchFamily="34" charset="-122"/>
                    <a:ea typeface="微软雅黑" panose="020B0503020204020204" pitchFamily="34" charset="-122"/>
                  </a:rPr>
                  <a:t>中的结点，则称结点集</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B</a:t>
                </a:r>
                <a:r>
                  <a:rPr lang="zh-CN" altLang="en-US" sz="1400" b="1" dirty="0">
                    <a:latin typeface="微软雅黑" panose="020B0503020204020204" pitchFamily="34" charset="-122"/>
                    <a:ea typeface="微软雅黑" panose="020B0503020204020204" pitchFamily="34" charset="-122"/>
                  </a:rPr>
                  <a:t>被结点集</a:t>
                </a:r>
                <a:r>
                  <a:rPr lang="en-US" altLang="zh-CN" sz="1400" b="1" dirty="0">
                    <a:latin typeface="微软雅黑" panose="020B0503020204020204" pitchFamily="34" charset="-122"/>
                    <a:ea typeface="微软雅黑" panose="020B0503020204020204" pitchFamily="34" charset="-122"/>
                  </a:rPr>
                  <a:t>C</a:t>
                </a:r>
                <a:r>
                  <a:rPr lang="zh-CN" altLang="en-US" sz="1400" b="1" dirty="0">
                    <a:latin typeface="微软雅黑" panose="020B0503020204020204" pitchFamily="34" charset="-122"/>
                    <a:ea typeface="微软雅黑" panose="020B0503020204020204" pitchFamily="34" charset="-122"/>
                  </a:rPr>
                  <a:t>分离，</a:t>
                </a:r>
                <a:r>
                  <a:rPr lang="en-US" altLang="zh-CN" sz="1400" b="1" dirty="0">
                    <a:latin typeface="微软雅黑" panose="020B0503020204020204" pitchFamily="34" charset="-122"/>
                    <a:ea typeface="微软雅黑" panose="020B0503020204020204" pitchFamily="34" charset="-122"/>
                  </a:rPr>
                  <a:t>C</a:t>
                </a:r>
                <a:r>
                  <a:rPr lang="zh-CN" altLang="en-US" sz="1400" b="1" dirty="0">
                    <a:latin typeface="微软雅黑" panose="020B0503020204020204" pitchFamily="34" charset="-122"/>
                    <a:ea typeface="微软雅黑" panose="020B0503020204020204" pitchFamily="34" charset="-122"/>
                  </a:rPr>
                  <a:t>称为</a:t>
                </a:r>
                <a:r>
                  <a:rPr lang="zh-CN" altLang="en-US" sz="1400" b="1" dirty="0" smtClean="0">
                    <a:latin typeface="微软雅黑" panose="020B0503020204020204" pitchFamily="34" charset="-122"/>
                    <a:ea typeface="微软雅黑" panose="020B0503020204020204" pitchFamily="34" charset="-122"/>
                  </a:rPr>
                  <a:t>“分离集”</a:t>
                </a:r>
                <a:endParaRPr lang="en-US" altLang="zh-CN" sz="1400" b="1" dirty="0" smtClean="0">
                  <a:latin typeface="微软雅黑" panose="020B0503020204020204" pitchFamily="34" charset="-122"/>
                  <a:ea typeface="微软雅黑" panose="020B0503020204020204" pitchFamily="34" charset="-122"/>
                </a:endParaRPr>
              </a:p>
              <a:p>
                <a:pPr indent="324000"/>
                <a:r>
                  <a:rPr lang="zh-CN" altLang="zh-CN" sz="1400" b="1" dirty="0">
                    <a:latin typeface="微软雅黑" panose="020B0503020204020204" pitchFamily="34" charset="-122"/>
                    <a:ea typeface="微软雅黑" panose="020B0503020204020204" pitchFamily="34" charset="-122"/>
                  </a:rPr>
                  <a:t>“全局马尔可夫性”</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给定两个变量子集的分离集，则这两个变量子集条件独立</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将</a:t>
                </a:r>
                <a:r>
                  <a:rPr lang="zh-CN" altLang="en-US" sz="1400" b="1" dirty="0">
                    <a:latin typeface="微软雅黑" panose="020B0503020204020204" pitchFamily="34" charset="-122"/>
                    <a:ea typeface="微软雅黑" panose="020B0503020204020204" pitchFamily="34" charset="-122"/>
                  </a:rPr>
                  <a:t>下</a:t>
                </a:r>
                <a:r>
                  <a:rPr lang="zh-CN" altLang="zh-CN" sz="1400" b="1" dirty="0">
                    <a:latin typeface="微软雅黑" panose="020B0503020204020204" pitchFamily="34" charset="-122"/>
                    <a:ea typeface="微软雅黑" panose="020B0503020204020204" pitchFamily="34" charset="-122"/>
                  </a:rPr>
                  <a:t>图记为</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𝐴</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𝐵</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𝐶</m:t>
                        </m:r>
                      </m:sub>
                    </m:sSub>
                  </m:oMath>
                </a14:m>
                <a:endParaRPr lang="zh-CN" altLang="zh-CN" sz="1400" b="1" dirty="0">
                  <a:latin typeface="微软雅黑" panose="020B0503020204020204" pitchFamily="34" charset="-122"/>
                  <a:ea typeface="微软雅黑" panose="020B0503020204020204" pitchFamily="34" charset="-122"/>
                </a:endParaRPr>
              </a:p>
            </p:txBody>
          </p:sp>
        </mc:Choice>
        <mc:Fallback xmlns="">
          <p:sp>
            <p:nvSpPr>
              <p:cNvPr id="59" name="矩形 58"/>
              <p:cNvSpPr>
                <a:spLocks noRot="1" noChangeAspect="1" noMove="1" noResize="1" noEditPoints="1" noAdjustHandles="1" noChangeArrowheads="1" noChangeShapeType="1" noTextEdit="1"/>
              </p:cNvSpPr>
              <p:nvPr/>
            </p:nvSpPr>
            <p:spPr bwMode="auto">
              <a:xfrm>
                <a:off x="1569326" y="2626019"/>
                <a:ext cx="2797844" cy="2031325"/>
              </a:xfrm>
              <a:prstGeom prst="rect">
                <a:avLst/>
              </a:prstGeom>
              <a:blipFill>
                <a:blip r:embed="rId3"/>
                <a:stretch>
                  <a:fillRect l="-654" t="-601" b="-6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6"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1673780" y="2515668"/>
            <a:ext cx="2693390" cy="73884"/>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33"/>
          <p:cNvSpPr txBox="1">
            <a:spLocks noChangeArrowheads="1"/>
          </p:cNvSpPr>
          <p:nvPr/>
        </p:nvSpPr>
        <p:spPr bwMode="auto">
          <a:xfrm>
            <a:off x="1673780" y="1876312"/>
            <a:ext cx="587021" cy="618952"/>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01</a:t>
            </a:r>
            <a:endParaRPr lang="zh-CN" altLang="en-US" sz="3420" dirty="0">
              <a:solidFill>
                <a:srgbClr val="FFFFFF"/>
              </a:solidFill>
              <a:latin typeface="Impact" panose="020B0806030902050204" pitchFamily="34" charset="0"/>
            </a:endParaRPr>
          </a:p>
        </p:txBody>
      </p:sp>
      <p:sp>
        <p:nvSpPr>
          <p:cNvPr id="27" name="TextBox 6"/>
          <p:cNvSpPr txBox="1"/>
          <p:nvPr/>
        </p:nvSpPr>
        <p:spPr>
          <a:xfrm>
            <a:off x="405989" y="1181369"/>
            <a:ext cx="2490305"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2.3</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马尔科夫性及其推论</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8" name="图片 27"/>
          <p:cNvPicPr/>
          <p:nvPr/>
        </p:nvPicPr>
        <p:blipFill>
          <a:blip r:embed="rId5"/>
          <a:stretch>
            <a:fillRect/>
          </a:stretch>
        </p:blipFill>
        <p:spPr>
          <a:xfrm>
            <a:off x="1569326" y="4693811"/>
            <a:ext cx="2797844" cy="1640027"/>
          </a:xfrm>
          <a:prstGeom prst="rect">
            <a:avLst/>
          </a:prstGeom>
        </p:spPr>
      </p:pic>
      <p:sp>
        <p:nvSpPr>
          <p:cNvPr id="30" name="矩形 29"/>
          <p:cNvSpPr/>
          <p:nvPr/>
        </p:nvSpPr>
        <p:spPr>
          <a:xfrm>
            <a:off x="4794026" y="2515668"/>
            <a:ext cx="2693390" cy="73884"/>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3"/>
          <p:cNvSpPr txBox="1">
            <a:spLocks noChangeArrowheads="1"/>
          </p:cNvSpPr>
          <p:nvPr/>
        </p:nvSpPr>
        <p:spPr bwMode="auto">
          <a:xfrm>
            <a:off x="4794026" y="1876312"/>
            <a:ext cx="639919" cy="618631"/>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smtClean="0">
                <a:solidFill>
                  <a:srgbClr val="FFFFFF"/>
                </a:solidFill>
                <a:latin typeface="Impact" panose="020B0806030902050204" pitchFamily="34" charset="0"/>
              </a:rPr>
              <a:t>02</a:t>
            </a:r>
            <a:endParaRPr lang="zh-CN" altLang="en-US" sz="3420" dirty="0">
              <a:solidFill>
                <a:srgbClr val="FFFFFF"/>
              </a:solidFill>
              <a:latin typeface="Impact" panose="020B0806030902050204" pitchFamily="34" charset="0"/>
            </a:endParaRPr>
          </a:p>
        </p:txBody>
      </p:sp>
      <mc:AlternateContent xmlns:mc="http://schemas.openxmlformats.org/markup-compatibility/2006" xmlns:a14="http://schemas.microsoft.com/office/drawing/2010/main">
        <mc:Choice Requires="a14">
          <p:sp>
            <p:nvSpPr>
              <p:cNvPr id="47" name="矩形 46"/>
              <p:cNvSpPr>
                <a:spLocks noChangeArrowheads="1"/>
              </p:cNvSpPr>
              <p:nvPr/>
            </p:nvSpPr>
            <p:spPr bwMode="auto">
              <a:xfrm>
                <a:off x="7827281" y="2626019"/>
                <a:ext cx="2797844" cy="161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zh-CN" sz="1400" b="1" dirty="0">
                    <a:latin typeface="微软雅黑" panose="020B0503020204020204" pitchFamily="34" charset="-122"/>
                    <a:ea typeface="微软雅黑" panose="020B0503020204020204" pitchFamily="34" charset="-122"/>
                  </a:rPr>
                  <a:t>②成对马尔可夫性</a:t>
                </a:r>
                <a:r>
                  <a:rPr lang="en-US" altLang="zh-CN" sz="1400" b="1" dirty="0">
                    <a:latin typeface="微软雅黑" panose="020B0503020204020204" pitchFamily="34" charset="-122"/>
                    <a:ea typeface="微软雅黑" panose="020B0503020204020204" pitchFamily="34" charset="-122"/>
                  </a:rPr>
                  <a:t>(pairwise Markov property):</a:t>
                </a:r>
                <a:r>
                  <a:rPr lang="zh-CN" altLang="zh-CN" sz="1400" b="1" dirty="0">
                    <a:latin typeface="微软雅黑" panose="020B0503020204020204" pitchFamily="34" charset="-122"/>
                    <a:ea typeface="微软雅黑" panose="020B0503020204020204" pitchFamily="34" charset="-122"/>
                  </a:rPr>
                  <a:t>给定所有其他变量，两个非邻接变量条件独立</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形式化地说，令图的结点集和边集分别为</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E</a:t>
                </a:r>
                <a:r>
                  <a:rPr lang="zh-CN" altLang="zh-CN" sz="1400" b="1" dirty="0">
                    <a:latin typeface="微软雅黑" panose="020B0503020204020204" pitchFamily="34" charset="-122"/>
                    <a:ea typeface="微软雅黑" panose="020B0503020204020204" pitchFamily="34" charset="-122"/>
                  </a:rPr>
                  <a:t>，对图中的两个结点</a:t>
                </a:r>
                <a:r>
                  <a:rPr lang="en-US" altLang="zh-CN" sz="1400" b="1" dirty="0">
                    <a:latin typeface="微软雅黑" panose="020B0503020204020204" pitchFamily="34" charset="-122"/>
                    <a:ea typeface="微软雅黑" panose="020B0503020204020204" pitchFamily="34" charset="-122"/>
                  </a:rPr>
                  <a:t>u</a:t>
                </a:r>
                <a:r>
                  <a:rPr lang="zh-CN" altLang="zh-CN"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，若</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𝑢</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𝑣</m:t>
                        </m:r>
                      </m:e>
                    </m:d>
                    <m:r>
                      <a:rPr lang="en-US" altLang="zh-CN" sz="1400" b="1">
                        <a:latin typeface="Cambria Math" panose="02040503050406030204" pitchFamily="18" charset="0"/>
                        <a:ea typeface="微软雅黑" panose="020B0503020204020204" pitchFamily="34" charset="-122"/>
                      </a:rPr>
                      <m:t>∉</m:t>
                    </m:r>
                    <m:r>
                      <m:rPr>
                        <m:sty m:val="p"/>
                      </m:rPr>
                      <a:rPr lang="en-US" altLang="zh-CN" sz="1400" b="1">
                        <a:latin typeface="Cambria Math" panose="02040503050406030204" pitchFamily="18" charset="0"/>
                        <a:ea typeface="微软雅黑" panose="020B0503020204020204" pitchFamily="34" charset="-122"/>
                      </a:rPr>
                      <m:t>E</m:t>
                    </m:r>
                  </m:oMath>
                </a14:m>
                <a:r>
                  <a:rPr lang="zh-CN" altLang="zh-CN" sz="1400" b="1" dirty="0">
                    <a:latin typeface="微软雅黑" panose="020B0503020204020204" pitchFamily="34" charset="-122"/>
                    <a:ea typeface="微软雅黑" panose="020B0503020204020204" pitchFamily="34" charset="-122"/>
                  </a:rPr>
                  <a:t>，则</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𝑢</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𝑣</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𝑉</m:t>
                        </m:r>
                        <m:r>
                          <a:rPr lang="en-US" altLang="zh-CN" sz="1400" b="1">
                            <a:latin typeface="Cambria Math" panose="02040503050406030204" pitchFamily="18" charset="0"/>
                            <a:ea typeface="微软雅黑" panose="020B0503020204020204" pitchFamily="34" charset="-122"/>
                          </a:rPr>
                          <m:t>\</m:t>
                        </m:r>
                        <m:d>
                          <m:dPr>
                            <m:begChr m:val="〈"/>
                            <m:endChr m:val="〉"/>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𝑢</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𝑣</m:t>
                            </m:r>
                          </m:e>
                        </m:d>
                      </m:sub>
                    </m:sSub>
                  </m:oMath>
                </a14:m>
                <a:endParaRPr lang="zh-CN" altLang="zh-CN" sz="1400" b="1" dirty="0">
                  <a:latin typeface="微软雅黑" panose="020B0503020204020204" pitchFamily="34" charset="-122"/>
                  <a:ea typeface="微软雅黑" panose="020B0503020204020204" pitchFamily="34" charset="-122"/>
                </a:endParaRPr>
              </a:p>
            </p:txBody>
          </p:sp>
        </mc:Choice>
        <mc:Fallback xmlns="">
          <p:sp>
            <p:nvSpPr>
              <p:cNvPr id="47" name="矩形 46"/>
              <p:cNvSpPr>
                <a:spLocks noRot="1" noChangeAspect="1" noMove="1" noResize="1" noEditPoints="1" noAdjustHandles="1" noChangeArrowheads="1" noChangeShapeType="1" noTextEdit="1"/>
              </p:cNvSpPr>
              <p:nvPr/>
            </p:nvSpPr>
            <p:spPr bwMode="auto">
              <a:xfrm>
                <a:off x="7827281" y="2626019"/>
                <a:ext cx="2797844" cy="1619739"/>
              </a:xfrm>
              <a:prstGeom prst="rect">
                <a:avLst/>
              </a:prstGeom>
              <a:blipFill>
                <a:blip r:embed="rId6"/>
                <a:stretch>
                  <a:fillRect l="-654" t="-7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 name="矩形 47"/>
          <p:cNvSpPr/>
          <p:nvPr/>
        </p:nvSpPr>
        <p:spPr>
          <a:xfrm>
            <a:off x="7931735" y="2515668"/>
            <a:ext cx="2693390" cy="73884"/>
          </a:xfrm>
          <a:prstGeom prst="rect">
            <a:avLst/>
          </a:prstGeom>
          <a:solidFill>
            <a:srgbClr val="106B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33"/>
          <p:cNvSpPr txBox="1">
            <a:spLocks noChangeArrowheads="1"/>
          </p:cNvSpPr>
          <p:nvPr/>
        </p:nvSpPr>
        <p:spPr bwMode="auto">
          <a:xfrm>
            <a:off x="7931735" y="1876312"/>
            <a:ext cx="652743" cy="618631"/>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smtClean="0">
                <a:solidFill>
                  <a:srgbClr val="FFFFFF"/>
                </a:solidFill>
                <a:latin typeface="Impact" panose="020B0806030902050204" pitchFamily="34" charset="0"/>
              </a:rPr>
              <a:t>03</a:t>
            </a:r>
            <a:endParaRPr lang="zh-CN" altLang="en-US" sz="3420" dirty="0">
              <a:solidFill>
                <a:srgbClr val="FFFFFF"/>
              </a:solidFill>
              <a:latin typeface="Impact" panose="020B0806030902050204" pitchFamily="34" charset="0"/>
            </a:endParaRPr>
          </a:p>
        </p:txBody>
      </p:sp>
      <mc:AlternateContent xmlns:mc="http://schemas.openxmlformats.org/markup-compatibility/2006" xmlns:a14="http://schemas.microsoft.com/office/drawing/2010/main">
        <mc:Choice Requires="a14">
          <p:sp>
            <p:nvSpPr>
              <p:cNvPr id="51" name="矩形 50"/>
              <p:cNvSpPr>
                <a:spLocks noChangeArrowheads="1"/>
              </p:cNvSpPr>
              <p:nvPr/>
            </p:nvSpPr>
            <p:spPr bwMode="auto">
              <a:xfrm>
                <a:off x="4794026" y="2626019"/>
                <a:ext cx="2511446" cy="161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zh-CN" sz="1400" b="1" dirty="0">
                    <a:latin typeface="微软雅黑" panose="020B0503020204020204" pitchFamily="34" charset="-122"/>
                    <a:ea typeface="微软雅黑" panose="020B0503020204020204" pitchFamily="34" charset="-122"/>
                  </a:rPr>
                  <a:t>①局部马尔科夫性（马尔可夫毯）：给定某变量的邻接变量，则该变量条件独立于其他变量</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形式化地说，令</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为图的结点集，</a:t>
                </a:r>
                <a:r>
                  <a:rPr lang="en-US" altLang="zh-CN" sz="1400" b="1" dirty="0">
                    <a:latin typeface="微软雅黑" panose="020B0503020204020204" pitchFamily="34" charset="-122"/>
                    <a:ea typeface="微软雅黑" panose="020B0503020204020204" pitchFamily="34" charset="-122"/>
                  </a:rPr>
                  <a:t>n(v)</a:t>
                </a:r>
                <a:r>
                  <a:rPr lang="zh-CN" altLang="zh-CN" sz="1400" b="1" dirty="0">
                    <a:latin typeface="微软雅黑" panose="020B0503020204020204" pitchFamily="34" charset="-122"/>
                    <a:ea typeface="微软雅黑" panose="020B0503020204020204" pitchFamily="34" charset="-122"/>
                  </a:rPr>
                  <a:t>为结点</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在图上的邻接结点，</a:t>
                </a:r>
                <a:r>
                  <a:rPr lang="en-US" altLang="zh-CN" sz="1400" b="1" dirty="0">
                    <a:latin typeface="微软雅黑" panose="020B0503020204020204" pitchFamily="34" charset="-122"/>
                    <a:ea typeface="微软雅黑" panose="020B0503020204020204" pitchFamily="34" charset="-122"/>
                  </a:rPr>
                  <a:t>n*(v)=n(v)</a:t>
                </a:r>
                <a:r>
                  <a:rPr lang="zh-CN" altLang="zh-CN"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，有</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𝑣</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𝑉</m:t>
                        </m:r>
                        <m:r>
                          <a:rPr lang="en-US" altLang="zh-CN" sz="1400" b="1">
                            <a:latin typeface="Cambria Math" panose="02040503050406030204" pitchFamily="18" charset="0"/>
                            <a:ea typeface="微软雅黑" panose="020B0503020204020204" pitchFamily="34" charset="-122"/>
                          </a:rPr>
                          <m:t>\</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𝑛</m:t>
                            </m:r>
                          </m:e>
                          <m:sup>
                            <m:r>
                              <a:rPr lang="en-US" altLang="zh-CN" sz="1400" b="1">
                                <a:latin typeface="Cambria Math" panose="02040503050406030204" pitchFamily="18" charset="0"/>
                                <a:ea typeface="微软雅黑" panose="020B0503020204020204" pitchFamily="34" charset="-122"/>
                              </a:rPr>
                              <m:t>∗</m:t>
                            </m:r>
                          </m:sup>
                        </m:sSup>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𝑣</m:t>
                            </m:r>
                          </m:e>
                        </m:d>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𝑛</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𝑣</m:t>
                            </m:r>
                          </m:e>
                        </m:d>
                      </m:sub>
                    </m:sSub>
                  </m:oMath>
                </a14:m>
                <a:endParaRPr lang="zh-CN" altLang="zh-CN" sz="1400" b="1" dirty="0">
                  <a:latin typeface="微软雅黑" panose="020B0503020204020204" pitchFamily="34" charset="-122"/>
                  <a:ea typeface="微软雅黑" panose="020B0503020204020204" pitchFamily="34" charset="-122"/>
                </a:endParaRPr>
              </a:p>
            </p:txBody>
          </p:sp>
        </mc:Choice>
        <mc:Fallback xmlns="">
          <p:sp>
            <p:nvSpPr>
              <p:cNvPr id="51" name="矩形 50"/>
              <p:cNvSpPr>
                <a:spLocks noRot="1" noChangeAspect="1" noMove="1" noResize="1" noEditPoints="1" noAdjustHandles="1" noChangeArrowheads="1" noChangeShapeType="1" noTextEdit="1"/>
              </p:cNvSpPr>
              <p:nvPr/>
            </p:nvSpPr>
            <p:spPr bwMode="auto">
              <a:xfrm>
                <a:off x="4794026" y="2626019"/>
                <a:ext cx="2511446" cy="1619739"/>
              </a:xfrm>
              <a:prstGeom prst="rect">
                <a:avLst/>
              </a:prstGeom>
              <a:blipFill>
                <a:blip r:embed="rId7"/>
                <a:stretch>
                  <a:fillRect l="-728" t="-755" r="-7039" b="-18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2" name="图片 51" descr="https://picb.zhimg.com/80/v2-e965e5b707b66f411d3616584d87a8b8_720w.jpg"/>
          <p:cNvPicPr/>
          <p:nvPr/>
        </p:nvPicPr>
        <p:blipFill>
          <a:blip r:embed="rId8">
            <a:extLst>
              <a:ext uri="{28A0092B-C50C-407E-A947-70E740481C1C}">
                <a14:useLocalDpi xmlns:a14="http://schemas.microsoft.com/office/drawing/2010/main" val="0"/>
              </a:ext>
            </a:extLst>
          </a:blip>
          <a:srcRect/>
          <a:stretch>
            <a:fillRect/>
          </a:stretch>
        </p:blipFill>
        <p:spPr bwMode="auto">
          <a:xfrm>
            <a:off x="4885570" y="4282225"/>
            <a:ext cx="2438400" cy="2077720"/>
          </a:xfrm>
          <a:prstGeom prst="rect">
            <a:avLst/>
          </a:prstGeom>
          <a:noFill/>
          <a:ln>
            <a:noFill/>
          </a:ln>
        </p:spPr>
      </p:pic>
      <p:sp>
        <p:nvSpPr>
          <p:cNvPr id="54"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55"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56"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57"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58"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马尔科夫随机场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78458"/>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2.4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势函数</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425752" y="1912779"/>
            <a:ext cx="10822097" cy="4261330"/>
            <a:chOff x="795357" y="1743204"/>
            <a:chExt cx="11683775" cy="3575200"/>
          </a:xfrm>
        </p:grpSpPr>
        <p:sp>
          <p:nvSpPr>
            <p:cNvPr id="18" name="文本框 34"/>
            <p:cNvSpPr>
              <a:spLocks noChangeArrowheads="1"/>
            </p:cNvSpPr>
            <p:nvPr/>
          </p:nvSpPr>
          <p:spPr bwMode="auto">
            <a:xfrm>
              <a:off x="852507" y="1743204"/>
              <a:ext cx="4957743" cy="41917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势函数的选择</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mc:AlternateContent xmlns:mc="http://schemas.openxmlformats.org/markup-compatibility/2006" xmlns:a14="http://schemas.microsoft.com/office/drawing/2010/main">
          <mc:Choice Requires="a14">
            <p:sp>
              <p:nvSpPr>
                <p:cNvPr id="19" name="文本框 34"/>
                <p:cNvSpPr>
                  <a:spLocks noChangeArrowheads="1"/>
                </p:cNvSpPr>
                <p:nvPr/>
              </p:nvSpPr>
              <p:spPr bwMode="auto">
                <a:xfrm>
                  <a:off x="795357" y="2242828"/>
                  <a:ext cx="6665476" cy="1041167"/>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r>
                    <a:rPr lang="zh-CN" altLang="zh-CN" dirty="0"/>
                    <a:t>现在我们来考察马尔可夫随机场中的势函数．显然，势函数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𝜓</m:t>
                          </m:r>
                        </m:e>
                        <m:sub>
                          <m:r>
                            <a:rPr lang="en-US" altLang="zh-CN" i="1">
                              <a:latin typeface="Cambria Math" panose="02040503050406030204" pitchFamily="18" charset="0"/>
                            </a:rPr>
                            <m:t>𝑄</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𝑄</m:t>
                              </m:r>
                            </m:sub>
                          </m:sSub>
                        </m:e>
                      </m:d>
                    </m:oMath>
                  </a14:m>
                  <a:r>
                    <a:rPr lang="zh-CN" altLang="zh-CN" dirty="0"/>
                    <a:t>的作用是定量刻画变量集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𝑄</m:t>
                          </m:r>
                        </m:sub>
                      </m:sSub>
                    </m:oMath>
                  </a14:m>
                  <a:r>
                    <a:rPr lang="zh-CN" altLang="zh-CN" dirty="0"/>
                    <a:t>中变量之间的相关关系，它应该是非负函数，且在所偏好的变量取值上有较大函数值</a:t>
                  </a:r>
                  <a:r>
                    <a:rPr lang="en-US" altLang="zh-CN" dirty="0"/>
                    <a:t>.</a:t>
                  </a:r>
                  <a:r>
                    <a:rPr lang="zh-CN" altLang="zh-CN" dirty="0"/>
                    <a:t>例如，假定图</a:t>
                  </a:r>
                  <a:r>
                    <a:rPr lang="en-US" altLang="zh-CN" dirty="0"/>
                    <a:t>14.4</a:t>
                  </a:r>
                  <a:r>
                    <a:rPr lang="zh-CN" altLang="zh-CN" dirty="0"/>
                    <a:t>中的变量均为二值变量，若势函数为</a:t>
                  </a:r>
                </a:p>
              </p:txBody>
            </p:sp>
          </mc:Choice>
          <mc:Fallback xmlns="">
            <p:sp>
              <p:nvSpPr>
                <p:cNvPr id="19" name="文本框 34"/>
                <p:cNvSpPr>
                  <a:spLocks noRot="1" noChangeAspect="1" noMove="1" noResize="1" noEditPoints="1" noAdjustHandles="1" noChangeArrowheads="1" noChangeShapeType="1" noTextEdit="1"/>
                </p:cNvSpPr>
                <p:nvPr/>
              </p:nvSpPr>
              <p:spPr bwMode="auto">
                <a:xfrm>
                  <a:off x="795357" y="2242828"/>
                  <a:ext cx="6665476" cy="1041167"/>
                </a:xfrm>
                <a:prstGeom prst="rect">
                  <a:avLst/>
                </a:prstGeom>
                <a:blipFill>
                  <a:blip r:embed="rId3"/>
                  <a:stretch>
                    <a:fillRect l="-888" t="-2451" r="-4442" b="-6863"/>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34"/>
                <p:cNvSpPr>
                  <a:spLocks noChangeArrowheads="1"/>
                </p:cNvSpPr>
                <p:nvPr/>
              </p:nvSpPr>
              <p:spPr bwMode="auto">
                <a:xfrm>
                  <a:off x="7707634" y="2185651"/>
                  <a:ext cx="4771498" cy="3132753"/>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r>
                    <a:rPr lang="zh-CN" altLang="zh-CN" dirty="0"/>
                    <a:t>为了满足非负性，指数函数常被用于定义势函数，</a:t>
                  </a:r>
                  <a:r>
                    <a:rPr lang="zh-CN" altLang="zh-CN" dirty="0" smtClean="0"/>
                    <a:t>即</a:t>
                  </a:r>
                  <a:endParaRPr lang="en-US" altLang="zh-CN" dirty="0" smtClean="0"/>
                </a:p>
                <a:p>
                  <a:endParaRPr lang="en-US" altLang="zh-CN" dirty="0"/>
                </a:p>
                <a:p>
                  <a:endParaRPr lang="en-US" altLang="zh-CN" dirty="0" smtClean="0"/>
                </a:p>
                <a:p>
                  <a:endParaRPr lang="en-US" altLang="zh-CN" dirty="0"/>
                </a:p>
                <a:p>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H</m:t>
                          </m:r>
                        </m:e>
                        <m:sub>
                          <m:r>
                            <a:rPr lang="en-US" altLang="zh-CN" i="1">
                              <a:latin typeface="Cambria Math" panose="02040503050406030204" pitchFamily="18" charset="0"/>
                            </a:rPr>
                            <m:t>𝑄</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𝑄</m:t>
                              </m:r>
                            </m:sub>
                          </m:sSub>
                        </m:e>
                      </m:d>
                    </m:oMath>
                  </a14:m>
                  <a:r>
                    <a:rPr lang="zh-CN" altLang="zh-CN" dirty="0"/>
                    <a:t>是一个定义在变量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𝑄</m:t>
                          </m:r>
                        </m:sub>
                      </m:sSub>
                    </m:oMath>
                  </a14:m>
                  <a:r>
                    <a:rPr lang="zh-CN" altLang="zh-CN" dirty="0"/>
                    <a:t>上的实值函数，常见形式为</a:t>
                  </a:r>
                </a:p>
                <a:p>
                  <a:endParaRPr lang="en-US" altLang="zh-CN" dirty="0" smtClean="0"/>
                </a:p>
                <a:p>
                  <a:endParaRPr lang="en-US" altLang="zh-CN" dirty="0"/>
                </a:p>
                <a:p>
                  <a:r>
                    <a:rPr lang="zh-CN" altLang="zh-CN" dirty="0"/>
                    <a:t>其中</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α</m:t>
                          </m:r>
                        </m:e>
                        <m:sub>
                          <m:r>
                            <a:rPr lang="en-US" altLang="zh-CN" i="1">
                              <a:latin typeface="Cambria Math" panose="02040503050406030204" pitchFamily="18" charset="0"/>
                            </a:rPr>
                            <m:t>𝑢𝑣</m:t>
                          </m:r>
                        </m:sub>
                      </m:sSub>
                    </m:oMath>
                  </a14:m>
                  <a:r>
                    <a:rPr lang="zh-CN" altLang="zh-CN" dirty="0"/>
                    <a:t>和</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β</m:t>
                          </m:r>
                        </m:e>
                        <m:sub>
                          <m:r>
                            <a:rPr lang="en-US" altLang="zh-CN" i="1">
                              <a:latin typeface="Cambria Math" panose="02040503050406030204" pitchFamily="18" charset="0"/>
                            </a:rPr>
                            <m:t>𝑣</m:t>
                          </m:r>
                        </m:sub>
                      </m:sSub>
                    </m:oMath>
                  </a14:m>
                  <a:r>
                    <a:rPr lang="zh-CN" altLang="zh-CN" dirty="0"/>
                    <a:t>是参数</a:t>
                  </a:r>
                  <a:r>
                    <a:rPr lang="en-US" altLang="zh-CN" dirty="0"/>
                    <a:t>.</a:t>
                  </a:r>
                  <a:r>
                    <a:rPr lang="zh-CN" altLang="zh-CN" dirty="0"/>
                    <a:t>上式中的第二项仅考虑单结点，第一项则考虑每一对结点的关系。</a:t>
                  </a:r>
                </a:p>
                <a:p>
                  <a:endParaRPr lang="zh-CN" altLang="zh-CN" dirty="0"/>
                </a:p>
              </p:txBody>
            </p:sp>
          </mc:Choice>
          <mc:Fallback xmlns="">
            <p:sp>
              <p:nvSpPr>
                <p:cNvPr id="51" name="文本框 34"/>
                <p:cNvSpPr>
                  <a:spLocks noRot="1" noChangeAspect="1" noMove="1" noResize="1" noEditPoints="1" noAdjustHandles="1" noChangeArrowheads="1" noChangeShapeType="1" noTextEdit="1"/>
                </p:cNvSpPr>
                <p:nvPr/>
              </p:nvSpPr>
              <p:spPr bwMode="auto">
                <a:xfrm>
                  <a:off x="7707634" y="2185651"/>
                  <a:ext cx="4771498" cy="3132753"/>
                </a:xfrm>
                <a:prstGeom prst="rect">
                  <a:avLst/>
                </a:prstGeom>
                <a:blipFill>
                  <a:blip r:embed="rId4"/>
                  <a:stretch>
                    <a:fillRect l="-1103" t="-816" r="-6345"/>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pic>
        <p:nvPicPr>
          <p:cNvPr id="37"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p:cNvSpPr/>
              <p:nvPr/>
            </p:nvSpPr>
            <p:spPr>
              <a:xfrm>
                <a:off x="478687" y="4700941"/>
                <a:ext cx="6120962" cy="1200329"/>
              </a:xfrm>
              <a:prstGeom prst="rect">
                <a:avLst/>
              </a:prstGeom>
            </p:spPr>
            <p:txBody>
              <a:bodyPr wrap="square">
                <a:spAutoFit/>
              </a:bodyPr>
              <a:lstStyle/>
              <a:p>
                <a:r>
                  <a:rPr lang="zh-CN" altLang="zh-CN" dirty="0"/>
                  <a:t>则说明该模型偏好变量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𝐴</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拥有相同的取值，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𝐵</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拥有不同的取值；换言之，在该模型中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𝐴</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正相关，</a:t>
                </a:r>
                <a14:m>
                  <m:oMath xmlns:m="http://schemas.openxmlformats.org/officeDocument/2006/math">
                    <m:r>
                      <a:rPr lang="zh-CN"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𝐵</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负相关</a:t>
                </a:r>
                <a:r>
                  <a:rPr lang="en-US" altLang="zh-CN" dirty="0"/>
                  <a:t>.</a:t>
                </a:r>
                <a:r>
                  <a:rPr lang="zh-CN" altLang="zh-CN" dirty="0"/>
                  <a:t>结合之前计算联合概率密度的公式易知，令</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𝐴</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相同且</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𝐵</m:t>
                        </m:r>
                      </m:sub>
                    </m:sSub>
                  </m:oMath>
                </a14:m>
                <a:r>
                  <a:rPr lang="zh-CN" altLang="zh-CN" dirty="0"/>
                  <a:t>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𝐶</m:t>
                        </m:r>
                      </m:sub>
                    </m:sSub>
                  </m:oMath>
                </a14:m>
                <a:r>
                  <a:rPr lang="zh-CN" altLang="zh-CN" dirty="0"/>
                  <a:t>不同的变量值指派将取得较高的联合概率。</a:t>
                </a:r>
              </a:p>
            </p:txBody>
          </p:sp>
        </mc:Choice>
        <mc:Fallback xmlns="">
          <p:sp>
            <p:nvSpPr>
              <p:cNvPr id="2" name="矩形 1"/>
              <p:cNvSpPr>
                <a:spLocks noRot="1" noChangeAspect="1" noMove="1" noResize="1" noEditPoints="1" noAdjustHandles="1" noChangeArrowheads="1" noChangeShapeType="1" noTextEdit="1"/>
              </p:cNvSpPr>
              <p:nvPr/>
            </p:nvSpPr>
            <p:spPr>
              <a:xfrm>
                <a:off x="478687" y="4700941"/>
                <a:ext cx="6120962" cy="1200329"/>
              </a:xfrm>
              <a:prstGeom prst="rect">
                <a:avLst/>
              </a:prstGeom>
              <a:blipFill>
                <a:blip r:embed="rId6"/>
                <a:stretch>
                  <a:fillRect l="-896" t="-2538" r="-4482" b="-7107"/>
                </a:stretch>
              </a:blipFill>
            </p:spPr>
            <p:txBody>
              <a:bodyPr/>
              <a:lstStyle/>
              <a:p>
                <a:r>
                  <a:rPr lang="zh-CN" altLang="en-US">
                    <a:noFill/>
                  </a:rPr>
                  <a:t> </a:t>
                </a:r>
              </a:p>
            </p:txBody>
          </p:sp>
        </mc:Fallback>
      </mc:AlternateContent>
      <p:cxnSp>
        <p:nvCxnSpPr>
          <p:cNvPr id="29" name="直接连接符 28"/>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9336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44"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45"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46"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47"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48"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马尔科夫随机场</a:t>
            </a:r>
          </a:p>
        </p:txBody>
      </p:sp>
      <p:pic>
        <p:nvPicPr>
          <p:cNvPr id="49" name="图片 48"/>
          <p:cNvPicPr/>
          <p:nvPr/>
        </p:nvPicPr>
        <p:blipFill>
          <a:blip r:embed="rId7"/>
          <a:stretch>
            <a:fillRect/>
          </a:stretch>
        </p:blipFill>
        <p:spPr>
          <a:xfrm>
            <a:off x="1383714" y="3744189"/>
            <a:ext cx="2438400" cy="899160"/>
          </a:xfrm>
          <a:prstGeom prst="rect">
            <a:avLst/>
          </a:prstGeom>
        </p:spPr>
      </p:pic>
      <p:pic>
        <p:nvPicPr>
          <p:cNvPr id="50" name="图片 49"/>
          <p:cNvPicPr/>
          <p:nvPr/>
        </p:nvPicPr>
        <p:blipFill>
          <a:blip r:embed="rId8"/>
          <a:stretch>
            <a:fillRect/>
          </a:stretch>
        </p:blipFill>
        <p:spPr>
          <a:xfrm>
            <a:off x="3822114" y="3749269"/>
            <a:ext cx="2020570" cy="889000"/>
          </a:xfrm>
          <a:prstGeom prst="rect">
            <a:avLst/>
          </a:prstGeom>
        </p:spPr>
      </p:pic>
      <p:pic>
        <p:nvPicPr>
          <p:cNvPr id="52" name="图片 51"/>
          <p:cNvPicPr/>
          <p:nvPr/>
        </p:nvPicPr>
        <p:blipFill>
          <a:blip r:embed="rId9"/>
          <a:stretch>
            <a:fillRect/>
          </a:stretch>
        </p:blipFill>
        <p:spPr>
          <a:xfrm>
            <a:off x="7206702" y="3120467"/>
            <a:ext cx="1945640" cy="590550"/>
          </a:xfrm>
          <a:prstGeom prst="rect">
            <a:avLst/>
          </a:prstGeom>
        </p:spPr>
      </p:pic>
      <p:pic>
        <p:nvPicPr>
          <p:cNvPr id="53" name="图片 52"/>
          <p:cNvPicPr/>
          <p:nvPr/>
        </p:nvPicPr>
        <p:blipFill>
          <a:blip r:embed="rId10"/>
          <a:stretch>
            <a:fillRect/>
          </a:stretch>
        </p:blipFill>
        <p:spPr>
          <a:xfrm>
            <a:off x="7206702" y="4478373"/>
            <a:ext cx="2331720" cy="445135"/>
          </a:xfrm>
          <a:prstGeom prst="rect">
            <a:avLst/>
          </a:prstGeom>
        </p:spPr>
      </p:pic>
    </p:spTree>
    <p:extLst>
      <p:ext uri="{BB962C8B-B14F-4D97-AF65-F5344CB8AC3E}">
        <p14:creationId xmlns:p14="http://schemas.microsoft.com/office/powerpoint/2010/main" val="3181207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156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条件随机场</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08726"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3.1 CRF</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概念</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81559" y="1674009"/>
            <a:ext cx="4909720" cy="5011427"/>
            <a:chOff x="795357" y="1743204"/>
            <a:chExt cx="5300643" cy="3276793"/>
          </a:xfrm>
        </p:grpSpPr>
        <p:sp>
          <p:nvSpPr>
            <p:cNvPr id="18" name="文本框 34"/>
            <p:cNvSpPr>
              <a:spLocks noChangeArrowheads="1"/>
            </p:cNvSpPr>
            <p:nvPr/>
          </p:nvSpPr>
          <p:spPr bwMode="auto">
            <a:xfrm>
              <a:off x="852507" y="1743204"/>
              <a:ext cx="4957743" cy="32668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概念</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mc:AlternateContent xmlns:mc="http://schemas.openxmlformats.org/markup-compatibility/2006" xmlns:a14="http://schemas.microsoft.com/office/drawing/2010/main">
          <mc:Choice Requires="a14">
            <p:sp>
              <p:nvSpPr>
                <p:cNvPr id="19" name="文本框 34"/>
                <p:cNvSpPr>
                  <a:spLocks noChangeArrowheads="1"/>
                </p:cNvSpPr>
                <p:nvPr/>
              </p:nvSpPr>
              <p:spPr bwMode="auto">
                <a:xfrm>
                  <a:off x="795357" y="2242828"/>
                  <a:ext cx="5300643" cy="2777169"/>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pPr indent="457200"/>
                  <a:r>
                    <a:rPr lang="en-US" altLang="zh-CN" sz="1400" b="1" dirty="0">
                      <a:latin typeface="微软雅黑" panose="020B0503020204020204" pitchFamily="34" charset="-122"/>
                      <a:ea typeface="微软雅黑" panose="020B0503020204020204" pitchFamily="34" charset="-122"/>
                    </a:rPr>
                    <a:t>CRF</a:t>
                  </a:r>
                  <a:r>
                    <a:rPr lang="zh-CN" altLang="zh-CN" sz="1400" b="1" dirty="0">
                      <a:latin typeface="微软雅黑" panose="020B0503020204020204" pitchFamily="34" charset="-122"/>
                      <a:ea typeface="微软雅黑" panose="020B0503020204020204" pitchFamily="34" charset="-122"/>
                    </a:rPr>
                    <a:t>试图对多个变量试图对多个变量在给定观测值后的条件概率进行建模</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具体来说，若令</a:t>
                  </a:r>
                  <a:r>
                    <a:rPr lang="en-US" altLang="zh-CN" sz="1400" b="1" dirty="0">
                      <a:latin typeface="微软雅黑" panose="020B0503020204020204" pitchFamily="34" charset="-122"/>
                      <a:ea typeface="微软雅黑" panose="020B0503020204020204" pitchFamily="34" charset="-122"/>
                    </a:rPr>
                    <a:t>x = </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1</m:t>
                              </m:r>
                            </m:sub>
                          </m:sSub>
                          <m:r>
                            <a:rPr lang="zh-CN"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2</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𝑛</m:t>
                              </m:r>
                            </m:sub>
                          </m:sSub>
                        </m:e>
                      </m:d>
                    </m:oMath>
                  </a14:m>
                  <a:r>
                    <a:rPr lang="zh-CN" altLang="zh-CN" sz="1400" b="1" dirty="0">
                      <a:latin typeface="微软雅黑" panose="020B0503020204020204" pitchFamily="34" charset="-122"/>
                      <a:ea typeface="微软雅黑" panose="020B0503020204020204" pitchFamily="34" charset="-122"/>
                    </a:rPr>
                    <a:t>为观测序列，</a:t>
                  </a:r>
                  <a:r>
                    <a:rPr lang="en-US" altLang="zh-CN" sz="1400" b="1" dirty="0">
                      <a:latin typeface="微软雅黑" panose="020B0503020204020204" pitchFamily="34" charset="-122"/>
                      <a:ea typeface="微软雅黑" panose="020B0503020204020204" pitchFamily="34" charset="-122"/>
                    </a:rPr>
                    <a:t>y = </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1</m:t>
                              </m:r>
                            </m:sub>
                          </m:sSub>
                          <m:r>
                            <a:rPr lang="zh-CN"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2</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3</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𝑛</m:t>
                              </m:r>
                            </m:sub>
                          </m:sSub>
                        </m:e>
                      </m:d>
                    </m:oMath>
                  </a14:m>
                  <a:r>
                    <a:rPr lang="zh-CN" altLang="zh-CN" sz="1400" b="1" dirty="0">
                      <a:latin typeface="微软雅黑" panose="020B0503020204020204" pitchFamily="34" charset="-122"/>
                      <a:ea typeface="微软雅黑" panose="020B0503020204020204" pitchFamily="34" charset="-122"/>
                    </a:rPr>
                    <a:t>为与之相应的标记序列，则条件随机场的目标是构建条件概率模型</a:t>
                  </a:r>
                  <a:r>
                    <a:rPr lang="en-US" altLang="zh-CN" sz="1400" b="1" dirty="0">
                      <a:latin typeface="微软雅黑" panose="020B0503020204020204" pitchFamily="34" charset="-122"/>
                      <a:ea typeface="微软雅黑" panose="020B0503020204020204" pitchFamily="34" charset="-122"/>
                    </a:rPr>
                    <a:t>P(y</a:t>
                  </a:r>
                  <a:r>
                    <a:rPr lang="zh-CN" altLang="zh-CN"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。需注意的是，标记变量</a:t>
                  </a:r>
                  <a:r>
                    <a:rPr lang="en-US" altLang="zh-CN" sz="1400" b="1" dirty="0">
                      <a:latin typeface="微软雅黑" panose="020B0503020204020204" pitchFamily="34" charset="-122"/>
                      <a:ea typeface="微软雅黑" panose="020B0503020204020204" pitchFamily="34" charset="-122"/>
                    </a:rPr>
                    <a:t>y</a:t>
                  </a:r>
                  <a:r>
                    <a:rPr lang="zh-CN" altLang="zh-CN" sz="1400" b="1" dirty="0">
                      <a:latin typeface="微软雅黑" panose="020B0503020204020204" pitchFamily="34" charset="-122"/>
                      <a:ea typeface="微软雅黑" panose="020B0503020204020204" pitchFamily="34" charset="-122"/>
                    </a:rPr>
                    <a:t>可以是结构型变量，即其分量之间具有某种相关性。例如在自然语言处理的词性标注任务中，观测数据为语句</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即单词序列</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，标记为相应的词性序列，具有线性序列结构，如图</a:t>
                  </a:r>
                  <a:r>
                    <a:rPr lang="en-US" altLang="zh-CN" sz="1400" b="1" dirty="0">
                      <a:latin typeface="微软雅黑" panose="020B0503020204020204" pitchFamily="34" charset="-122"/>
                      <a:ea typeface="微软雅黑" panose="020B0503020204020204" pitchFamily="34" charset="-122"/>
                    </a:rPr>
                    <a:t>14.5(a)</a:t>
                  </a:r>
                  <a:r>
                    <a:rPr lang="zh-CN" altLang="zh-CN" sz="1400" b="1" dirty="0">
                      <a:latin typeface="微软雅黑" panose="020B0503020204020204" pitchFamily="34" charset="-122"/>
                      <a:ea typeface="微软雅黑" panose="020B0503020204020204" pitchFamily="34" charset="-122"/>
                    </a:rPr>
                    <a:t>所示</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在语法分析任务中，输出标记则是语法树，具有树形结构，如图</a:t>
                  </a:r>
                  <a:r>
                    <a:rPr lang="en-US" altLang="zh-CN" sz="1400" b="1" dirty="0">
                      <a:latin typeface="微软雅黑" panose="020B0503020204020204" pitchFamily="34" charset="-122"/>
                      <a:ea typeface="微软雅黑" panose="020B0503020204020204" pitchFamily="34" charset="-122"/>
                    </a:rPr>
                    <a:t>14.5(b)</a:t>
                  </a:r>
                  <a:r>
                    <a:rPr lang="zh-CN" altLang="zh-CN" sz="1400" b="1" dirty="0">
                      <a:latin typeface="微软雅黑" panose="020B0503020204020204" pitchFamily="34" charset="-122"/>
                      <a:ea typeface="微软雅黑" panose="020B0503020204020204" pitchFamily="34" charset="-122"/>
                    </a:rPr>
                    <a:t>所</a:t>
                  </a:r>
                  <a:r>
                    <a:rPr lang="zh-CN" altLang="zh-CN" sz="1400" b="1" dirty="0" smtClean="0">
                      <a:latin typeface="微软雅黑" panose="020B0503020204020204" pitchFamily="34" charset="-122"/>
                      <a:ea typeface="微软雅黑" panose="020B0503020204020204" pitchFamily="34" charset="-122"/>
                    </a:rPr>
                    <a:t>示</a:t>
                  </a:r>
                  <a:endParaRPr lang="en-US" altLang="zh-CN" sz="1400" b="1" dirty="0" smtClean="0">
                    <a:latin typeface="微软雅黑" panose="020B0503020204020204" pitchFamily="34" charset="-122"/>
                    <a:ea typeface="微软雅黑" panose="020B0503020204020204" pitchFamily="34" charset="-122"/>
                  </a:endParaRPr>
                </a:p>
                <a:p>
                  <a:pPr indent="457200"/>
                  <a:r>
                    <a:rPr lang="zh-CN" altLang="zh-CN" sz="1400" b="1" dirty="0">
                      <a:latin typeface="微软雅黑" panose="020B0503020204020204" pitchFamily="34" charset="-122"/>
                      <a:ea typeface="微软雅黑" panose="020B0503020204020204" pitchFamily="34" charset="-122"/>
                    </a:rPr>
                    <a:t>令</a:t>
                  </a:r>
                  <a:r>
                    <a:rPr lang="en-US" altLang="zh-CN" sz="1400" b="1" dirty="0">
                      <a:latin typeface="微软雅黑" panose="020B0503020204020204" pitchFamily="34" charset="-122"/>
                      <a:ea typeface="微软雅黑" panose="020B0503020204020204" pitchFamily="34" charset="-122"/>
                    </a:rPr>
                    <a:t>G=</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𝑉</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𝐸</m:t>
                          </m:r>
                        </m:e>
                      </m:d>
                    </m:oMath>
                  </a14:m>
                  <a:r>
                    <a:rPr lang="zh-CN" altLang="zh-CN" sz="1400" b="1" dirty="0">
                      <a:latin typeface="微软雅黑" panose="020B0503020204020204" pitchFamily="34" charset="-122"/>
                      <a:ea typeface="微软雅黑" panose="020B0503020204020204" pitchFamily="34" charset="-122"/>
                    </a:rPr>
                    <a:t>表示结点与标记变量</a:t>
                  </a:r>
                  <a:r>
                    <a:rPr lang="en-US" altLang="zh-CN" sz="1400" b="1" dirty="0">
                      <a:latin typeface="微软雅黑" panose="020B0503020204020204" pitchFamily="34" charset="-122"/>
                      <a:ea typeface="微软雅黑" panose="020B0503020204020204" pitchFamily="34" charset="-122"/>
                    </a:rPr>
                    <a:t>y</a:t>
                  </a:r>
                  <a:r>
                    <a:rPr lang="zh-CN" altLang="zh-CN" sz="1400" b="1" dirty="0">
                      <a:latin typeface="微软雅黑" panose="020B0503020204020204" pitchFamily="34" charset="-122"/>
                      <a:ea typeface="微软雅黑" panose="020B0503020204020204" pitchFamily="34" charset="-122"/>
                    </a:rPr>
                    <a:t>中元素一一对应的无向图，</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𝑣</m:t>
                          </m:r>
                        </m:sub>
                      </m:sSub>
                    </m:oMath>
                  </a14:m>
                  <a:r>
                    <a:rPr lang="zh-CN" altLang="zh-CN" sz="1400" b="1" dirty="0">
                      <a:latin typeface="微软雅黑" panose="020B0503020204020204" pitchFamily="34" charset="-122"/>
                      <a:ea typeface="微软雅黑" panose="020B0503020204020204" pitchFamily="34" charset="-122"/>
                    </a:rPr>
                    <a:t>表示与结点</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对应的标记变量，</a:t>
                  </a:r>
                  <a:r>
                    <a:rPr lang="en-US" altLang="zh-CN" sz="1400" b="1" dirty="0">
                      <a:latin typeface="微软雅黑" panose="020B0503020204020204" pitchFamily="34" charset="-122"/>
                      <a:ea typeface="微软雅黑" panose="020B0503020204020204" pitchFamily="34" charset="-122"/>
                    </a:rPr>
                    <a:t>n(v)</a:t>
                  </a:r>
                  <a:r>
                    <a:rPr lang="zh-CN" altLang="zh-CN" sz="1400" b="1" dirty="0">
                      <a:latin typeface="微软雅黑" panose="020B0503020204020204" pitchFamily="34" charset="-122"/>
                      <a:ea typeface="微软雅黑" panose="020B0503020204020204" pitchFamily="34" charset="-122"/>
                    </a:rPr>
                    <a:t>表示结点</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的邻接结点，若图</a:t>
                  </a:r>
                  <a:r>
                    <a:rPr lang="en-US" altLang="zh-CN" sz="1400" b="1" dirty="0">
                      <a:latin typeface="微软雅黑" panose="020B0503020204020204" pitchFamily="34" charset="-122"/>
                      <a:ea typeface="微软雅黑" panose="020B0503020204020204" pitchFamily="34" charset="-122"/>
                    </a:rPr>
                    <a:t>G</a:t>
                  </a:r>
                  <a:r>
                    <a:rPr lang="zh-CN" altLang="zh-CN" sz="1400" b="1" dirty="0">
                      <a:latin typeface="微软雅黑" panose="020B0503020204020204" pitchFamily="34" charset="-122"/>
                      <a:ea typeface="微软雅黑" panose="020B0503020204020204" pitchFamily="34" charset="-122"/>
                    </a:rPr>
                    <a:t>的每个变量</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𝑣</m:t>
                          </m:r>
                        </m:sub>
                      </m:sSub>
                    </m:oMath>
                  </a14:m>
                  <a:r>
                    <a:rPr lang="zh-CN" altLang="zh-CN" sz="1400" b="1" dirty="0">
                      <a:latin typeface="微软雅黑" panose="020B0503020204020204" pitchFamily="34" charset="-122"/>
                      <a:ea typeface="微软雅黑" panose="020B0503020204020204" pitchFamily="34" charset="-122"/>
                    </a:rPr>
                    <a:t>都满足马尔科夫性即</a:t>
                  </a:r>
                </a:p>
                <a:p>
                  <a:pPr indent="457200"/>
                  <a:endParaRPr lang="en-US" altLang="zh-CN" sz="1400" b="1" dirty="0" smtClean="0">
                    <a:latin typeface="微软雅黑" panose="020B0503020204020204" pitchFamily="34" charset="-122"/>
                    <a:ea typeface="微软雅黑" panose="020B0503020204020204" pitchFamily="34" charset="-122"/>
                  </a:endParaRPr>
                </a:p>
                <a:p>
                  <a:pPr indent="457200"/>
                  <a:endParaRPr lang="en-US" altLang="zh-CN" sz="1400" b="1" dirty="0">
                    <a:latin typeface="微软雅黑" panose="020B0503020204020204" pitchFamily="34" charset="-122"/>
                    <a:ea typeface="微软雅黑" panose="020B0503020204020204" pitchFamily="34" charset="-122"/>
                  </a:endParaRPr>
                </a:p>
                <a:p>
                  <a:pPr indent="457200"/>
                  <a:endParaRPr lang="en-US" altLang="zh-CN" sz="1400" b="1" dirty="0" smtClean="0">
                    <a:latin typeface="微软雅黑" panose="020B0503020204020204" pitchFamily="34" charset="-122"/>
                    <a:ea typeface="微软雅黑" panose="020B0503020204020204" pitchFamily="34" charset="-122"/>
                  </a:endParaRPr>
                </a:p>
                <a:p>
                  <a:pPr indent="457200"/>
                  <a:r>
                    <a:rPr lang="zh-CN" altLang="zh-CN" sz="1400" b="1" dirty="0">
                      <a:latin typeface="微软雅黑" panose="020B0503020204020204" pitchFamily="34" charset="-122"/>
                      <a:ea typeface="微软雅黑" panose="020B0503020204020204" pitchFamily="34" charset="-122"/>
                    </a:rPr>
                    <a:t>则（</a:t>
                  </a:r>
                  <a:r>
                    <a:rPr lang="en-US" altLang="zh-CN" sz="1400" b="1" dirty="0">
                      <a:latin typeface="微软雅黑" panose="020B0503020204020204" pitchFamily="34" charset="-122"/>
                      <a:ea typeface="微软雅黑" panose="020B0503020204020204" pitchFamily="34" charset="-122"/>
                    </a:rPr>
                    <a:t>y</a:t>
                  </a:r>
                  <a:r>
                    <a:rPr lang="zh-CN" altLang="zh-CN"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）构成一个条件随机场</a:t>
                  </a:r>
                </a:p>
                <a:p>
                  <a:pPr indent="457200"/>
                  <a:endParaRPr lang="en-US" altLang="zh-CN" sz="1400" b="1" dirty="0" smtClean="0">
                    <a:latin typeface="微软雅黑" panose="020B0503020204020204" pitchFamily="34" charset="-122"/>
                    <a:ea typeface="微软雅黑" panose="020B0503020204020204" pitchFamily="34" charset="-122"/>
                  </a:endParaRPr>
                </a:p>
                <a:p>
                  <a:endParaRPr lang="zh-CN" altLang="zh-CN" sz="1400" b="1" dirty="0">
                    <a:latin typeface="微软雅黑" panose="020B0503020204020204" pitchFamily="34" charset="-122"/>
                    <a:ea typeface="微软雅黑" panose="020B0503020204020204" pitchFamily="34" charset="-122"/>
                  </a:endParaRPr>
                </a:p>
              </p:txBody>
            </p:sp>
          </mc:Choice>
          <mc:Fallback xmlns="">
            <p:sp>
              <p:nvSpPr>
                <p:cNvPr id="19" name="文本框 34"/>
                <p:cNvSpPr>
                  <a:spLocks noRot="1" noChangeAspect="1" noMove="1" noResize="1" noEditPoints="1" noAdjustHandles="1" noChangeArrowheads="1" noChangeShapeType="1" noTextEdit="1"/>
                </p:cNvSpPr>
                <p:nvPr/>
              </p:nvSpPr>
              <p:spPr bwMode="auto">
                <a:xfrm>
                  <a:off x="795357" y="2242828"/>
                  <a:ext cx="5300643" cy="2777169"/>
                </a:xfrm>
                <a:prstGeom prst="rect">
                  <a:avLst/>
                </a:prstGeom>
                <a:blipFill>
                  <a:blip r:embed="rId3"/>
                  <a:stretch>
                    <a:fillRect l="-373" t="-2582"/>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cxnSp>
        <p:nvCxnSpPr>
          <p:cNvPr id="20" name="直接连接符 19"/>
          <p:cNvCxnSpPr/>
          <p:nvPr/>
        </p:nvCxnSpPr>
        <p:spPr>
          <a:xfrm>
            <a:off x="5784716" y="2488178"/>
            <a:ext cx="0" cy="266400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pic>
        <p:nvPicPr>
          <p:cNvPr id="30" name="图片 29"/>
          <p:cNvPicPr/>
          <p:nvPr/>
        </p:nvPicPr>
        <p:blipFill>
          <a:blip r:embed="rId5"/>
          <a:stretch>
            <a:fillRect/>
          </a:stretch>
        </p:blipFill>
        <p:spPr>
          <a:xfrm>
            <a:off x="6096000" y="2260333"/>
            <a:ext cx="5759450" cy="3590678"/>
          </a:xfrm>
          <a:prstGeom prst="rect">
            <a:avLst/>
          </a:prstGeom>
        </p:spPr>
      </p:pic>
      <p:pic>
        <p:nvPicPr>
          <p:cNvPr id="31" name="图片 30"/>
          <p:cNvPicPr/>
          <p:nvPr/>
        </p:nvPicPr>
        <p:blipFill>
          <a:blip r:embed="rId6"/>
          <a:stretch>
            <a:fillRect/>
          </a:stretch>
        </p:blipFill>
        <p:spPr>
          <a:xfrm>
            <a:off x="1195805" y="5309464"/>
            <a:ext cx="2748280" cy="424815"/>
          </a:xfrm>
          <a:prstGeom prst="rect">
            <a:avLst/>
          </a:prstGeom>
        </p:spPr>
      </p:pic>
      <p:sp>
        <p:nvSpPr>
          <p:cNvPr id="32"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条件随机场</a:t>
            </a:r>
          </a:p>
        </p:txBody>
      </p:sp>
      <p:sp>
        <p:nvSpPr>
          <p:cNvPr id="3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6"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43"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44"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3655" y="1111722"/>
            <a:ext cx="214419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CRF</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的条件概率</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条件随机场</a:t>
            </a:r>
          </a:p>
        </p:txBody>
      </p:sp>
      <p:sp>
        <p:nvSpPr>
          <p:cNvPr id="2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2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3"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
        <p:nvSpPr>
          <p:cNvPr id="3" name="矩形 2"/>
          <p:cNvSpPr/>
          <p:nvPr/>
        </p:nvSpPr>
        <p:spPr>
          <a:xfrm>
            <a:off x="1097752" y="1815383"/>
            <a:ext cx="6096000" cy="523220"/>
          </a:xfrm>
          <a:prstGeom prst="rect">
            <a:avLst/>
          </a:prstGeom>
        </p:spPr>
        <p:txBody>
          <a:bodyPr>
            <a:spAutoFit/>
          </a:bodyPr>
          <a:lstStyle/>
          <a:p>
            <a:r>
              <a:rPr lang="zh-CN" altLang="en-US" sz="1400" b="1" dirty="0">
                <a:latin typeface="微软雅黑" panose="020B0503020204020204" pitchFamily="34" charset="-122"/>
                <a:ea typeface="微软雅黑" panose="020B0503020204020204" pitchFamily="34" charset="-122"/>
              </a:rPr>
              <a:t>但在现实应用中，尤其是对标记序列建模时，最常用的仍是图</a:t>
            </a:r>
            <a:r>
              <a:rPr lang="en-US" altLang="zh-CN" sz="1400" b="1" dirty="0">
                <a:latin typeface="微软雅黑" panose="020B0503020204020204" pitchFamily="34" charset="-122"/>
                <a:ea typeface="微软雅黑" panose="020B0503020204020204" pitchFamily="34" charset="-122"/>
              </a:rPr>
              <a:t>14.6</a:t>
            </a:r>
            <a:r>
              <a:rPr lang="zh-CN" altLang="en-US" sz="1400" b="1" dirty="0">
                <a:latin typeface="微软雅黑" panose="020B0503020204020204" pitchFamily="34" charset="-122"/>
                <a:ea typeface="微软雅黑" panose="020B0503020204020204" pitchFamily="34" charset="-122"/>
              </a:rPr>
              <a:t>所示的链式结构，即“链式条件随机场”下面我们主要讨论这种条件随机场。</a:t>
            </a:r>
          </a:p>
        </p:txBody>
      </p:sp>
      <p:pic>
        <p:nvPicPr>
          <p:cNvPr id="27" name="图片 26"/>
          <p:cNvPicPr/>
          <p:nvPr/>
        </p:nvPicPr>
        <p:blipFill>
          <a:blip r:embed="rId4"/>
          <a:stretch>
            <a:fillRect/>
          </a:stretch>
        </p:blipFill>
        <p:spPr>
          <a:xfrm>
            <a:off x="1368445" y="2580598"/>
            <a:ext cx="2717963" cy="1403651"/>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097752" y="4226244"/>
                <a:ext cx="6096000" cy="1346907"/>
              </a:xfrm>
              <a:prstGeom prst="rect">
                <a:avLst/>
              </a:prstGeom>
            </p:spPr>
            <p:txBody>
              <a:bodyPr>
                <a:spAutoFit/>
              </a:bodyPr>
              <a:lstStyle/>
              <a:p>
                <a:pPr indent="304800">
                  <a:lnSpc>
                    <a:spcPct val="150000"/>
                  </a:lnSpc>
                </a:pPr>
                <a:r>
                  <a:rPr lang="zh-CN" altLang="zh-CN" sz="1400" b="1" dirty="0">
                    <a:latin typeface="微软雅黑" panose="020B0503020204020204" pitchFamily="34" charset="-122"/>
                    <a:ea typeface="微软雅黑" panose="020B0503020204020204" pitchFamily="34" charset="-122"/>
                  </a:rPr>
                  <a:t>类似于马尔科夫随机场，</a:t>
                </a:r>
                <a:r>
                  <a:rPr lang="en-US" altLang="zh-CN" sz="1400" b="1" dirty="0">
                    <a:latin typeface="微软雅黑" panose="020B0503020204020204" pitchFamily="34" charset="-122"/>
                    <a:ea typeface="微软雅黑" panose="020B0503020204020204" pitchFamily="34" charset="-122"/>
                  </a:rPr>
                  <a:t>CRF</a:t>
                </a:r>
                <a:r>
                  <a:rPr lang="zh-CN" altLang="zh-CN" sz="1400" b="1" dirty="0">
                    <a:latin typeface="微软雅黑" panose="020B0503020204020204" pitchFamily="34" charset="-122"/>
                    <a:ea typeface="微软雅黑" panose="020B0503020204020204" pitchFamily="34" charset="-122"/>
                  </a:rPr>
                  <a:t>也使用势函数与图结构上的团来定义</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P</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𝑦</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d>
                  </m:oMath>
                </a14:m>
                <a:r>
                  <a:rPr lang="zh-CN" altLang="zh-CN" sz="1400" b="1" dirty="0">
                    <a:latin typeface="微软雅黑" panose="020B0503020204020204" pitchFamily="34" charset="-122"/>
                    <a:ea typeface="微软雅黑" panose="020B0503020204020204" pitchFamily="34" charset="-122"/>
                  </a:rPr>
                  <a:t>。图</a:t>
                </a:r>
                <a:r>
                  <a:rPr lang="en-US" altLang="zh-CN" sz="1400" b="1" dirty="0">
                    <a:latin typeface="微软雅黑" panose="020B0503020204020204" pitchFamily="34" charset="-122"/>
                    <a:ea typeface="微软雅黑" panose="020B0503020204020204" pitchFamily="34" charset="-122"/>
                  </a:rPr>
                  <a:t>14.6</a:t>
                </a:r>
                <a:r>
                  <a:rPr lang="zh-CN" altLang="zh-CN" sz="1400" b="1" dirty="0">
                    <a:latin typeface="微软雅黑" panose="020B0503020204020204" pitchFamily="34" charset="-122"/>
                    <a:ea typeface="微软雅黑" panose="020B0503020204020204" pitchFamily="34" charset="-122"/>
                  </a:rPr>
                  <a:t>所示的链式条件随机场主要包含两种关于标记变量的团，即单个标记变量</a:t>
                </a:r>
                <a14:m>
                  <m:oMath xmlns:m="http://schemas.openxmlformats.org/officeDocument/2006/math">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以及相邻的标记变量</a:t>
                </a:r>
                <a14:m>
                  <m:oMath xmlns:m="http://schemas.openxmlformats.org/officeDocument/2006/math">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r>
                          <a:rPr lang="zh-CN" altLang="en-US"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。选择合适的势函数</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即可得到形如式</a:t>
                </a:r>
                <a:r>
                  <a:rPr lang="en-US" altLang="zh-CN" sz="1400" b="1" dirty="0">
                    <a:latin typeface="微软雅黑" panose="020B0503020204020204" pitchFamily="34" charset="-122"/>
                    <a:ea typeface="微软雅黑" panose="020B0503020204020204" pitchFamily="34" charset="-122"/>
                  </a:rPr>
                  <a:t>(14.2)</a:t>
                </a:r>
                <a:r>
                  <a:rPr lang="zh-CN" altLang="zh-CN" sz="1400" b="1" dirty="0">
                    <a:latin typeface="微软雅黑" panose="020B0503020204020204" pitchFamily="34" charset="-122"/>
                    <a:ea typeface="微软雅黑" panose="020B0503020204020204" pitchFamily="34" charset="-122"/>
                  </a:rPr>
                  <a:t>的条件概率定义</a:t>
                </a:r>
              </a:p>
            </p:txBody>
          </p:sp>
        </mc:Choice>
        <mc:Fallback xmlns="">
          <p:sp>
            <p:nvSpPr>
              <p:cNvPr id="5" name="矩形 4"/>
              <p:cNvSpPr>
                <a:spLocks noRot="1" noChangeAspect="1" noMove="1" noResize="1" noEditPoints="1" noAdjustHandles="1" noChangeArrowheads="1" noChangeShapeType="1" noTextEdit="1"/>
              </p:cNvSpPr>
              <p:nvPr/>
            </p:nvSpPr>
            <p:spPr>
              <a:xfrm>
                <a:off x="1097752" y="4226244"/>
                <a:ext cx="6096000" cy="1346907"/>
              </a:xfrm>
              <a:prstGeom prst="rect">
                <a:avLst/>
              </a:prstGeom>
              <a:blipFill>
                <a:blip r:embed="rId5"/>
                <a:stretch>
                  <a:fillRect l="-300" b="-4072"/>
                </a:stretch>
              </a:blipFill>
            </p:spPr>
            <p:txBody>
              <a:bodyPr/>
              <a:lstStyle/>
              <a:p>
                <a:r>
                  <a:rPr lang="zh-CN" altLang="en-US">
                    <a:noFill/>
                  </a:rPr>
                  <a:t> </a:t>
                </a:r>
              </a:p>
            </p:txBody>
          </p:sp>
        </mc:Fallback>
      </mc:AlternateContent>
      <p:pic>
        <p:nvPicPr>
          <p:cNvPr id="28" name="图片 27"/>
          <p:cNvPicPr/>
          <p:nvPr/>
        </p:nvPicPr>
        <p:blipFill>
          <a:blip r:embed="rId6"/>
          <a:stretch>
            <a:fillRect/>
          </a:stretch>
        </p:blipFill>
        <p:spPr>
          <a:xfrm>
            <a:off x="1097752" y="5670620"/>
            <a:ext cx="3572316" cy="910914"/>
          </a:xfrm>
          <a:prstGeom prst="rect">
            <a:avLst/>
          </a:prstGeom>
        </p:spPr>
      </p:pic>
      <p:pic>
        <p:nvPicPr>
          <p:cNvPr id="29" name="图片 28"/>
          <p:cNvPicPr/>
          <p:nvPr/>
        </p:nvPicPr>
        <p:blipFill>
          <a:blip r:embed="rId7"/>
          <a:stretch>
            <a:fillRect/>
          </a:stretch>
        </p:blipFill>
        <p:spPr>
          <a:xfrm>
            <a:off x="5251026" y="5903509"/>
            <a:ext cx="2331720" cy="445135"/>
          </a:xfrm>
          <a:prstGeom prst="rect">
            <a:avLst/>
          </a:prstGeom>
        </p:spPr>
      </p:pic>
      <p:sp>
        <p:nvSpPr>
          <p:cNvPr id="6" name="矩形 5"/>
          <p:cNvSpPr/>
          <p:nvPr/>
        </p:nvSpPr>
        <p:spPr>
          <a:xfrm>
            <a:off x="4598910" y="5972187"/>
            <a:ext cx="723275" cy="307777"/>
          </a:xfrm>
          <a:prstGeom prst="rect">
            <a:avLst/>
          </a:prstGeom>
        </p:spPr>
        <p:txBody>
          <a:bodyPr wrap="none">
            <a:spAutoFit/>
          </a:bodyPr>
          <a:lstStyle/>
          <a:p>
            <a:r>
              <a:rPr lang="zh-CN" altLang="zh-CN" sz="1400" b="1" dirty="0">
                <a:latin typeface="微软雅黑" panose="020B0503020204020204" pitchFamily="34" charset="-122"/>
                <a:ea typeface="微软雅黑" panose="020B0503020204020204" pitchFamily="34" charset="-122"/>
              </a:rPr>
              <a:t>类似于</a:t>
            </a:r>
            <a:endParaRPr lang="zh-CN" altLang="en-US" sz="1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矩形 7"/>
              <p:cNvSpPr/>
              <p:nvPr/>
            </p:nvSpPr>
            <p:spPr>
              <a:xfrm>
                <a:off x="8438322" y="2503338"/>
                <a:ext cx="3087829" cy="2738827"/>
              </a:xfrm>
              <a:prstGeom prst="rect">
                <a:avLst/>
              </a:prstGeom>
            </p:spPr>
            <p:txBody>
              <a:bodyPr wrap="square">
                <a:spAutoFit/>
              </a:bodyPr>
              <a:lstStyle/>
              <a:p>
                <a:pPr indent="304800">
                  <a:lnSpc>
                    <a:spcPct val="150000"/>
                  </a:lnSpc>
                </a:pPr>
                <a:r>
                  <a:rPr lang="zh-CN" altLang="zh-CN" sz="1400" b="1"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𝑡</m:t>
                        </m:r>
                      </m:e>
                      <m:sub>
                        <m:r>
                          <a:rPr lang="en-US" altLang="zh-CN" sz="1400" b="1">
                            <a:latin typeface="Cambria Math" panose="02040503050406030204" pitchFamily="18" charset="0"/>
                            <a:ea typeface="微软雅黑" panose="020B0503020204020204" pitchFamily="34" charset="-122"/>
                          </a:rPr>
                          <m:t>𝑗</m:t>
                        </m:r>
                      </m:sub>
                    </m:sSub>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𝑿</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𝑖</m:t>
                        </m:r>
                      </m:e>
                    </m:d>
                  </m:oMath>
                </a14:m>
                <a:r>
                  <a:rPr lang="zh-CN" altLang="zh-CN" sz="1400" b="1" dirty="0">
                    <a:latin typeface="微软雅黑" panose="020B0503020204020204" pitchFamily="34" charset="-122"/>
                    <a:ea typeface="微软雅黑" panose="020B0503020204020204" pitchFamily="34" charset="-122"/>
                  </a:rPr>
                  <a:t>是定义在观测序列的两个相邻标记位置上的转移特征函数，用于刻画相邻标记变量之间的相关关系以及观测序列对它们的影响，</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𝑠</m:t>
                        </m:r>
                      </m:e>
                      <m:sub>
                        <m:r>
                          <a:rPr lang="en-US" altLang="zh-CN" sz="1400" b="1">
                            <a:latin typeface="Cambria Math" panose="02040503050406030204" pitchFamily="18" charset="0"/>
                            <a:ea typeface="微软雅黑" panose="020B0503020204020204" pitchFamily="34" charset="-122"/>
                          </a:rPr>
                          <m:t>𝑘</m:t>
                        </m:r>
                      </m:sub>
                    </m:sSub>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𝑦</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𝑿</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𝑖</m:t>
                        </m:r>
                      </m:e>
                    </m:d>
                  </m:oMath>
                </a14:m>
                <a:r>
                  <a:rPr lang="zh-CN" altLang="zh-CN" sz="1400" b="1" dirty="0">
                    <a:latin typeface="微软雅黑" panose="020B0503020204020204" pitchFamily="34" charset="-122"/>
                    <a:ea typeface="微软雅黑" panose="020B0503020204020204" pitchFamily="34" charset="-122"/>
                  </a:rPr>
                  <a:t>是定义在观测序列的标记位置</a:t>
                </a:r>
                <a:r>
                  <a:rPr lang="en-US" altLang="zh-CN" sz="1400" b="1" dirty="0" err="1">
                    <a:latin typeface="微软雅黑" panose="020B0503020204020204" pitchFamily="34" charset="-122"/>
                    <a:ea typeface="微软雅黑" panose="020B0503020204020204" pitchFamily="34" charset="-122"/>
                  </a:rPr>
                  <a:t>i</a:t>
                </a:r>
                <a:r>
                  <a:rPr lang="zh-CN" altLang="zh-CN" sz="1400" b="1" dirty="0">
                    <a:latin typeface="微软雅黑" panose="020B0503020204020204" pitchFamily="34" charset="-122"/>
                    <a:ea typeface="微软雅黑" panose="020B0503020204020204" pitchFamily="34" charset="-122"/>
                  </a:rPr>
                  <a:t>上的状态特征函数，用于刻画观测序列对标记变量的影响，</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λ</m:t>
                        </m:r>
                      </m:e>
                      <m:sub>
                        <m:r>
                          <a:rPr lang="en-US" altLang="zh-CN" sz="1400" b="1">
                            <a:latin typeface="Cambria Math" panose="02040503050406030204" pitchFamily="18" charset="0"/>
                            <a:ea typeface="微软雅黑" panose="020B0503020204020204" pitchFamily="34" charset="-122"/>
                          </a:rPr>
                          <m:t>𝑗</m:t>
                        </m:r>
                      </m:sub>
                    </m:sSub>
                  </m:oMath>
                </a14:m>
                <a:r>
                  <a:rPr lang="zh-CN" altLang="zh-CN" sz="1400" b="1"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μ</m:t>
                        </m:r>
                      </m:e>
                      <m:sub>
                        <m:r>
                          <a:rPr lang="en-US" altLang="zh-CN" sz="1400" b="1">
                            <a:latin typeface="Cambria Math" panose="02040503050406030204" pitchFamily="18" charset="0"/>
                            <a:ea typeface="微软雅黑" panose="020B0503020204020204" pitchFamily="34" charset="-122"/>
                          </a:rPr>
                          <m:t>𝑘</m:t>
                        </m:r>
                      </m:sub>
                    </m:sSub>
                  </m:oMath>
                </a14:m>
                <a:r>
                  <a:rPr lang="zh-CN" altLang="zh-CN" sz="1400" b="1" dirty="0">
                    <a:latin typeface="微软雅黑" panose="020B0503020204020204" pitchFamily="34" charset="-122"/>
                    <a:ea typeface="微软雅黑" panose="020B0503020204020204" pitchFamily="34" charset="-122"/>
                  </a:rPr>
                  <a:t>为参数</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为规范化因子</a:t>
                </a:r>
              </a:p>
            </p:txBody>
          </p:sp>
        </mc:Choice>
        <mc:Fallback xmlns="">
          <p:sp>
            <p:nvSpPr>
              <p:cNvPr id="8" name="矩形 7"/>
              <p:cNvSpPr>
                <a:spLocks noRot="1" noChangeAspect="1" noMove="1" noResize="1" noEditPoints="1" noAdjustHandles="1" noChangeArrowheads="1" noChangeShapeType="1" noTextEdit="1"/>
              </p:cNvSpPr>
              <p:nvPr/>
            </p:nvSpPr>
            <p:spPr>
              <a:xfrm>
                <a:off x="8438322" y="2503338"/>
                <a:ext cx="3087829" cy="2738827"/>
              </a:xfrm>
              <a:prstGeom prst="rect">
                <a:avLst/>
              </a:prstGeom>
              <a:blipFill>
                <a:blip r:embed="rId8"/>
                <a:stretch>
                  <a:fillRect l="-592"/>
                </a:stretch>
              </a:blipFill>
            </p:spPr>
            <p:txBody>
              <a:bodyPr/>
              <a:lstStyle/>
              <a:p>
                <a:r>
                  <a:rPr lang="zh-CN" altLang="en-US">
                    <a:noFill/>
                  </a:rPr>
                  <a:t> </a:t>
                </a:r>
              </a:p>
            </p:txBody>
          </p:sp>
        </mc:Fallback>
      </mc:AlternateContent>
      <p:cxnSp>
        <p:nvCxnSpPr>
          <p:cNvPr id="10" name="直接连接符 9"/>
          <p:cNvCxnSpPr>
            <a:stCxn id="28" idx="0"/>
            <a:endCxn id="8" idx="2"/>
          </p:cNvCxnSpPr>
          <p:nvPr/>
        </p:nvCxnSpPr>
        <p:spPr>
          <a:xfrm flipV="1">
            <a:off x="2883910" y="5242165"/>
            <a:ext cx="7098327" cy="4284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3655" y="1111722"/>
            <a:ext cx="2144193"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CRF</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的条件概率</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条件随机场</a:t>
            </a:r>
          </a:p>
        </p:txBody>
      </p:sp>
      <p:sp>
        <p:nvSpPr>
          <p:cNvPr id="2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2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3"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
        <p:nvSpPr>
          <p:cNvPr id="3" name="矩形 2"/>
          <p:cNvSpPr/>
          <p:nvPr/>
        </p:nvSpPr>
        <p:spPr>
          <a:xfrm>
            <a:off x="1097752" y="2265681"/>
            <a:ext cx="6096000" cy="738664"/>
          </a:xfrm>
          <a:prstGeom prst="rect">
            <a:avLst/>
          </a:prstGeom>
        </p:spPr>
        <p:txBody>
          <a:bodyPr>
            <a:spAutoFit/>
          </a:bodyPr>
          <a:lstStyle/>
          <a:p>
            <a:r>
              <a:rPr lang="zh-CN" altLang="zh-CN" sz="1400" b="1" dirty="0">
                <a:latin typeface="微软雅黑" panose="020B0503020204020204" pitchFamily="34" charset="-122"/>
                <a:ea typeface="微软雅黑" panose="020B0503020204020204" pitchFamily="34" charset="-122"/>
              </a:rPr>
              <a:t>显然</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要使用条件随机场</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还需定义合适的特征函数</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特征函数通常是实值函数，以刻画数据的一些很可能成立或期望成立的经验特性</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以图</a:t>
            </a:r>
            <a:r>
              <a:rPr lang="en-US" altLang="zh-CN" sz="1400" b="1" dirty="0">
                <a:latin typeface="微软雅黑" panose="020B0503020204020204" pitchFamily="34" charset="-122"/>
                <a:ea typeface="微软雅黑" panose="020B0503020204020204" pitchFamily="34" charset="-122"/>
              </a:rPr>
              <a:t>14.5(a)</a:t>
            </a:r>
            <a:r>
              <a:rPr lang="zh-CN" altLang="zh-CN" sz="1400" b="1" dirty="0">
                <a:latin typeface="微软雅黑" panose="020B0503020204020204" pitchFamily="34" charset="-122"/>
                <a:ea typeface="微软雅黑" panose="020B0503020204020204" pitchFamily="34" charset="-122"/>
              </a:rPr>
              <a:t>的词性标注任务为例，若采用转移特征函数</a:t>
            </a:r>
          </a:p>
        </p:txBody>
      </p:sp>
      <p:pic>
        <p:nvPicPr>
          <p:cNvPr id="28" name="图片 27"/>
          <p:cNvPicPr/>
          <p:nvPr/>
        </p:nvPicPr>
        <p:blipFill>
          <a:blip r:embed="rId4"/>
          <a:stretch>
            <a:fillRect/>
          </a:stretch>
        </p:blipFill>
        <p:spPr>
          <a:xfrm>
            <a:off x="7686336" y="2265681"/>
            <a:ext cx="3572316" cy="910914"/>
          </a:xfrm>
          <a:prstGeom prst="rect">
            <a:avLst/>
          </a:prstGeom>
        </p:spPr>
      </p:pic>
      <p:pic>
        <p:nvPicPr>
          <p:cNvPr id="30" name="图片 29"/>
          <p:cNvPicPr/>
          <p:nvPr/>
        </p:nvPicPr>
        <p:blipFill>
          <a:blip r:embed="rId5"/>
          <a:stretch>
            <a:fillRect/>
          </a:stretch>
        </p:blipFill>
        <p:spPr>
          <a:xfrm>
            <a:off x="1207346" y="3061458"/>
            <a:ext cx="4043680" cy="532765"/>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1097752" y="3794636"/>
                <a:ext cx="6096000" cy="700576"/>
              </a:xfrm>
              <a:prstGeom prst="rect">
                <a:avLst/>
              </a:prstGeom>
            </p:spPr>
            <p:txBody>
              <a:bodyPr>
                <a:spAutoFit/>
              </a:bodyPr>
              <a:lstStyle/>
              <a:p>
                <a:pPr indent="304800">
                  <a:lnSpc>
                    <a:spcPct val="150000"/>
                  </a:lnSpc>
                </a:pPr>
                <a:r>
                  <a:rPr lang="zh-CN" altLang="zh-CN" sz="1400" b="1" dirty="0">
                    <a:latin typeface="微软雅黑" panose="020B0503020204020204" pitchFamily="34" charset="-122"/>
                    <a:ea typeface="微软雅黑" panose="020B0503020204020204" pitchFamily="34" charset="-122"/>
                  </a:rPr>
                  <a:t>则表示第</a:t>
                </a:r>
                <a:r>
                  <a:rPr lang="en-US" altLang="zh-CN" sz="1400" b="1" dirty="0" err="1">
                    <a:latin typeface="微软雅黑" panose="020B0503020204020204" pitchFamily="34" charset="-122"/>
                    <a:ea typeface="微软雅黑" panose="020B0503020204020204" pitchFamily="34" charset="-122"/>
                  </a:rPr>
                  <a:t>i</a:t>
                </a:r>
                <a:r>
                  <a:rPr lang="zh-CN" altLang="zh-CN" sz="1400" b="1" dirty="0">
                    <a:latin typeface="微软雅黑" panose="020B0503020204020204" pitchFamily="34" charset="-122"/>
                    <a:ea typeface="微软雅黑" panose="020B0503020204020204" pitchFamily="34" charset="-122"/>
                  </a:rPr>
                  <a:t>个观测值</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x</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为单词“</a:t>
                </a:r>
                <a:r>
                  <a:rPr lang="en-US" altLang="zh-CN" sz="1400" b="1" dirty="0">
                    <a:latin typeface="微软雅黑" panose="020B0503020204020204" pitchFamily="34" charset="-122"/>
                    <a:ea typeface="微软雅黑" panose="020B0503020204020204" pitchFamily="34" charset="-122"/>
                  </a:rPr>
                  <a:t>knock</a:t>
                </a:r>
                <a:r>
                  <a:rPr lang="zh-CN" altLang="zh-CN" sz="1400" b="1" dirty="0">
                    <a:latin typeface="微软雅黑" panose="020B0503020204020204" pitchFamily="34" charset="-122"/>
                    <a:ea typeface="微软雅黑" panose="020B0503020204020204" pitchFamily="34" charset="-122"/>
                  </a:rPr>
                  <a:t>”时</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相应的标记</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y</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y</m:t>
                        </m:r>
                      </m:e>
                      <m:sub>
                        <m:r>
                          <a:rPr lang="en-US" altLang="zh-CN" sz="1400" b="1">
                            <a:latin typeface="Cambria Math" panose="02040503050406030204" pitchFamily="18" charset="0"/>
                            <a:ea typeface="微软雅黑" panose="020B0503020204020204" pitchFamily="34" charset="-122"/>
                          </a:rPr>
                          <m:t>𝑖</m:t>
                        </m:r>
                        <m:r>
                          <a:rPr lang="en-US" altLang="zh-CN" sz="1400" b="1">
                            <a:latin typeface="Cambria Math" panose="02040503050406030204" pitchFamily="18" charset="0"/>
                            <a:ea typeface="微软雅黑" panose="020B0503020204020204" pitchFamily="34" charset="-122"/>
                          </a:rPr>
                          <m:t>+1</m:t>
                        </m:r>
                      </m:sub>
                    </m:sSub>
                  </m:oMath>
                </a14:m>
                <a:r>
                  <a:rPr lang="zh-CN" altLang="zh-CN" sz="1400" b="1" dirty="0">
                    <a:latin typeface="微软雅黑" panose="020B0503020204020204" pitchFamily="34" charset="-122"/>
                    <a:ea typeface="微软雅黑" panose="020B0503020204020204" pitchFamily="34" charset="-122"/>
                  </a:rPr>
                  <a:t>很可能分别为</a:t>
                </a:r>
                <a:r>
                  <a:rPr lang="en-US" altLang="zh-CN" sz="1400" b="1" dirty="0">
                    <a:latin typeface="微软雅黑" panose="020B0503020204020204" pitchFamily="34" charset="-122"/>
                    <a:ea typeface="微软雅黑" panose="020B0503020204020204" pitchFamily="34" charset="-122"/>
                  </a:rPr>
                  <a:t>[V]</a:t>
                </a:r>
                <a:r>
                  <a:rPr lang="zh-CN" altLang="zh-CN"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[P].</a:t>
                </a:r>
                <a:r>
                  <a:rPr lang="zh-CN" altLang="zh-CN" sz="1400" b="1" dirty="0">
                    <a:latin typeface="微软雅黑" panose="020B0503020204020204" pitchFamily="34" charset="-122"/>
                    <a:ea typeface="微软雅黑" panose="020B0503020204020204" pitchFamily="34" charset="-122"/>
                  </a:rPr>
                  <a:t>若采用状态特征函数</a:t>
                </a:r>
              </a:p>
            </p:txBody>
          </p:sp>
        </mc:Choice>
        <mc:Fallback xmlns="">
          <p:sp>
            <p:nvSpPr>
              <p:cNvPr id="2" name="矩形 1"/>
              <p:cNvSpPr>
                <a:spLocks noRot="1" noChangeAspect="1" noMove="1" noResize="1" noEditPoints="1" noAdjustHandles="1" noChangeArrowheads="1" noChangeShapeType="1" noTextEdit="1"/>
              </p:cNvSpPr>
              <p:nvPr/>
            </p:nvSpPr>
            <p:spPr>
              <a:xfrm>
                <a:off x="1097752" y="3794636"/>
                <a:ext cx="6096000" cy="700576"/>
              </a:xfrm>
              <a:prstGeom prst="rect">
                <a:avLst/>
              </a:prstGeom>
              <a:blipFill>
                <a:blip r:embed="rId6"/>
                <a:stretch>
                  <a:fillRect l="-300" b="-8696"/>
                </a:stretch>
              </a:blipFill>
            </p:spPr>
            <p:txBody>
              <a:bodyPr/>
              <a:lstStyle/>
              <a:p>
                <a:r>
                  <a:rPr lang="zh-CN" altLang="en-US">
                    <a:noFill/>
                  </a:rPr>
                  <a:t> </a:t>
                </a:r>
              </a:p>
            </p:txBody>
          </p:sp>
        </mc:Fallback>
      </mc:AlternateContent>
      <p:pic>
        <p:nvPicPr>
          <p:cNvPr id="31" name="图片 30"/>
          <p:cNvPicPr/>
          <p:nvPr/>
        </p:nvPicPr>
        <p:blipFill>
          <a:blip r:embed="rId7"/>
          <a:stretch>
            <a:fillRect/>
          </a:stretch>
        </p:blipFill>
        <p:spPr>
          <a:xfrm>
            <a:off x="1207346" y="4702237"/>
            <a:ext cx="4394200" cy="725805"/>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1097752" y="5556692"/>
                <a:ext cx="6096000" cy="307777"/>
              </a:xfrm>
              <a:prstGeom prst="rect">
                <a:avLst/>
              </a:prstGeom>
            </p:spPr>
            <p:txBody>
              <a:bodyPr>
                <a:spAutoFit/>
              </a:bodyPr>
              <a:lstStyle/>
              <a:p>
                <a:r>
                  <a:rPr lang="zh-CN" altLang="zh-CN" sz="1400" b="1" dirty="0">
                    <a:latin typeface="微软雅黑" panose="020B0503020204020204" pitchFamily="34" charset="-122"/>
                    <a:ea typeface="微软雅黑" panose="020B0503020204020204" pitchFamily="34" charset="-122"/>
                  </a:rPr>
                  <a:t>则表示规测值</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m:rPr>
                            <m:sty m:val="p"/>
                          </m:rPr>
                          <a:rPr lang="en-US" altLang="zh-CN" sz="1400" b="1">
                            <a:latin typeface="Cambria Math" panose="02040503050406030204" pitchFamily="18" charset="0"/>
                            <a:ea typeface="微软雅黑" panose="020B0503020204020204" pitchFamily="34" charset="-122"/>
                          </a:rPr>
                          <m:t>x</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为单词“</a:t>
                </a:r>
                <a:r>
                  <a:rPr lang="en-US" altLang="zh-CN" sz="1400" b="1" dirty="0">
                    <a:latin typeface="微软雅黑" panose="020B0503020204020204" pitchFamily="34" charset="-122"/>
                    <a:ea typeface="微软雅黑" panose="020B0503020204020204" pitchFamily="34" charset="-122"/>
                  </a:rPr>
                  <a:t>knock</a:t>
                </a:r>
                <a:r>
                  <a:rPr lang="zh-CN" altLang="zh-CN" sz="1400" b="1" dirty="0">
                    <a:latin typeface="微软雅黑" panose="020B0503020204020204" pitchFamily="34" charset="-122"/>
                    <a:ea typeface="微软雅黑" panose="020B0503020204020204" pitchFamily="34" charset="-122"/>
                  </a:rPr>
                  <a:t>”时</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它所对应的标记很可能为</a:t>
                </a:r>
                <a:r>
                  <a:rPr lang="en-US" altLang="zh-CN" sz="1400" b="1" dirty="0">
                    <a:latin typeface="微软雅黑" panose="020B0503020204020204" pitchFamily="34" charset="-122"/>
                    <a:ea typeface="微软雅黑" panose="020B0503020204020204" pitchFamily="34" charset="-122"/>
                  </a:rPr>
                  <a:t>[V].</a:t>
                </a:r>
                <a:endParaRPr lang="zh-CN" altLang="en-US" sz="1400" b="1" dirty="0">
                  <a:latin typeface="微软雅黑" panose="020B0503020204020204" pitchFamily="34" charset="-122"/>
                  <a:ea typeface="微软雅黑" panose="020B0503020204020204"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1097752" y="5556692"/>
                <a:ext cx="6096000" cy="307777"/>
              </a:xfrm>
              <a:prstGeom prst="rect">
                <a:avLst/>
              </a:prstGeom>
              <a:blipFill>
                <a:blip r:embed="rId8"/>
                <a:stretch>
                  <a:fillRect l="-300" t="-4000" b="-20000"/>
                </a:stretch>
              </a:blipFill>
            </p:spPr>
            <p:txBody>
              <a:bodyPr/>
              <a:lstStyle/>
              <a:p>
                <a:r>
                  <a:rPr lang="zh-CN" altLang="en-US">
                    <a:noFill/>
                  </a:rPr>
                  <a:t> </a:t>
                </a:r>
              </a:p>
            </p:txBody>
          </p:sp>
        </mc:Fallback>
      </mc:AlternateContent>
      <p:sp>
        <p:nvSpPr>
          <p:cNvPr id="7" name="矩形 6"/>
          <p:cNvSpPr/>
          <p:nvPr/>
        </p:nvSpPr>
        <p:spPr>
          <a:xfrm>
            <a:off x="8122542" y="3891428"/>
            <a:ext cx="2699903" cy="1384995"/>
          </a:xfrm>
          <a:prstGeom prst="rect">
            <a:avLst/>
          </a:prstGeom>
        </p:spPr>
        <p:txBody>
          <a:bodyPr wrap="square">
            <a:spAutoFit/>
          </a:bodyPr>
          <a:lstStyle/>
          <a:p>
            <a:pPr indent="304800">
              <a:lnSpc>
                <a:spcPct val="150000"/>
              </a:lnSpc>
            </a:pPr>
            <a:r>
              <a:rPr lang="en-US" altLang="zh-CN" sz="1400" b="1" dirty="0">
                <a:latin typeface="微软雅黑" panose="020B0503020204020204" pitchFamily="34" charset="-122"/>
                <a:ea typeface="微软雅黑" panose="020B0503020204020204" pitchFamily="34" charset="-122"/>
              </a:rPr>
              <a:t>CRF</a:t>
            </a:r>
            <a:r>
              <a:rPr lang="zh-CN" altLang="zh-CN" sz="1400" b="1" dirty="0">
                <a:latin typeface="微软雅黑" panose="020B0503020204020204" pitchFamily="34" charset="-122"/>
                <a:ea typeface="微软雅黑" panose="020B0503020204020204" pitchFamily="34" charset="-122"/>
              </a:rPr>
              <a:t>与马尔科夫随机场形式上差别不大，但是处理的东西不一样，一个是联合概率密度，一个是条件概率密度</a:t>
            </a:r>
          </a:p>
        </p:txBody>
      </p:sp>
    </p:spTree>
    <p:extLst>
      <p:ext uri="{BB962C8B-B14F-4D97-AF65-F5344CB8AC3E}">
        <p14:creationId xmlns:p14="http://schemas.microsoft.com/office/powerpoint/2010/main" val="1581064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1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学习与推断</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隐马</a:t>
            </a:r>
            <a:r>
              <a:rPr lang="zh-CN" altLang="en-US" sz="2000" b="1" dirty="0" smtClean="0"/>
              <a:t>尔科夫</a:t>
            </a:r>
            <a:r>
              <a:rPr lang="zh-CN" altLang="en-US" sz="2000" b="1" dirty="0"/>
              <a:t>模型</a:t>
            </a:r>
          </a:p>
        </p:txBody>
      </p:sp>
      <p:sp>
        <p:nvSpPr>
          <p:cNvPr id="60" name="圆角矩形 59"/>
          <p:cNvSpPr/>
          <p:nvPr/>
        </p:nvSpPr>
        <p:spPr>
          <a:xfrm>
            <a:off x="6746944" y="217250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马</a:t>
            </a:r>
            <a:r>
              <a:rPr lang="zh-CN" altLang="en-US" sz="2000" b="1" dirty="0" smtClean="0"/>
              <a:t>尔科夫</a:t>
            </a:r>
            <a:r>
              <a:rPr lang="zh-CN" altLang="en-US" sz="2000" b="1" dirty="0"/>
              <a:t>随机场</a:t>
            </a:r>
          </a:p>
        </p:txBody>
      </p:sp>
      <p:sp>
        <p:nvSpPr>
          <p:cNvPr id="61" name="圆角矩形 60"/>
          <p:cNvSpPr/>
          <p:nvPr/>
        </p:nvSpPr>
        <p:spPr>
          <a:xfrm>
            <a:off x="6746944" y="3140427"/>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条件随机场</a:t>
            </a:r>
          </a:p>
        </p:txBody>
      </p:sp>
      <p:sp>
        <p:nvSpPr>
          <p:cNvPr id="62" name="圆角矩形 61"/>
          <p:cNvSpPr/>
          <p:nvPr/>
        </p:nvSpPr>
        <p:spPr>
          <a:xfrm>
            <a:off x="6746944" y="4108352"/>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学习与推断</a:t>
            </a:r>
          </a:p>
        </p:txBody>
      </p:sp>
      <p:sp>
        <p:nvSpPr>
          <p:cNvPr id="63" name="圆角矩形 62"/>
          <p:cNvSpPr/>
          <p:nvPr/>
        </p:nvSpPr>
        <p:spPr>
          <a:xfrm>
            <a:off x="6746944" y="5076279"/>
            <a:ext cx="3476556" cy="577144"/>
          </a:xfrm>
          <a:prstGeom prst="roundRect">
            <a:avLst>
              <a:gd name="adj" fmla="val 50000"/>
            </a:avLst>
          </a:prstGeom>
          <a:solidFill>
            <a:srgbClr val="00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话题模型</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pic>
        <p:nvPicPr>
          <p:cNvPr id="18"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781" y="6044206"/>
            <a:ext cx="2123647" cy="461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7" name="矩形 26"/>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33960"/>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4.1</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概率图模型的推断</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矩形 1"/>
              <p:cNvSpPr/>
              <p:nvPr/>
            </p:nvSpPr>
            <p:spPr>
              <a:xfrm>
                <a:off x="817123" y="2130357"/>
                <a:ext cx="10369685" cy="4201150"/>
              </a:xfrm>
              <a:prstGeom prst="rect">
                <a:avLst/>
              </a:prstGeom>
            </p:spPr>
            <p:txBody>
              <a:bodyPr wrap="square">
                <a:spAutoFit/>
              </a:bodyPr>
              <a:lstStyle/>
              <a:p>
                <a:pPr indent="324000">
                  <a:lnSpc>
                    <a:spcPct val="150000"/>
                  </a:lnSpc>
                </a:pPr>
                <a:r>
                  <a:rPr lang="zh-CN" altLang="zh-CN" sz="1400" b="1" dirty="0">
                    <a:latin typeface="微软雅黑" panose="020B0503020204020204" pitchFamily="34" charset="-122"/>
                    <a:ea typeface="微软雅黑" panose="020B0503020204020204" pitchFamily="34" charset="-122"/>
                  </a:rPr>
                  <a:t>基于概率图模型定义的联合概率分布，我们能对目标变量的边际分布或以某些可观测变量为条件的条件分布进行推断</a:t>
                </a:r>
                <a:r>
                  <a:rPr lang="zh-CN" altLang="zh-CN" sz="1400" b="1" dirty="0" smtClean="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对于分布中的参数贝叶斯学派认为其也是一个随机变量，也有分布因此可以归类到推断的范围之内，因此就不做其它的讨论了。</a:t>
                </a:r>
              </a:p>
              <a:p>
                <a:pPr indent="324000">
                  <a:lnSpc>
                    <a:spcPct val="150000"/>
                  </a:lnSpc>
                </a:pPr>
                <a:r>
                  <a:rPr lang="zh-CN" altLang="zh-CN" sz="1400" b="1" dirty="0">
                    <a:latin typeface="微软雅黑" panose="020B0503020204020204" pitchFamily="34" charset="-122"/>
                    <a:ea typeface="微软雅黑" panose="020B0503020204020204" pitchFamily="34" charset="-122"/>
                  </a:rPr>
                  <a:t>具体来说，假设图模型所对应的变量集</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1</m:t>
                            </m:r>
                          </m:sub>
                        </m:sSub>
                        <m:r>
                          <a:rPr lang="zh-CN"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2</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m:t>
                            </m:r>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𝑛</m:t>
                            </m:r>
                          </m:sub>
                        </m:sSub>
                      </m:e>
                    </m:d>
                  </m:oMath>
                </a14:m>
                <a:r>
                  <a:rPr lang="zh-CN" altLang="zh-CN" sz="1400" b="1" dirty="0">
                    <a:latin typeface="微软雅黑" panose="020B0503020204020204" pitchFamily="34" charset="-122"/>
                    <a:ea typeface="微软雅黑" panose="020B0503020204020204" pitchFamily="34" charset="-122"/>
                  </a:rPr>
                  <a:t>能分为</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𝐸</m:t>
                        </m:r>
                      </m:sub>
                    </m:sSub>
                  </m:oMath>
                </a14:m>
                <a:r>
                  <a:rPr lang="zh-CN" altLang="zh-CN" sz="1400" b="1"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𝐹</m:t>
                        </m:r>
                      </m:sub>
                    </m:sSub>
                  </m:oMath>
                </a14:m>
                <a:r>
                  <a:rPr lang="zh-CN" altLang="zh-CN" sz="1400" b="1" dirty="0">
                    <a:latin typeface="微软雅黑" panose="020B0503020204020204" pitchFamily="34" charset="-122"/>
                    <a:ea typeface="微软雅黑" panose="020B0503020204020204" pitchFamily="34" charset="-122"/>
                  </a:rPr>
                  <a:t>两个不相交的变量集，推断问题的目标就是计算边际概率</a:t>
                </a:r>
                <a:r>
                  <a:rPr lang="en-US" altLang="zh-CN" sz="1400" b="1" dirty="0">
                    <a:latin typeface="微软雅黑" panose="020B0503020204020204" pitchFamily="34" charset="-122"/>
                    <a:ea typeface="微软雅黑" panose="020B0503020204020204" pitchFamily="34" charset="-122"/>
                  </a:rPr>
                  <a:t>P(</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𝐹</m:t>
                        </m:r>
                      </m:sub>
                    </m:sSub>
                  </m:oMath>
                </a14:m>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或条件概率</a:t>
                </a:r>
                <a:r>
                  <a:rPr lang="en-US" altLang="zh-CN" sz="1400" b="1" dirty="0">
                    <a:latin typeface="微软雅黑" panose="020B0503020204020204" pitchFamily="34" charset="-122"/>
                    <a:ea typeface="微软雅黑" panose="020B0503020204020204" pitchFamily="34" charset="-122"/>
                  </a:rPr>
                  <a:t>P(</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𝐹</m:t>
                        </m:r>
                      </m:sub>
                    </m:sSub>
                  </m:oMath>
                </a14:m>
                <a:r>
                  <a:rPr lang="en-US" altLang="zh-CN" sz="1400" b="1"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𝑋</m:t>
                        </m:r>
                      </m:e>
                      <m:sub>
                        <m:r>
                          <a:rPr lang="en-US" altLang="zh-CN" sz="1400" b="1">
                            <a:latin typeface="Cambria Math" panose="02040503050406030204" pitchFamily="18" charset="0"/>
                            <a:ea typeface="微软雅黑" panose="020B0503020204020204" pitchFamily="34" charset="-122"/>
                          </a:rPr>
                          <m:t>𝐸</m:t>
                        </m:r>
                      </m:sub>
                    </m:sSub>
                  </m:oMath>
                </a14:m>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。由条件概率定义有</a:t>
                </a:r>
              </a:p>
              <a:p>
                <a:pPr indent="324000">
                  <a:lnSpc>
                    <a:spcPct val="150000"/>
                  </a:lnSpc>
                </a:pPr>
                <a:endParaRPr lang="en-US" altLang="zh-CN" sz="1600" dirty="0" smtClean="0"/>
              </a:p>
              <a:p>
                <a:pPr indent="324000">
                  <a:lnSpc>
                    <a:spcPct val="150000"/>
                  </a:lnSpc>
                </a:pPr>
                <a:endParaRPr lang="en-US" altLang="zh-CN" sz="1600" dirty="0"/>
              </a:p>
              <a:p>
                <a:pPr indent="324000">
                  <a:lnSpc>
                    <a:spcPct val="150000"/>
                  </a:lnSpc>
                </a:pPr>
                <a:r>
                  <a:rPr lang="zh-CN" altLang="zh-CN" sz="1400" b="1" dirty="0">
                    <a:latin typeface="微软雅黑" panose="020B0503020204020204" pitchFamily="34" charset="-122"/>
                    <a:ea typeface="微软雅黑" panose="020B0503020204020204" pitchFamily="34" charset="-122"/>
                  </a:rPr>
                  <a:t>联合概率分布可有概率图模型得出那么重点就在于如何高效的求解</a:t>
                </a:r>
              </a:p>
              <a:p>
                <a:pPr indent="324000">
                  <a:lnSpc>
                    <a:spcPct val="150000"/>
                  </a:lnSpc>
                </a:pPr>
                <a:endParaRPr lang="en-US" altLang="zh-CN" sz="1600" dirty="0" smtClean="0"/>
              </a:p>
              <a:p>
                <a:pPr indent="324000">
                  <a:lnSpc>
                    <a:spcPct val="150000"/>
                  </a:lnSpc>
                </a:pPr>
                <a:endParaRPr lang="en-US" altLang="zh-CN" sz="1600" dirty="0"/>
              </a:p>
              <a:p>
                <a:pPr indent="324000">
                  <a:lnSpc>
                    <a:spcPct val="150000"/>
                  </a:lnSpc>
                </a:pPr>
                <a:r>
                  <a:rPr lang="zh-CN" altLang="zh-CN" sz="1400" b="1" dirty="0">
                    <a:latin typeface="微软雅黑" panose="020B0503020204020204" pitchFamily="34" charset="-122"/>
                    <a:ea typeface="微软雅黑" panose="020B0503020204020204" pitchFamily="34" charset="-122"/>
                  </a:rPr>
                  <a:t>概率图模型的推断方法分为两类，第一类是精确推断过程复杂计算复杂度随团数指数级增长，另一类是近似推断在低时间复杂度情况下获得近似解，下面我们介绍第一类</a:t>
                </a:r>
              </a:p>
              <a:p>
                <a:pPr indent="324000">
                  <a:lnSpc>
                    <a:spcPct val="150000"/>
                  </a:lnSpc>
                </a:pPr>
                <a:endParaRPr lang="zh-CN" altLang="en-US" sz="1600" dirty="0"/>
              </a:p>
            </p:txBody>
          </p:sp>
        </mc:Choice>
        <mc:Fallback>
          <p:sp>
            <p:nvSpPr>
              <p:cNvPr id="2" name="矩形 1"/>
              <p:cNvSpPr>
                <a:spLocks noRot="1" noChangeAspect="1" noMove="1" noResize="1" noEditPoints="1" noAdjustHandles="1" noChangeArrowheads="1" noChangeShapeType="1" noTextEdit="1"/>
              </p:cNvSpPr>
              <p:nvPr/>
            </p:nvSpPr>
            <p:spPr>
              <a:xfrm>
                <a:off x="817123" y="2130357"/>
                <a:ext cx="10369685" cy="4201150"/>
              </a:xfrm>
              <a:prstGeom prst="rect">
                <a:avLst/>
              </a:prstGeom>
              <a:blipFill>
                <a:blip r:embed="rId4"/>
                <a:stretch>
                  <a:fillRect l="-176" r="-1058"/>
                </a:stretch>
              </a:blipFill>
            </p:spPr>
            <p:txBody>
              <a:bodyPr/>
              <a:lstStyle/>
              <a:p>
                <a:r>
                  <a:rPr lang="zh-CN" altLang="en-US">
                    <a:noFill/>
                  </a:rPr>
                  <a:t> </a:t>
                </a:r>
              </a:p>
            </p:txBody>
          </p:sp>
        </mc:Fallback>
      </mc:AlternateContent>
      <p:sp>
        <p:nvSpPr>
          <p:cNvPr id="18"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8" name="图片 27"/>
          <p:cNvPicPr/>
          <p:nvPr/>
        </p:nvPicPr>
        <p:blipFill>
          <a:blip r:embed="rId5"/>
          <a:stretch>
            <a:fillRect/>
          </a:stretch>
        </p:blipFill>
        <p:spPr>
          <a:xfrm>
            <a:off x="3678335" y="3481521"/>
            <a:ext cx="2957113" cy="663832"/>
          </a:xfrm>
          <a:prstGeom prst="rect">
            <a:avLst/>
          </a:prstGeom>
        </p:spPr>
      </p:pic>
      <p:pic>
        <p:nvPicPr>
          <p:cNvPr id="29" name="图片 28"/>
          <p:cNvPicPr/>
          <p:nvPr/>
        </p:nvPicPr>
        <p:blipFill>
          <a:blip r:embed="rId6"/>
          <a:stretch>
            <a:fillRect/>
          </a:stretch>
        </p:blipFill>
        <p:spPr>
          <a:xfrm>
            <a:off x="4240890" y="4564460"/>
            <a:ext cx="1691355" cy="548721"/>
          </a:xfrm>
          <a:prstGeom prst="rect">
            <a:avLst/>
          </a:prstGeom>
        </p:spPr>
      </p:pic>
    </p:spTree>
    <p:extLst>
      <p:ext uri="{BB962C8B-B14F-4D97-AF65-F5344CB8AC3E}">
        <p14:creationId xmlns:p14="http://schemas.microsoft.com/office/powerpoint/2010/main" val="153866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7" name="矩形 26"/>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33960"/>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变量消去法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p:cNvSpPr/>
              <p:nvPr/>
            </p:nvSpPr>
            <p:spPr>
              <a:xfrm>
                <a:off x="817123" y="2130357"/>
                <a:ext cx="10369685" cy="4616648"/>
              </a:xfrm>
              <a:prstGeom prst="rect">
                <a:avLst/>
              </a:prstGeom>
            </p:spPr>
            <p:txBody>
              <a:bodyPr wrap="square">
                <a:spAutoFit/>
              </a:bodyPr>
              <a:lstStyle/>
              <a:p>
                <a:pPr indent="324000">
                  <a:lnSpc>
                    <a:spcPct val="150000"/>
                  </a:lnSpc>
                </a:pPr>
                <a:r>
                  <a:rPr lang="zh-CN" altLang="en-US" sz="1400" b="1" dirty="0">
                    <a:latin typeface="微软雅黑" panose="020B0503020204020204" pitchFamily="34" charset="-122"/>
                    <a:ea typeface="微软雅黑" panose="020B0503020204020204" pitchFamily="34" charset="-122"/>
                  </a:rPr>
                  <a:t>变量消去法是</a:t>
                </a:r>
                <a:r>
                  <a:rPr lang="zh-CN" altLang="zh-CN" sz="1400" b="1" dirty="0">
                    <a:latin typeface="微软雅黑" panose="020B0503020204020204" pitchFamily="34" charset="-122"/>
                    <a:ea typeface="微软雅黑" panose="020B0503020204020204" pitchFamily="34" charset="-122"/>
                  </a:rPr>
                  <a:t>一种基础算法，其它算法是根据这个演变出来的。以下图来描述工作流程</a:t>
                </a: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zh-CN"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en-US" sz="1400" b="1" dirty="0" smtClean="0">
                    <a:latin typeface="微软雅黑" panose="020B0503020204020204" pitchFamily="34" charset="-122"/>
                    <a:ea typeface="微软雅黑" panose="020B0503020204020204" pitchFamily="34" charset="-122"/>
                  </a:rPr>
                  <a:t>对于有向图模型</a:t>
                </a:r>
                <a:r>
                  <a:rPr lang="zh-CN" altLang="zh-CN" sz="1400" b="1" dirty="0" smtClean="0">
                    <a:latin typeface="微软雅黑" panose="020B0503020204020204" pitchFamily="34" charset="-122"/>
                    <a:ea typeface="微软雅黑" panose="020B0503020204020204" pitchFamily="34" charset="-122"/>
                  </a:rPr>
                  <a:t>假设</a:t>
                </a:r>
                <a:r>
                  <a:rPr lang="zh-CN" altLang="zh-CN" sz="1400" b="1" dirty="0">
                    <a:latin typeface="微软雅黑" panose="020B0503020204020204" pitchFamily="34" charset="-122"/>
                    <a:ea typeface="微软雅黑" panose="020B0503020204020204" pitchFamily="34" charset="-122"/>
                  </a:rPr>
                  <a:t>我们要推断边际概率</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P</m:t>
                    </m:r>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5</m:t>
                            </m:r>
                          </m:sub>
                        </m:sSub>
                      </m:e>
                    </m:d>
                  </m:oMath>
                </a14:m>
                <a:r>
                  <a:rPr lang="zh-CN" altLang="zh-CN" sz="1400" b="1" dirty="0">
                    <a:latin typeface="微软雅黑" panose="020B0503020204020204" pitchFamily="34" charset="-122"/>
                    <a:ea typeface="微软雅黑" panose="020B0503020204020204" pitchFamily="34" charset="-122"/>
                  </a:rPr>
                  <a:t>，因为我们假设基于离散变量，根据有向图模型我们可以写成下面的形式</a:t>
                </a: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817123" y="2130357"/>
                <a:ext cx="10369685" cy="4616648"/>
              </a:xfrm>
              <a:prstGeom prst="rect">
                <a:avLst/>
              </a:prstGeom>
              <a:blipFill>
                <a:blip r:embed="rId4"/>
                <a:stretch>
                  <a:fillRect/>
                </a:stretch>
              </a:blipFill>
            </p:spPr>
            <p:txBody>
              <a:bodyPr/>
              <a:lstStyle/>
              <a:p>
                <a:r>
                  <a:rPr lang="zh-CN" altLang="en-US">
                    <a:noFill/>
                  </a:rPr>
                  <a:t> </a:t>
                </a:r>
              </a:p>
            </p:txBody>
          </p:sp>
        </mc:Fallback>
      </mc:AlternateContent>
      <p:sp>
        <p:nvSpPr>
          <p:cNvPr id="18"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4" name="图片 23"/>
          <p:cNvPicPr/>
          <p:nvPr/>
        </p:nvPicPr>
        <p:blipFill>
          <a:blip r:embed="rId5"/>
          <a:stretch>
            <a:fillRect/>
          </a:stretch>
        </p:blipFill>
        <p:spPr>
          <a:xfrm>
            <a:off x="1198489" y="2798141"/>
            <a:ext cx="4546397" cy="1314782"/>
          </a:xfrm>
          <a:prstGeom prst="rect">
            <a:avLst/>
          </a:prstGeom>
        </p:spPr>
      </p:pic>
      <p:pic>
        <p:nvPicPr>
          <p:cNvPr id="30" name="图片 29"/>
          <p:cNvPicPr/>
          <p:nvPr/>
        </p:nvPicPr>
        <p:blipFill>
          <a:blip r:embed="rId6"/>
          <a:stretch>
            <a:fillRect/>
          </a:stretch>
        </p:blipFill>
        <p:spPr>
          <a:xfrm>
            <a:off x="1178106" y="4946077"/>
            <a:ext cx="5759450" cy="1388745"/>
          </a:xfrm>
          <a:prstGeom prst="rect">
            <a:avLst/>
          </a:prstGeom>
        </p:spPr>
      </p:pic>
    </p:spTree>
    <p:extLst>
      <p:ext uri="{BB962C8B-B14F-4D97-AF65-F5344CB8AC3E}">
        <p14:creationId xmlns:p14="http://schemas.microsoft.com/office/powerpoint/2010/main" val="1401449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7" name="矩形 26"/>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33960"/>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变量消去法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p:cNvSpPr/>
              <p:nvPr/>
            </p:nvSpPr>
            <p:spPr>
              <a:xfrm>
                <a:off x="817123" y="2130357"/>
                <a:ext cx="10369685" cy="5667514"/>
              </a:xfrm>
              <a:prstGeom prst="rect">
                <a:avLst/>
              </a:prstGeom>
            </p:spPr>
            <p:txBody>
              <a:bodyPr wrap="square">
                <a:spAutoFit/>
              </a:bodyPr>
              <a:lstStyle/>
              <a:p>
                <a:pPr indent="324000">
                  <a:lnSpc>
                    <a:spcPct val="150000"/>
                  </a:lnSpc>
                </a:pPr>
                <a:r>
                  <a:rPr lang="zh-CN" altLang="zh-CN" sz="1400" b="1" dirty="0">
                    <a:latin typeface="微软雅黑" panose="020B0503020204020204" pitchFamily="34" charset="-122"/>
                    <a:ea typeface="微软雅黑" panose="020B0503020204020204" pitchFamily="34" charset="-122"/>
                  </a:rPr>
                  <a:t>若采用</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1</m:t>
                            </m:r>
                          </m:sub>
                        </m:sSub>
                        <m:r>
                          <a:rPr lang="zh-CN"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2</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4</m:t>
                            </m:r>
                          </m:sub>
                        </m:sSub>
                        <m:sSub>
                          <m:sSubPr>
                            <m:ctrlPr>
                              <a:rPr lang="zh-CN" altLang="zh-CN" sz="1400" b="1" i="1">
                                <a:latin typeface="Cambria Math" panose="02040503050406030204" pitchFamily="18" charset="0"/>
                                <a:ea typeface="微软雅黑" panose="020B0503020204020204" pitchFamily="34" charset="-122"/>
                              </a:rPr>
                            </m:ctrlPr>
                          </m:sSubPr>
                          <m:e>
                            <m:r>
                              <a:rPr lang="zh-CN"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e>
                    </m:d>
                  </m:oMath>
                </a14:m>
                <a:r>
                  <a:rPr lang="zh-CN" altLang="zh-CN" sz="1400" b="1" dirty="0">
                    <a:latin typeface="微软雅黑" panose="020B0503020204020204" pitchFamily="34" charset="-122"/>
                    <a:ea typeface="微软雅黑" panose="020B0503020204020204" pitchFamily="34" charset="-122"/>
                  </a:rPr>
                  <a:t>的消去顺序计算加法因为</a:t>
                </a:r>
                <a14:m>
                  <m:oMath xmlns:m="http://schemas.openxmlformats.org/officeDocument/2006/math">
                    <m:nary>
                      <m:naryPr>
                        <m:chr m:val="∑"/>
                        <m:limLoc m:val="undOvr"/>
                        <m:supHide m:val="on"/>
                        <m:ctrlPr>
                          <a:rPr lang="zh-CN" altLang="zh-CN" sz="1400" b="1" i="1">
                            <a:latin typeface="Cambria Math" panose="02040503050406030204" pitchFamily="18" charset="0"/>
                            <a:ea typeface="微软雅黑" panose="020B0503020204020204" pitchFamily="34" charset="-122"/>
                          </a:rPr>
                        </m:ctrlPr>
                      </m:naryPr>
                      <m:sub>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4</m:t>
                            </m:r>
                          </m:sub>
                        </m:sSub>
                      </m:sub>
                      <m:sup/>
                      <m:e>
                        <m:r>
                          <a:rPr lang="en-US" altLang="zh-CN" sz="1400" b="1">
                            <a:latin typeface="Cambria Math" panose="02040503050406030204" pitchFamily="18" charset="0"/>
                            <a:ea typeface="微软雅黑" panose="020B0503020204020204" pitchFamily="34" charset="-122"/>
                          </a:rPr>
                          <m:t>𝑃</m:t>
                        </m:r>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4</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e>
                        </m:d>
                      </m:e>
                    </m:nary>
                  </m:oMath>
                </a14:m>
                <a:r>
                  <a:rPr lang="zh-CN" altLang="zh-CN" sz="1400" b="1" dirty="0">
                    <a:latin typeface="微软雅黑" panose="020B0503020204020204" pitchFamily="34" charset="-122"/>
                    <a:ea typeface="微软雅黑" panose="020B0503020204020204" pitchFamily="34" charset="-122"/>
                  </a:rPr>
                  <a:t>值为</a:t>
                </a:r>
                <a:r>
                  <a:rPr lang="en-US" altLang="zh-CN" sz="1400" b="1" dirty="0">
                    <a:latin typeface="微软雅黑" panose="020B0503020204020204" pitchFamily="34" charset="-122"/>
                    <a:ea typeface="微软雅黑" panose="020B0503020204020204" pitchFamily="34" charset="-122"/>
                  </a:rPr>
                  <a:t>1</a:t>
                </a:r>
                <a:r>
                  <a:rPr lang="zh-CN" altLang="zh-CN" sz="1400" b="1" dirty="0">
                    <a:latin typeface="微软雅黑" panose="020B0503020204020204" pitchFamily="34" charset="-122"/>
                    <a:ea typeface="微软雅黑" panose="020B0503020204020204" pitchFamily="34" charset="-122"/>
                  </a:rPr>
                  <a:t>且</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4</m:t>
                        </m:r>
                      </m:sub>
                    </m:sSub>
                  </m:oMath>
                </a14:m>
                <a:r>
                  <a:rPr lang="zh-CN" altLang="zh-CN" sz="1400" b="1" dirty="0">
                    <a:latin typeface="微软雅黑" panose="020B0503020204020204" pitchFamily="34" charset="-122"/>
                    <a:ea typeface="微软雅黑" panose="020B0503020204020204" pitchFamily="34" charset="-122"/>
                  </a:rPr>
                  <a:t>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5</m:t>
                        </m:r>
                      </m:sub>
                    </m:sSub>
                  </m:oMath>
                </a14:m>
                <a:r>
                  <a:rPr lang="zh-CN" altLang="zh-CN" sz="1400" b="1" dirty="0">
                    <a:latin typeface="微软雅黑" panose="020B0503020204020204" pitchFamily="34" charset="-122"/>
                    <a:ea typeface="微软雅黑" panose="020B0503020204020204" pitchFamily="34" charset="-122"/>
                  </a:rPr>
                  <a:t>独立所以可与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oMath>
                </a14:m>
                <a:r>
                  <a:rPr lang="zh-CN" altLang="zh-CN" sz="1400" b="1" dirty="0">
                    <a:latin typeface="微软雅黑" panose="020B0503020204020204" pitchFamily="34" charset="-122"/>
                    <a:ea typeface="微软雅黑" panose="020B0503020204020204" pitchFamily="34" charset="-122"/>
                  </a:rPr>
                  <a:t>交换位置</a:t>
                </a:r>
              </a:p>
              <a:p>
                <a:pPr indent="324000">
                  <a:lnSpc>
                    <a:spcPct val="150000"/>
                  </a:lnSpc>
                </a:pPr>
                <a:endParaRPr lang="zh-CN"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𝑚</m:t>
                        </m:r>
                      </m:e>
                      <m:sub>
                        <m:r>
                          <a:rPr lang="en-US" altLang="zh-CN" sz="1400" b="1">
                            <a:latin typeface="Cambria Math" panose="02040503050406030204" pitchFamily="18" charset="0"/>
                            <a:ea typeface="微软雅黑" panose="020B0503020204020204" pitchFamily="34" charset="-122"/>
                          </a:rPr>
                          <m:t>𝑖𝑗</m:t>
                        </m:r>
                      </m:sub>
                    </m:sSub>
                  </m:oMath>
                </a14:m>
                <a:r>
                  <a:rPr lang="zh-CN" altLang="zh-CN" sz="1400" b="1" dirty="0">
                    <a:latin typeface="微软雅黑" panose="020B0503020204020204" pitchFamily="34" charset="-122"/>
                    <a:ea typeface="微软雅黑" panose="020B0503020204020204" pitchFamily="34" charset="-122"/>
                  </a:rPr>
                  <a:t>是求加过程的中间结果，下标</a:t>
                </a:r>
                <a:r>
                  <a:rPr lang="en-US" altLang="zh-CN" sz="1400" b="1" dirty="0" err="1">
                    <a:latin typeface="微软雅黑" panose="020B0503020204020204" pitchFamily="34" charset="-122"/>
                    <a:ea typeface="微软雅黑" panose="020B0503020204020204" pitchFamily="34" charset="-122"/>
                  </a:rPr>
                  <a:t>i</a:t>
                </a:r>
                <a:r>
                  <a:rPr lang="zh-CN" altLang="zh-CN" sz="1400" b="1" dirty="0">
                    <a:latin typeface="微软雅黑" panose="020B0503020204020204" pitchFamily="34" charset="-122"/>
                    <a:ea typeface="微软雅黑" panose="020B0503020204020204" pitchFamily="34" charset="-122"/>
                  </a:rPr>
                  <a:t>表示此项是对</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求加的结果，下标</a:t>
                </a:r>
                <a:r>
                  <a:rPr lang="en-US" altLang="zh-CN" sz="1400" b="1" dirty="0">
                    <a:latin typeface="微软雅黑" panose="020B0503020204020204" pitchFamily="34" charset="-122"/>
                    <a:ea typeface="微软雅黑" panose="020B0503020204020204" pitchFamily="34" charset="-122"/>
                  </a:rPr>
                  <a:t>j</a:t>
                </a:r>
                <a:r>
                  <a:rPr lang="zh-CN" altLang="zh-CN" sz="1400" b="1" dirty="0">
                    <a:latin typeface="微软雅黑" panose="020B0503020204020204" pitchFamily="34" charset="-122"/>
                    <a:ea typeface="微软雅黑" panose="020B0503020204020204" pitchFamily="34" charset="-122"/>
                  </a:rPr>
                  <a:t>表示此项中剩下的其他变量</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显然</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𝑚</m:t>
                        </m:r>
                      </m:e>
                      <m:sub>
                        <m:r>
                          <a:rPr lang="en-US" altLang="zh-CN" sz="1400" b="1">
                            <a:latin typeface="Cambria Math" panose="02040503050406030204" pitchFamily="18" charset="0"/>
                            <a:ea typeface="微软雅黑" panose="020B0503020204020204" pitchFamily="34" charset="-122"/>
                          </a:rPr>
                          <m:t>𝑖𝑗</m:t>
                        </m:r>
                      </m:sub>
                    </m:sSub>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𝑗</m:t>
                            </m:r>
                          </m:sub>
                        </m:sSub>
                      </m:e>
                    </m:d>
                  </m:oMath>
                </a14:m>
                <a:r>
                  <a:rPr lang="zh-CN" altLang="zh-CN" sz="1400" b="1" dirty="0">
                    <a:latin typeface="微软雅黑" panose="020B0503020204020204" pitchFamily="34" charset="-122"/>
                    <a:ea typeface="微软雅黑" panose="020B0503020204020204" pitchFamily="34" charset="-122"/>
                  </a:rPr>
                  <a:t>是关于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𝑗</m:t>
                        </m:r>
                      </m:sub>
                    </m:sSub>
                  </m:oMath>
                </a14:m>
                <a:r>
                  <a:rPr lang="zh-CN" altLang="zh-CN" sz="1400" b="1" dirty="0">
                    <a:latin typeface="微软雅黑" panose="020B0503020204020204" pitchFamily="34" charset="-122"/>
                    <a:ea typeface="微软雅黑" panose="020B0503020204020204" pitchFamily="34" charset="-122"/>
                  </a:rPr>
                  <a:t>的函数</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不断执行此过程可得</a:t>
                </a: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显然</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𝑚</m:t>
                        </m:r>
                      </m:e>
                      <m:sub>
                        <m:r>
                          <a:rPr lang="en-US" altLang="zh-CN" sz="1400" b="1">
                            <a:latin typeface="Cambria Math" panose="02040503050406030204" pitchFamily="18" charset="0"/>
                            <a:ea typeface="微软雅黑" panose="020B0503020204020204" pitchFamily="34" charset="-122"/>
                          </a:rPr>
                          <m:t>35</m:t>
                        </m:r>
                      </m:sub>
                    </m:sSub>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5</m:t>
                            </m:r>
                          </m:sub>
                        </m:sSub>
                      </m:e>
                    </m:d>
                  </m:oMath>
                </a14:m>
                <a:r>
                  <a:rPr lang="zh-CN" altLang="zh-CN" sz="1400" b="1" dirty="0">
                    <a:latin typeface="微软雅黑" panose="020B0503020204020204" pitchFamily="34" charset="-122"/>
                    <a:ea typeface="微软雅黑" panose="020B0503020204020204" pitchFamily="34" charset="-122"/>
                  </a:rPr>
                  <a:t>是关于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5</m:t>
                        </m:r>
                      </m:sub>
                    </m:sSub>
                  </m:oMath>
                </a14:m>
                <a:r>
                  <a:rPr lang="zh-CN" altLang="zh-CN" sz="1400" b="1" dirty="0">
                    <a:latin typeface="微软雅黑" panose="020B0503020204020204" pitchFamily="34" charset="-122"/>
                    <a:ea typeface="微软雅黑" panose="020B0503020204020204" pitchFamily="34" charset="-122"/>
                  </a:rPr>
                  <a:t>的函数仅仅与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5</m:t>
                        </m:r>
                      </m:sub>
                    </m:sSub>
                  </m:oMath>
                </a14:m>
                <a:r>
                  <a:rPr lang="zh-CN" altLang="zh-CN" sz="1400" b="1" dirty="0">
                    <a:latin typeface="微软雅黑" panose="020B0503020204020204" pitchFamily="34" charset="-122"/>
                    <a:ea typeface="微软雅黑" panose="020B0503020204020204" pitchFamily="34" charset="-122"/>
                  </a:rPr>
                  <a:t>有关</a:t>
                </a: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817123" y="2130357"/>
                <a:ext cx="10369685" cy="5667514"/>
              </a:xfrm>
              <a:prstGeom prst="rect">
                <a:avLst/>
              </a:prstGeom>
              <a:blipFill>
                <a:blip r:embed="rId4"/>
                <a:stretch>
                  <a:fillRect l="-176" t="-4194"/>
                </a:stretch>
              </a:blipFill>
            </p:spPr>
            <p:txBody>
              <a:bodyPr/>
              <a:lstStyle/>
              <a:p>
                <a:r>
                  <a:rPr lang="zh-CN" altLang="en-US">
                    <a:noFill/>
                  </a:rPr>
                  <a:t> </a:t>
                </a:r>
              </a:p>
            </p:txBody>
          </p:sp>
        </mc:Fallback>
      </mc:AlternateContent>
      <p:sp>
        <p:nvSpPr>
          <p:cNvPr id="18"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8" name="图片 27"/>
          <p:cNvPicPr/>
          <p:nvPr/>
        </p:nvPicPr>
        <p:blipFill>
          <a:blip r:embed="rId5"/>
          <a:stretch>
            <a:fillRect/>
          </a:stretch>
        </p:blipFill>
        <p:spPr>
          <a:xfrm>
            <a:off x="1178106" y="2579851"/>
            <a:ext cx="5759450" cy="1105535"/>
          </a:xfrm>
          <a:prstGeom prst="rect">
            <a:avLst/>
          </a:prstGeom>
        </p:spPr>
      </p:pic>
      <p:pic>
        <p:nvPicPr>
          <p:cNvPr id="29" name="图片 28"/>
          <p:cNvPicPr/>
          <p:nvPr/>
        </p:nvPicPr>
        <p:blipFill>
          <a:blip r:embed="rId6"/>
          <a:stretch>
            <a:fillRect/>
          </a:stretch>
        </p:blipFill>
        <p:spPr>
          <a:xfrm>
            <a:off x="1178106" y="4617921"/>
            <a:ext cx="3831142" cy="1179763"/>
          </a:xfrm>
          <a:prstGeom prst="rect">
            <a:avLst/>
          </a:prstGeom>
        </p:spPr>
      </p:pic>
    </p:spTree>
    <p:extLst>
      <p:ext uri="{BB962C8B-B14F-4D97-AF65-F5344CB8AC3E}">
        <p14:creationId xmlns:p14="http://schemas.microsoft.com/office/powerpoint/2010/main" val="519087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7" name="矩形 26"/>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490641" y="1133960"/>
            <a:ext cx="2270222"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变量消去法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17123" y="2130357"/>
            <a:ext cx="10369685" cy="5586145"/>
          </a:xfrm>
          <a:prstGeom prst="rect">
            <a:avLst/>
          </a:prstGeom>
        </p:spPr>
        <p:txBody>
          <a:bodyPr wrap="square">
            <a:spAutoFit/>
          </a:bodyPr>
          <a:lstStyle/>
          <a:p>
            <a:pPr indent="324000">
              <a:lnSpc>
                <a:spcPct val="150000"/>
              </a:lnSpc>
            </a:pPr>
            <a:r>
              <a:rPr lang="zh-CN" altLang="en-US" sz="1400" b="1" dirty="0">
                <a:latin typeface="微软雅黑" panose="020B0503020204020204" pitchFamily="34" charset="-122"/>
                <a:ea typeface="微软雅黑" panose="020B0503020204020204" pitchFamily="34" charset="-122"/>
              </a:rPr>
              <a:t>对于无向图模型有</a:t>
            </a:r>
            <a:endParaRPr lang="zh-CN"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smtClean="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显然，通过利用乘法对加法的分配律，变量消去法把多个变量的积的求和问题，转化为对部分变量交替进行求积与求和的问题。这种转化使得每次的求和与求积运算限制在局部，仅与部分变量有关，从而简化了计算。</a:t>
            </a:r>
          </a:p>
          <a:p>
            <a:pPr indent="324000">
              <a:lnSpc>
                <a:spcPct val="150000"/>
              </a:lnSpc>
            </a:pPr>
            <a:r>
              <a:rPr lang="zh-CN" altLang="zh-CN" sz="1400" b="1" dirty="0">
                <a:latin typeface="微软雅黑" panose="020B0503020204020204" pitchFamily="34" charset="-122"/>
                <a:ea typeface="微软雅黑" panose="020B0503020204020204" pitchFamily="34" charset="-122"/>
              </a:rPr>
              <a:t>缺点在于在计算多个边际分布时会有重复的冗余计算</a:t>
            </a: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p:txBody>
      </p:sp>
      <p:sp>
        <p:nvSpPr>
          <p:cNvPr id="18"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4" name="图片 23"/>
          <p:cNvPicPr/>
          <p:nvPr/>
        </p:nvPicPr>
        <p:blipFill>
          <a:blip r:embed="rId4"/>
          <a:stretch>
            <a:fillRect/>
          </a:stretch>
        </p:blipFill>
        <p:spPr>
          <a:xfrm>
            <a:off x="1178106" y="2752514"/>
            <a:ext cx="5759450" cy="527050"/>
          </a:xfrm>
          <a:prstGeom prst="rect">
            <a:avLst/>
          </a:prstGeom>
        </p:spPr>
      </p:pic>
      <p:pic>
        <p:nvPicPr>
          <p:cNvPr id="30" name="图片 29"/>
          <p:cNvPicPr/>
          <p:nvPr/>
        </p:nvPicPr>
        <p:blipFill>
          <a:blip r:embed="rId5"/>
          <a:stretch>
            <a:fillRect/>
          </a:stretch>
        </p:blipFill>
        <p:spPr>
          <a:xfrm>
            <a:off x="1178106" y="3271665"/>
            <a:ext cx="5759450" cy="1880870"/>
          </a:xfrm>
          <a:prstGeom prst="rect">
            <a:avLst/>
          </a:prstGeom>
        </p:spPr>
      </p:pic>
    </p:spTree>
    <p:extLst>
      <p:ext uri="{BB962C8B-B14F-4D97-AF65-F5344CB8AC3E}">
        <p14:creationId xmlns:p14="http://schemas.microsoft.com/office/powerpoint/2010/main" val="2316587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接连接符 32"/>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4.3</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信念传播</a:t>
            </a:r>
          </a:p>
        </p:txBody>
      </p:sp>
      <mc:AlternateContent xmlns:mc="http://schemas.openxmlformats.org/markup-compatibility/2006" xmlns:a14="http://schemas.microsoft.com/office/drawing/2010/main">
        <mc:Choice Requires="a14">
          <p:sp>
            <p:nvSpPr>
              <p:cNvPr id="63" name="文本框 34"/>
              <p:cNvSpPr>
                <a:spLocks noChangeArrowheads="1"/>
              </p:cNvSpPr>
              <p:nvPr/>
            </p:nvSpPr>
            <p:spPr bwMode="auto">
              <a:xfrm>
                <a:off x="1141687" y="1995148"/>
                <a:ext cx="4909720" cy="4309065"/>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信念传播算法将变量消去法中的求和操作看作一个消息传递过程。较好地解决了求解多个边际分布时的重复计算问题。具体来说变量消去法通过求和操作</a:t>
                </a: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b="1" dirty="0">
                    <a:latin typeface="微软雅黑" panose="020B0503020204020204" pitchFamily="34" charset="-122"/>
                    <a:ea typeface="微软雅黑" panose="020B0503020204020204" pitchFamily="34" charset="-122"/>
                  </a:rPr>
                  <a:t>消去变量</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其中</a:t>
                </a:r>
                <a:r>
                  <a:rPr lang="en-US" altLang="zh-CN" sz="1400" b="1" dirty="0">
                    <a:latin typeface="微软雅黑" panose="020B0503020204020204" pitchFamily="34" charset="-122"/>
                    <a:ea typeface="微软雅黑" panose="020B0503020204020204" pitchFamily="34" charset="-122"/>
                  </a:rPr>
                  <a:t>n(</a:t>
                </a:r>
                <a:r>
                  <a:rPr lang="en-US" altLang="zh-CN" sz="1400" b="1" dirty="0" err="1">
                    <a:latin typeface="微软雅黑" panose="020B0503020204020204" pitchFamily="34" charset="-122"/>
                    <a:ea typeface="微软雅黑" panose="020B0503020204020204" pitchFamily="34" charset="-122"/>
                  </a:rPr>
                  <a:t>i</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表示结点</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的邻接结点</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在信念传播算法中</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这个操作被看作从</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向</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𝑗</m:t>
                        </m:r>
                      </m:sub>
                    </m:sSub>
                  </m:oMath>
                </a14:m>
                <a:r>
                  <a:rPr lang="zh-CN" altLang="zh-CN" sz="1400" b="1" dirty="0">
                    <a:latin typeface="微软雅黑" panose="020B0503020204020204" pitchFamily="34" charset="-122"/>
                    <a:ea typeface="微软雅黑" panose="020B0503020204020204" pitchFamily="34" charset="-122"/>
                  </a:rPr>
                  <a:t>传递了一个消息</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𝑚</m:t>
                        </m:r>
                      </m:e>
                      <m:sub>
                        <m:r>
                          <a:rPr lang="en-US" altLang="zh-CN" sz="1400" b="1">
                            <a:latin typeface="Cambria Math" panose="02040503050406030204" pitchFamily="18" charset="0"/>
                            <a:ea typeface="微软雅黑" panose="020B0503020204020204" pitchFamily="34" charset="-122"/>
                          </a:rPr>
                          <m:t>𝑖𝑗</m:t>
                        </m:r>
                      </m:sub>
                    </m:sSub>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𝑗</m:t>
                            </m:r>
                          </m:sub>
                        </m:sSub>
                      </m:e>
                    </m:d>
                  </m:oMath>
                </a14:m>
                <a:r>
                  <a:rPr lang="zh-CN" altLang="zh-CN" sz="1400" b="1" dirty="0">
                    <a:latin typeface="微软雅黑" panose="020B0503020204020204" pitchFamily="34" charset="-122"/>
                    <a:ea typeface="微软雅黑" panose="020B0503020204020204" pitchFamily="34" charset="-122"/>
                  </a:rPr>
                  <a:t>。这样，式</a:t>
                </a:r>
                <a:r>
                  <a:rPr lang="en-US" altLang="zh-CN" sz="1400" b="1" dirty="0">
                    <a:latin typeface="微软雅黑" panose="020B0503020204020204" pitchFamily="34" charset="-122"/>
                    <a:ea typeface="微软雅黑" panose="020B0503020204020204" pitchFamily="34" charset="-122"/>
                  </a:rPr>
                  <a:t>(14.15)</a:t>
                </a:r>
                <a:r>
                  <a:rPr lang="zh-CN" altLang="zh-CN"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(14.16)</a:t>
                </a:r>
                <a:r>
                  <a:rPr lang="zh-CN" altLang="zh-CN" sz="1400" b="1" dirty="0">
                    <a:latin typeface="微软雅黑" panose="020B0503020204020204" pitchFamily="34" charset="-122"/>
                    <a:ea typeface="微软雅黑" panose="020B0503020204020204" pitchFamily="34" charset="-122"/>
                  </a:rPr>
                  <a:t>所描述的。变量消去过程就能描述为图</a:t>
                </a:r>
                <a:r>
                  <a:rPr lang="en-US" altLang="zh-CN" sz="1400" b="1" dirty="0">
                    <a:latin typeface="微软雅黑" panose="020B0503020204020204" pitchFamily="34" charset="-122"/>
                    <a:ea typeface="微软雅黑" panose="020B0503020204020204" pitchFamily="34" charset="-122"/>
                  </a:rPr>
                  <a:t>14.7(b)</a:t>
                </a:r>
                <a:r>
                  <a:rPr lang="zh-CN" altLang="zh-CN" sz="1400" b="1" dirty="0">
                    <a:latin typeface="微软雅黑" panose="020B0503020204020204" pitchFamily="34" charset="-122"/>
                    <a:ea typeface="微软雅黑" panose="020B0503020204020204" pitchFamily="34" charset="-122"/>
                  </a:rPr>
                  <a:t>所示的消息传递过程。不难发现，每次消息传递操作仅与变量及其邻接结点直接相关，换言之，消息传递相关的计算被限制在局部进行</a:t>
                </a:r>
              </a:p>
            </p:txBody>
          </p:sp>
        </mc:Choice>
        <mc:Fallback xmlns="">
          <p:sp>
            <p:nvSpPr>
              <p:cNvPr id="63" name="文本框 34"/>
              <p:cNvSpPr>
                <a:spLocks noRot="1" noChangeAspect="1" noMove="1" noResize="1" noEditPoints="1" noAdjustHandles="1" noChangeArrowheads="1" noChangeShapeType="1" noTextEdit="1"/>
              </p:cNvSpPr>
              <p:nvPr/>
            </p:nvSpPr>
            <p:spPr bwMode="auto">
              <a:xfrm>
                <a:off x="1141687" y="1995148"/>
                <a:ext cx="4909720" cy="4309065"/>
              </a:xfrm>
              <a:prstGeom prst="rect">
                <a:avLst/>
              </a:prstGeom>
              <a:blipFill>
                <a:blip r:embed="rId4"/>
                <a:stretch>
                  <a:fillRect l="-372" b="-566"/>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0"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7" name="图片 26"/>
          <p:cNvPicPr/>
          <p:nvPr/>
        </p:nvPicPr>
        <p:blipFill>
          <a:blip r:embed="rId5"/>
          <a:stretch>
            <a:fillRect/>
          </a:stretch>
        </p:blipFill>
        <p:spPr>
          <a:xfrm>
            <a:off x="1794974" y="3264137"/>
            <a:ext cx="3200400" cy="765810"/>
          </a:xfrm>
          <a:prstGeom prst="rect">
            <a:avLst/>
          </a:prstGeom>
        </p:spPr>
      </p:pic>
      <p:pic>
        <p:nvPicPr>
          <p:cNvPr id="28" name="图片 27"/>
          <p:cNvPicPr/>
          <p:nvPr/>
        </p:nvPicPr>
        <p:blipFill>
          <a:blip r:embed="rId6"/>
          <a:stretch>
            <a:fillRect/>
          </a:stretch>
        </p:blipFill>
        <p:spPr>
          <a:xfrm>
            <a:off x="7649147" y="1810196"/>
            <a:ext cx="3042202" cy="1836846"/>
          </a:xfrm>
          <a:prstGeom prst="rect">
            <a:avLst/>
          </a:prstGeom>
        </p:spPr>
      </p:pic>
      <p:sp>
        <p:nvSpPr>
          <p:cNvPr id="2" name="矩形 1"/>
          <p:cNvSpPr/>
          <p:nvPr/>
        </p:nvSpPr>
        <p:spPr>
          <a:xfrm>
            <a:off x="7240366" y="3922539"/>
            <a:ext cx="3859764" cy="1346907"/>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在信念传播算法中，一个结点仅在接收到来自其他所有结点的消息后才能向另一个结点发送消息</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且结点的边际分布正比于它所接收的消息的乘积，即</a:t>
            </a:r>
            <a:endParaRPr lang="zh-CN" altLang="en-US" sz="1400" b="1" dirty="0">
              <a:latin typeface="微软雅黑" panose="020B0503020204020204" pitchFamily="34" charset="-122"/>
              <a:ea typeface="微软雅黑" panose="020B0503020204020204" pitchFamily="34" charset="-122"/>
            </a:endParaRPr>
          </a:p>
        </p:txBody>
      </p:sp>
      <p:pic>
        <p:nvPicPr>
          <p:cNvPr id="29" name="图片 28"/>
          <p:cNvPicPr/>
          <p:nvPr/>
        </p:nvPicPr>
        <p:blipFill>
          <a:blip r:embed="rId7"/>
          <a:stretch>
            <a:fillRect/>
          </a:stretch>
        </p:blipFill>
        <p:spPr>
          <a:xfrm>
            <a:off x="8180727" y="5511733"/>
            <a:ext cx="2331720" cy="792480"/>
          </a:xfrm>
          <a:prstGeom prst="rect">
            <a:avLst/>
          </a:prstGeom>
        </p:spPr>
      </p:pic>
      <p:cxnSp>
        <p:nvCxnSpPr>
          <p:cNvPr id="30" name="直接连接符 29"/>
          <p:cNvCxnSpPr/>
          <p:nvPr/>
        </p:nvCxnSpPr>
        <p:spPr>
          <a:xfrm>
            <a:off x="6527378" y="2590539"/>
            <a:ext cx="0" cy="266400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77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接连接符 32"/>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4.3</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信念传播</a:t>
            </a:r>
          </a:p>
        </p:txBody>
      </p:sp>
      <p:sp>
        <p:nvSpPr>
          <p:cNvPr id="63" name="文本框 34"/>
          <p:cNvSpPr>
            <a:spLocks noChangeArrowheads="1"/>
          </p:cNvSpPr>
          <p:nvPr/>
        </p:nvSpPr>
        <p:spPr bwMode="auto">
          <a:xfrm>
            <a:off x="1375150" y="2004461"/>
            <a:ext cx="9198815" cy="235449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若图结构中没有环</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则信念传播算法经过两个步骤即可完成所有消息传递，进而能计算所有变量上的边际分布</a:t>
            </a:r>
            <a:r>
              <a:rPr lang="en-US" altLang="zh-CN" sz="1400" b="1" dirty="0">
                <a:latin typeface="微软雅黑" panose="020B0503020204020204" pitchFamily="34" charset="-122"/>
                <a:ea typeface="微软雅黑" panose="020B0503020204020204" pitchFamily="34" charset="-122"/>
              </a:rPr>
              <a:t>:</a:t>
            </a:r>
          </a:p>
          <a:p>
            <a:pPr>
              <a:lnSpc>
                <a:spcPct val="150000"/>
              </a:lnSpc>
            </a:pPr>
            <a:r>
              <a:rPr lang="en-US" altLang="zh-CN" sz="1400" b="1" dirty="0">
                <a:latin typeface="微软雅黑" panose="020B0503020204020204" pitchFamily="34" charset="-122"/>
                <a:ea typeface="微软雅黑" panose="020B0503020204020204" pitchFamily="34" charset="-122"/>
              </a:rPr>
              <a:t>①</a:t>
            </a:r>
            <a:r>
              <a:rPr lang="zh-CN" altLang="en-US" sz="1400" b="1" dirty="0">
                <a:latin typeface="微软雅黑" panose="020B0503020204020204" pitchFamily="34" charset="-122"/>
                <a:ea typeface="微软雅黑" panose="020B0503020204020204" pitchFamily="34" charset="-122"/>
              </a:rPr>
              <a:t>指定一个根结点</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从所有叶结点开始向根结点传递消息，直到根结点收到所有邻接结点的消息</a:t>
            </a:r>
            <a:r>
              <a:rPr lang="en-US" altLang="zh-CN" sz="1400" b="1" dirty="0">
                <a:latin typeface="微软雅黑" panose="020B0503020204020204" pitchFamily="34" charset="-122"/>
                <a:ea typeface="微软雅黑" panose="020B0503020204020204" pitchFamily="34" charset="-122"/>
              </a:rPr>
              <a:t>;</a:t>
            </a:r>
          </a:p>
          <a:p>
            <a:pPr>
              <a:lnSpc>
                <a:spcPct val="150000"/>
              </a:lnSpc>
            </a:pPr>
            <a:r>
              <a:rPr lang="en-US" altLang="zh-CN" sz="1400" b="1" dirty="0">
                <a:latin typeface="微软雅黑" panose="020B0503020204020204" pitchFamily="34" charset="-122"/>
                <a:ea typeface="微软雅黑" panose="020B0503020204020204" pitchFamily="34" charset="-122"/>
              </a:rPr>
              <a:t>②</a:t>
            </a:r>
            <a:r>
              <a:rPr lang="zh-CN" altLang="en-US" sz="1400" b="1" dirty="0">
                <a:latin typeface="微软雅黑" panose="020B0503020204020204" pitchFamily="34" charset="-122"/>
                <a:ea typeface="微软雅黑" panose="020B0503020204020204" pitchFamily="34" charset="-122"/>
              </a:rPr>
              <a:t>从根结点开始向叶结点传递消息，直到所有叶结点均收到消息</a:t>
            </a:r>
            <a:r>
              <a:rPr lang="en-US" altLang="zh-CN" sz="1400" b="1" dirty="0">
                <a:latin typeface="微软雅黑" panose="020B0503020204020204" pitchFamily="34" charset="-122"/>
                <a:ea typeface="微软雅黑" panose="020B0503020204020204" pitchFamily="34" charset="-122"/>
              </a:rPr>
              <a:t>.</a:t>
            </a: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p:txBody>
      </p:sp>
      <p:sp>
        <p:nvSpPr>
          <p:cNvPr id="20"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3"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5"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6"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31" name="图片 30"/>
          <p:cNvPicPr/>
          <p:nvPr/>
        </p:nvPicPr>
        <p:blipFill>
          <a:blip r:embed="rId4"/>
          <a:stretch>
            <a:fillRect/>
          </a:stretch>
        </p:blipFill>
        <p:spPr>
          <a:xfrm>
            <a:off x="2363092" y="3442799"/>
            <a:ext cx="7179741" cy="2413252"/>
          </a:xfrm>
          <a:prstGeom prst="rect">
            <a:avLst/>
          </a:prstGeom>
        </p:spPr>
      </p:pic>
    </p:spTree>
    <p:extLst>
      <p:ext uri="{BB962C8B-B14F-4D97-AF65-F5344CB8AC3E}">
        <p14:creationId xmlns:p14="http://schemas.microsoft.com/office/powerpoint/2010/main" val="3508033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4.4 MCMC</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采样</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矩形 2"/>
              <p:cNvSpPr/>
              <p:nvPr/>
            </p:nvSpPr>
            <p:spPr>
              <a:xfrm>
                <a:off x="721577" y="2004428"/>
                <a:ext cx="10456611" cy="3970318"/>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采样法的基本思路就是绕过复杂的推断概率分布的过程，直接对目的进行计算推断，比如为了计算某些期望，直接计算逼近期望比先推出分布再计算要简单的多。</a:t>
                </a:r>
              </a:p>
              <a:p>
                <a:pPr indent="324000">
                  <a:lnSpc>
                    <a:spcPct val="150000"/>
                  </a:lnSpc>
                </a:pPr>
                <a:r>
                  <a:rPr lang="zh-CN" altLang="zh-CN" sz="1400" b="1" dirty="0">
                    <a:latin typeface="微软雅黑" panose="020B0503020204020204" pitchFamily="34" charset="-122"/>
                    <a:ea typeface="微软雅黑" panose="020B0503020204020204" pitchFamily="34" charset="-122"/>
                  </a:rPr>
                  <a:t>例如我们的目标是计算函数</a:t>
                </a:r>
                <a:r>
                  <a:rPr lang="en-US" altLang="zh-CN" sz="1400" b="1" dirty="0">
                    <a:latin typeface="微软雅黑" panose="020B0503020204020204" pitchFamily="34" charset="-122"/>
                    <a:ea typeface="微软雅黑" panose="020B0503020204020204" pitchFamily="34" charset="-122"/>
                  </a:rPr>
                  <a:t>f(x)</a:t>
                </a:r>
                <a:r>
                  <a:rPr lang="zh-CN" altLang="zh-CN" sz="1400" b="1" dirty="0">
                    <a:latin typeface="微软雅黑" panose="020B0503020204020204" pitchFamily="34" charset="-122"/>
                    <a:ea typeface="微软雅黑" panose="020B0503020204020204" pitchFamily="34" charset="-122"/>
                  </a:rPr>
                  <a:t>在概率密度函数</a:t>
                </a:r>
                <a:r>
                  <a:rPr lang="en-US" altLang="zh-CN" sz="1400" b="1" dirty="0">
                    <a:latin typeface="微软雅黑" panose="020B0503020204020204" pitchFamily="34" charset="-122"/>
                    <a:ea typeface="微软雅黑" panose="020B0503020204020204" pitchFamily="34" charset="-122"/>
                  </a:rPr>
                  <a:t>p(x)</a:t>
                </a:r>
                <a:r>
                  <a:rPr lang="zh-CN" altLang="zh-CN" sz="1400" b="1" dirty="0">
                    <a:latin typeface="微软雅黑" panose="020B0503020204020204" pitchFamily="34" charset="-122"/>
                    <a:ea typeface="微软雅黑" panose="020B0503020204020204" pitchFamily="34" charset="-122"/>
                  </a:rPr>
                  <a:t>下的期望</a:t>
                </a: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我们可以根据大数定律用样本均值来近似求解</a:t>
                </a:r>
                <a:r>
                  <a:rPr lang="en-US" altLang="zh-CN" sz="1400" b="1" dirty="0">
                    <a:latin typeface="微软雅黑" panose="020B0503020204020204" pitchFamily="34" charset="-122"/>
                    <a:ea typeface="微软雅黑" panose="020B0503020204020204" pitchFamily="34" charset="-122"/>
                  </a:rPr>
                  <a:t>f</a:t>
                </a:r>
                <a:r>
                  <a:rPr lang="zh-CN" altLang="zh-CN" sz="1400" b="1" dirty="0">
                    <a:latin typeface="微软雅黑" panose="020B0503020204020204" pitchFamily="34" charset="-122"/>
                    <a:ea typeface="微软雅黑" panose="020B0503020204020204" pitchFamily="34" charset="-122"/>
                  </a:rPr>
                  <a:t>的期望，对于</a:t>
                </a:r>
                <a:r>
                  <a:rPr lang="en-US" altLang="zh-CN" sz="1400" b="1" dirty="0">
                    <a:latin typeface="微软雅黑" panose="020B0503020204020204" pitchFamily="34" charset="-122"/>
                    <a:ea typeface="微软雅黑" panose="020B0503020204020204" pitchFamily="34" charset="-122"/>
                  </a:rPr>
                  <a:t>n</a:t>
                </a:r>
                <a:r>
                  <a:rPr lang="zh-CN" altLang="zh-CN" sz="1400" b="1" dirty="0">
                    <a:latin typeface="微软雅黑" panose="020B0503020204020204" pitchFamily="34" charset="-122"/>
                    <a:ea typeface="微软雅黑" panose="020B0503020204020204" pitchFamily="34" charset="-122"/>
                  </a:rPr>
                  <a:t>个独立的样本</a:t>
                </a:r>
                <a14:m>
                  <m:oMath xmlns:m="http://schemas.openxmlformats.org/officeDocument/2006/math">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2</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3</m:t>
                            </m:r>
                          </m:sub>
                        </m:sSub>
                      </m:e>
                    </m:d>
                  </m:oMath>
                </a14:m>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zh-CN" sz="1400" b="1" dirty="0">
                    <a:latin typeface="微软雅黑" panose="020B0503020204020204" pitchFamily="34" charset="-122"/>
                    <a:ea typeface="微软雅黑" panose="020B0503020204020204" pitchFamily="34" charset="-122"/>
                  </a:rPr>
                  <a:t>对于概率图模型，那么现在的问题就集中在根据概率图模型描述的概率分布来进行高效的采样了</a:t>
                </a:r>
              </a:p>
              <a:p>
                <a:pPr>
                  <a:lnSpc>
                    <a:spcPct val="150000"/>
                  </a:lnSpc>
                </a:pPr>
                <a:r>
                  <a:rPr lang="en-US" altLang="zh-CN" sz="1400" b="1" dirty="0">
                    <a:latin typeface="微软雅黑" panose="020B0503020204020204" pitchFamily="34" charset="-122"/>
                    <a:ea typeface="微软雅黑" panose="020B0503020204020204" pitchFamily="34" charset="-122"/>
                  </a:rPr>
                  <a:t>MCMC</a:t>
                </a:r>
                <a:r>
                  <a:rPr lang="zh-CN" altLang="zh-CN" sz="1400" b="1" dirty="0">
                    <a:latin typeface="微软雅黑" panose="020B0503020204020204" pitchFamily="34" charset="-122"/>
                    <a:ea typeface="微软雅黑" panose="020B0503020204020204" pitchFamily="34" charset="-122"/>
                  </a:rPr>
                  <a:t>就是一种高效的采样方法给定属于总体</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的一个变量</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的概率密度函数</a:t>
                </a:r>
                <a14:m>
                  <m:oMath xmlns:m="http://schemas.openxmlformats.org/officeDocument/2006/math">
                    <m:r>
                      <a:rPr lang="en-US" altLang="zh-CN" sz="1400" b="1">
                        <a:latin typeface="Cambria Math" panose="02040503050406030204" pitchFamily="18" charset="0"/>
                        <a:ea typeface="微软雅黑" panose="020B0503020204020204" pitchFamily="34" charset="-122"/>
                      </a:rPr>
                      <m:t>𝑝</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𝑥</m:t>
                        </m:r>
                      </m:e>
                    </m:d>
                  </m:oMath>
                </a14:m>
                <a:r>
                  <a:rPr lang="zh-CN" altLang="zh-CN"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在区间</a:t>
                </a:r>
                <a:r>
                  <a:rPr lang="en-US" altLang="zh-CN" sz="1400" b="1" dirty="0">
                    <a:latin typeface="微软雅黑" panose="020B0503020204020204" pitchFamily="34" charset="-122"/>
                    <a:ea typeface="微软雅黑" panose="020B0503020204020204" pitchFamily="34" charset="-122"/>
                  </a:rPr>
                  <a:t>A</a:t>
                </a:r>
                <a:r>
                  <a:rPr lang="zh-CN" altLang="zh-CN" sz="1400" b="1" dirty="0">
                    <a:latin typeface="微软雅黑" panose="020B0503020204020204" pitchFamily="34" charset="-122"/>
                    <a:ea typeface="微软雅黑" panose="020B0503020204020204" pitchFamily="34" charset="-122"/>
                  </a:rPr>
                  <a:t>中的概率可计算</a:t>
                </a:r>
                <a:r>
                  <a:rPr lang="zh-CN" altLang="zh-CN" sz="1400" b="1" dirty="0" smtClean="0">
                    <a:latin typeface="微软雅黑" panose="020B0503020204020204" pitchFamily="34" charset="-122"/>
                    <a:ea typeface="微软雅黑" panose="020B0503020204020204" pitchFamily="34" charset="-122"/>
                  </a:rPr>
                  <a:t>为</a:t>
                </a:r>
                <a:endParaRPr lang="zh-CN"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zh-CN" altLang="en-US" sz="1400" b="1"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721577" y="2004428"/>
                <a:ext cx="10456611" cy="3970318"/>
              </a:xfrm>
              <a:prstGeom prst="rect">
                <a:avLst/>
              </a:prstGeom>
              <a:blipFill>
                <a:blip r:embed="rId4"/>
                <a:stretch>
                  <a:fillRect l="-175"/>
                </a:stretch>
              </a:blipFill>
            </p:spPr>
            <p:txBody>
              <a:bodyPr/>
              <a:lstStyle/>
              <a:p>
                <a:r>
                  <a:rPr lang="zh-CN" altLang="en-US">
                    <a:noFill/>
                  </a:rPr>
                  <a:t> </a:t>
                </a:r>
              </a:p>
            </p:txBody>
          </p:sp>
        </mc:Fallback>
      </mc:AlternateContent>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8" name="图片 27"/>
          <p:cNvPicPr/>
          <p:nvPr/>
        </p:nvPicPr>
        <p:blipFill>
          <a:blip r:embed="rId5"/>
          <a:stretch>
            <a:fillRect/>
          </a:stretch>
        </p:blipFill>
        <p:spPr>
          <a:xfrm>
            <a:off x="1158843" y="2993903"/>
            <a:ext cx="1792938" cy="360151"/>
          </a:xfrm>
          <a:prstGeom prst="rect">
            <a:avLst/>
          </a:prstGeom>
        </p:spPr>
      </p:pic>
      <p:pic>
        <p:nvPicPr>
          <p:cNvPr id="29" name="图片 28"/>
          <p:cNvPicPr/>
          <p:nvPr/>
        </p:nvPicPr>
        <p:blipFill>
          <a:blip r:embed="rId6"/>
          <a:stretch>
            <a:fillRect/>
          </a:stretch>
        </p:blipFill>
        <p:spPr>
          <a:xfrm>
            <a:off x="1158843" y="3717927"/>
            <a:ext cx="1618965" cy="568663"/>
          </a:xfrm>
          <a:prstGeom prst="rect">
            <a:avLst/>
          </a:prstGeom>
        </p:spPr>
      </p:pic>
      <p:pic>
        <p:nvPicPr>
          <p:cNvPr id="31" name="图片 30"/>
          <p:cNvPicPr/>
          <p:nvPr/>
        </p:nvPicPr>
        <p:blipFill>
          <a:blip r:embed="rId7"/>
          <a:stretch>
            <a:fillRect/>
          </a:stretch>
        </p:blipFill>
        <p:spPr>
          <a:xfrm>
            <a:off x="1119188" y="5015073"/>
            <a:ext cx="1658620" cy="554355"/>
          </a:xfrm>
          <a:prstGeom prst="rect">
            <a:avLst/>
          </a:prstGeom>
        </p:spPr>
      </p:pic>
    </p:spTree>
    <p:extLst>
      <p:ext uri="{BB962C8B-B14F-4D97-AF65-F5344CB8AC3E}">
        <p14:creationId xmlns:p14="http://schemas.microsoft.com/office/powerpoint/2010/main" val="356422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4.4 MCMC</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采样</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矩形 2"/>
              <p:cNvSpPr/>
              <p:nvPr/>
            </p:nvSpPr>
            <p:spPr>
              <a:xfrm>
                <a:off x="721577" y="2004428"/>
                <a:ext cx="10456611" cy="4734181"/>
              </a:xfrm>
              <a:prstGeom prst="rect">
                <a:avLst/>
              </a:prstGeom>
            </p:spPr>
            <p:txBody>
              <a:bodyPr wrap="square">
                <a:spAutoFit/>
              </a:bodyPr>
              <a:lstStyle/>
              <a:p>
                <a:pPr indent="324000">
                  <a:lnSpc>
                    <a:spcPct val="150000"/>
                  </a:lnSpc>
                </a:pPr>
                <a:r>
                  <a:rPr lang="zh-CN" altLang="zh-CN" sz="1400" b="1" dirty="0">
                    <a:latin typeface="微软雅黑" panose="020B0503020204020204" pitchFamily="34" charset="-122"/>
                    <a:ea typeface="微软雅黑" panose="020B0503020204020204" pitchFamily="34" charset="-122"/>
                  </a:rPr>
                  <a:t>那么对于一个随机变量的函数</a:t>
                </a:r>
                <a14:m>
                  <m:oMath xmlns:m="http://schemas.openxmlformats.org/officeDocument/2006/math">
                    <m:r>
                      <a:rPr lang="en-US" altLang="zh-CN" sz="1400" b="1">
                        <a:latin typeface="Cambria Math" panose="02040503050406030204" pitchFamily="18" charset="0"/>
                        <a:ea typeface="微软雅黑" panose="020B0503020204020204" pitchFamily="34" charset="-122"/>
                      </a:rPr>
                      <m:t>𝑓</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𝑥</m:t>
                        </m:r>
                      </m:e>
                    </m:d>
                  </m:oMath>
                </a14:m>
                <a:r>
                  <a:rPr lang="zh-CN" altLang="zh-CN" sz="1400" b="1" dirty="0">
                    <a:latin typeface="微软雅黑" panose="020B0503020204020204" pitchFamily="34" charset="-122"/>
                    <a:ea typeface="微软雅黑" panose="020B0503020204020204" pitchFamily="34" charset="-122"/>
                  </a:rPr>
                  <a:t>的期望如下</a:t>
                </a: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但是对于高维的多元变量，且服从复杂的分布，则对上式求积分会很困难。为了解决积分复杂的问题，</a:t>
                </a:r>
                <a:r>
                  <a:rPr lang="en-US" altLang="zh-CN" sz="1400" b="1" dirty="0">
                    <a:latin typeface="微软雅黑" panose="020B0503020204020204" pitchFamily="34" charset="-122"/>
                    <a:ea typeface="微软雅黑" panose="020B0503020204020204" pitchFamily="34" charset="-122"/>
                  </a:rPr>
                  <a:t>MCMC</a:t>
                </a:r>
                <a:r>
                  <a:rPr lang="zh-CN" altLang="zh-CN" sz="1400" b="1" dirty="0">
                    <a:latin typeface="微软雅黑" panose="020B0503020204020204" pitchFamily="34" charset="-122"/>
                    <a:ea typeface="微软雅黑" panose="020B0503020204020204" pitchFamily="34" charset="-122"/>
                  </a:rPr>
                  <a:t>采用先构造服从泊松分布的独立同分布的随机变量</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𝐱</m:t>
                        </m:r>
                      </m:e>
                      <m:sub>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𝐱</m:t>
                        </m:r>
                      </m:e>
                      <m:sub>
                        <m:r>
                          <a:rPr lang="en-US" altLang="zh-CN" sz="1400" b="1">
                            <a:latin typeface="Cambria Math" panose="02040503050406030204" pitchFamily="18" charset="0"/>
                            <a:ea typeface="微软雅黑" panose="020B0503020204020204" pitchFamily="34" charset="-122"/>
                          </a:rPr>
                          <m:t>2</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𝐱</m:t>
                        </m:r>
                      </m:e>
                      <m:sub>
                        <m:r>
                          <a:rPr lang="en-US" altLang="zh-CN" sz="1400" b="1">
                            <a:latin typeface="Cambria Math" panose="02040503050406030204" pitchFamily="18" charset="0"/>
                            <a:ea typeface="微软雅黑" panose="020B0503020204020204" pitchFamily="34" charset="-122"/>
                          </a:rPr>
                          <m:t>𝑁</m:t>
                        </m:r>
                      </m:sub>
                    </m:sSub>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再得到上式的无偏估计</a:t>
                </a: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那么这么做还是可能遇到困难，如果</a:t>
                </a:r>
                <a14:m>
                  <m:oMath xmlns:m="http://schemas.openxmlformats.org/officeDocument/2006/math">
                    <m:r>
                      <a:rPr lang="en-US" altLang="zh-CN" sz="1400" b="1">
                        <a:latin typeface="Cambria Math" panose="02040503050406030204" pitchFamily="18" charset="0"/>
                        <a:ea typeface="微软雅黑" panose="020B0503020204020204" pitchFamily="34" charset="-122"/>
                      </a:rPr>
                      <m:t>𝑝</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𝑥</m:t>
                        </m:r>
                      </m:e>
                    </m:d>
                  </m:oMath>
                </a14:m>
                <a:r>
                  <a:rPr lang="zh-CN" altLang="zh-CN" sz="1400" b="1" dirty="0">
                    <a:latin typeface="微软雅黑" panose="020B0503020204020204" pitchFamily="34" charset="-122"/>
                    <a:ea typeface="微软雅黑" panose="020B0503020204020204" pitchFamily="34" charset="-122"/>
                  </a:rPr>
                  <a:t>概率密度函数很复杂那么构造服从</a:t>
                </a:r>
                <a:r>
                  <a:rPr lang="en-US" altLang="zh-CN" sz="1400" b="1" dirty="0">
                    <a:latin typeface="微软雅黑" panose="020B0503020204020204" pitchFamily="34" charset="-122"/>
                    <a:ea typeface="微软雅黑" panose="020B0503020204020204" pitchFamily="34" charset="-122"/>
                  </a:rPr>
                  <a:t>p</a:t>
                </a:r>
                <a:r>
                  <a:rPr lang="zh-CN" altLang="zh-CN" sz="1400" b="1" dirty="0">
                    <a:latin typeface="微软雅黑" panose="020B0503020204020204" pitchFamily="34" charset="-122"/>
                    <a:ea typeface="微软雅黑" panose="020B0503020204020204" pitchFamily="34" charset="-122"/>
                  </a:rPr>
                  <a:t>分布的独立同分布样本也很困难，</a:t>
                </a:r>
                <a:r>
                  <a:rPr lang="en-US" altLang="zh-CN" sz="1400" b="1" dirty="0">
                    <a:latin typeface="微软雅黑" panose="020B0503020204020204" pitchFamily="34" charset="-122"/>
                    <a:ea typeface="微软雅黑" panose="020B0503020204020204" pitchFamily="34" charset="-122"/>
                  </a:rPr>
                  <a:t>MCMC</a:t>
                </a:r>
                <a:r>
                  <a:rPr lang="zh-CN" altLang="zh-CN" sz="1400" b="1" dirty="0">
                    <a:latin typeface="微软雅黑" panose="020B0503020204020204" pitchFamily="34" charset="-122"/>
                    <a:ea typeface="微软雅黑" panose="020B0503020204020204" pitchFamily="34" charset="-122"/>
                  </a:rPr>
                  <a:t>的方法的关键就在，关键就在于通过构造“平稳分布为</a:t>
                </a:r>
                <a:r>
                  <a:rPr lang="en-US" altLang="zh-CN" sz="1400" b="1" dirty="0">
                    <a:latin typeface="微软雅黑" panose="020B0503020204020204" pitchFamily="34" charset="-122"/>
                    <a:ea typeface="微软雅黑" panose="020B0503020204020204" pitchFamily="34" charset="-122"/>
                  </a:rPr>
                  <a:t>p</a:t>
                </a:r>
                <a:r>
                  <a:rPr lang="zh-CN" altLang="zh-CN" sz="1400" b="1" dirty="0">
                    <a:latin typeface="微软雅黑" panose="020B0503020204020204" pitchFamily="34" charset="-122"/>
                    <a:ea typeface="微软雅黑" panose="020B0503020204020204" pitchFamily="34" charset="-122"/>
                  </a:rPr>
                  <a:t>的马尔可夫链”来产生样本</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若马尔可夫链运行时间足够长</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即收敛到平稳状态</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，则此时产出的样本</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近似服从于分布</a:t>
                </a:r>
                <a:r>
                  <a:rPr lang="en-US" altLang="zh-CN" sz="1400" b="1" dirty="0">
                    <a:latin typeface="微软雅黑" panose="020B0503020204020204" pitchFamily="34" charset="-122"/>
                    <a:ea typeface="微软雅黑" panose="020B0503020204020204" pitchFamily="34" charset="-122"/>
                  </a:rPr>
                  <a:t>p.</a:t>
                </a:r>
                <a:r>
                  <a:rPr lang="zh-CN" altLang="zh-CN" sz="1400" b="1" dirty="0">
                    <a:latin typeface="微软雅黑" panose="020B0503020204020204" pitchFamily="34" charset="-122"/>
                    <a:ea typeface="微软雅黑" panose="020B0503020204020204" pitchFamily="34" charset="-122"/>
                  </a:rPr>
                  <a:t>如何判断马尔可夫链到达平稳状态呢</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假定平稳马尔可夫链</a:t>
                </a:r>
                <a:r>
                  <a:rPr lang="en-US" altLang="zh-CN" sz="1400" b="1" dirty="0">
                    <a:latin typeface="微软雅黑" panose="020B0503020204020204" pitchFamily="34" charset="-122"/>
                    <a:ea typeface="微软雅黑" panose="020B0503020204020204" pitchFamily="34" charset="-122"/>
                  </a:rPr>
                  <a:t>T</a:t>
                </a:r>
                <a:r>
                  <a:rPr lang="zh-CN" altLang="zh-CN" sz="1400" b="1" dirty="0">
                    <a:latin typeface="微软雅黑" panose="020B0503020204020204" pitchFamily="34" charset="-122"/>
                    <a:ea typeface="微软雅黑" panose="020B0503020204020204" pitchFamily="34" charset="-122"/>
                  </a:rPr>
                  <a:t>的状态转移概率</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即从状态</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转移到状态</a:t>
                </a:r>
                <a14:m>
                  <m:oMath xmlns:m="http://schemas.openxmlformats.org/officeDocument/2006/math">
                    <m:sSup>
                      <m:sSupPr>
                        <m:ctrlPr>
                          <a:rPr lang="zh-CN" altLang="zh-CN" sz="1400" b="1" i="1">
                            <a:latin typeface="Cambria Math" panose="02040503050406030204" pitchFamily="18" charset="0"/>
                            <a:ea typeface="微软雅黑" panose="020B0503020204020204" pitchFamily="34" charset="-122"/>
                          </a:rPr>
                        </m:ctrlPr>
                      </m:sSupPr>
                      <m:e>
                        <m:r>
                          <m:rPr>
                            <m:sty m:val="p"/>
                          </m:rPr>
                          <a:rPr lang="en-US" altLang="zh-CN" sz="1400" b="1">
                            <a:latin typeface="Cambria Math" panose="02040503050406030204" pitchFamily="18" charset="0"/>
                            <a:ea typeface="微软雅黑" panose="020B0503020204020204" pitchFamily="34" charset="-122"/>
                          </a:rPr>
                          <m:t>x</m:t>
                        </m:r>
                      </m:e>
                      <m:sup>
                        <m:r>
                          <a:rPr lang="en-US" altLang="zh-CN" sz="1400" b="1">
                            <a:latin typeface="Cambria Math" panose="02040503050406030204" pitchFamily="18" charset="0"/>
                            <a:ea typeface="微软雅黑" panose="020B0503020204020204" pitchFamily="34" charset="-122"/>
                          </a:rPr>
                          <m:t>′</m:t>
                        </m:r>
                      </m:sup>
                    </m:sSup>
                  </m:oMath>
                </a14:m>
                <a:r>
                  <a:rPr lang="zh-CN" altLang="zh-CN" sz="1400" b="1" dirty="0">
                    <a:latin typeface="微软雅黑" panose="020B0503020204020204" pitchFamily="34" charset="-122"/>
                    <a:ea typeface="微软雅黑" panose="020B0503020204020204" pitchFamily="34" charset="-122"/>
                  </a:rPr>
                  <a:t>的概率</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为</a:t>
                </a:r>
                <a:r>
                  <a:rPr lang="en-US" altLang="zh-CN" sz="1400" b="1" dirty="0">
                    <a:latin typeface="微软雅黑" panose="020B0503020204020204" pitchFamily="34" charset="-122"/>
                    <a:ea typeface="微软雅黑" panose="020B0503020204020204" pitchFamily="34" charset="-122"/>
                  </a:rPr>
                  <a:t>T(</a:t>
                </a:r>
                <a:r>
                  <a:rPr lang="en-US" altLang="zh-CN" sz="1400" b="1" dirty="0" err="1">
                    <a:latin typeface="微软雅黑" panose="020B0503020204020204" pitchFamily="34" charset="-122"/>
                    <a:ea typeface="微软雅黑" panose="020B0503020204020204" pitchFamily="34" charset="-122"/>
                  </a:rPr>
                  <a:t>x'|x</a:t>
                </a:r>
                <a:r>
                  <a:rPr lang="en-US" altLang="zh-CN" sz="1400" b="1" dirty="0">
                    <a:latin typeface="微软雅黑" panose="020B0503020204020204" pitchFamily="34" charset="-122"/>
                    <a:ea typeface="微软雅黑" panose="020B0503020204020204" pitchFamily="34" charset="-122"/>
                  </a:rPr>
                  <a:t>),t</a:t>
                </a:r>
                <a:r>
                  <a:rPr lang="zh-CN" altLang="zh-CN" sz="1400" b="1" dirty="0">
                    <a:latin typeface="微软雅黑" panose="020B0503020204020204" pitchFamily="34" charset="-122"/>
                    <a:ea typeface="微软雅黑" panose="020B0503020204020204" pitchFamily="34" charset="-122"/>
                  </a:rPr>
                  <a:t>时刻状态的分布为</a:t>
                </a:r>
                <a:r>
                  <a:rPr lang="en-US" altLang="zh-CN" sz="1400" b="1" dirty="0">
                    <a:latin typeface="微软雅黑" panose="020B0503020204020204" pitchFamily="34" charset="-122"/>
                    <a:ea typeface="微软雅黑" panose="020B0503020204020204" pitchFamily="34" charset="-122"/>
                  </a:rPr>
                  <a:t>p(</a:t>
                </a:r>
                <a:r>
                  <a:rPr lang="en-US" altLang="zh-CN" sz="1400" b="1" dirty="0" err="1">
                    <a:latin typeface="微软雅黑" panose="020B0503020204020204" pitchFamily="34" charset="-122"/>
                    <a:ea typeface="微软雅黑" panose="020B0503020204020204" pitchFamily="34" charset="-122"/>
                  </a:rPr>
                  <a:t>xt</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，则若在某个时刻马尔可夫链满足平稳条件</a:t>
                </a: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zh-CN"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endParaRPr lang="en-US" altLang="zh-CN" sz="1400" b="1" dirty="0">
                  <a:latin typeface="微软雅黑" panose="020B0503020204020204" pitchFamily="34" charset="-122"/>
                  <a:ea typeface="微软雅黑" panose="020B0503020204020204" pitchFamily="34" charset="-122"/>
                </a:endParaRPr>
              </a:p>
              <a:p>
                <a:pPr indent="324000">
                  <a:lnSpc>
                    <a:spcPct val="150000"/>
                  </a:lnSpc>
                </a:pPr>
                <a:r>
                  <a:rPr lang="zh-CN" altLang="zh-CN" sz="1400" b="1" dirty="0">
                    <a:latin typeface="微软雅黑" panose="020B0503020204020204" pitchFamily="34" charset="-122"/>
                    <a:ea typeface="微软雅黑" panose="020B0503020204020204" pitchFamily="34" charset="-122"/>
                  </a:rPr>
                  <a:t>那么</a:t>
                </a:r>
                <a14:m>
                  <m:oMath xmlns:m="http://schemas.openxmlformats.org/officeDocument/2006/math">
                    <m:r>
                      <a:rPr lang="en-US" altLang="zh-CN" sz="1400" b="1">
                        <a:latin typeface="Cambria Math" panose="02040503050406030204" pitchFamily="18" charset="0"/>
                        <a:ea typeface="微软雅黑" panose="020B0503020204020204" pitchFamily="34" charset="-122"/>
                      </a:rPr>
                      <m:t>𝑝</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𝑥</m:t>
                        </m:r>
                      </m:e>
                    </m:d>
                  </m:oMath>
                </a14:m>
                <a:r>
                  <a:rPr lang="zh-CN" altLang="zh-CN" sz="1400" b="1" dirty="0">
                    <a:latin typeface="微软雅黑" panose="020B0503020204020204" pitchFamily="34" charset="-122"/>
                    <a:ea typeface="微软雅黑" panose="020B0503020204020204" pitchFamily="34" charset="-122"/>
                  </a:rPr>
                  <a:t>是该马尔科夫链的平稳分布，马尔科夫链也收敛到平稳状态</a:t>
                </a:r>
              </a:p>
              <a:p>
                <a:pPr indent="324000">
                  <a:lnSpc>
                    <a:spcPct val="150000"/>
                  </a:lnSpc>
                </a:pPr>
                <a:endParaRPr lang="zh-CN" altLang="en-US" sz="1400" b="1"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721577" y="2004428"/>
                <a:ext cx="10456611" cy="4734181"/>
              </a:xfrm>
              <a:prstGeom prst="rect">
                <a:avLst/>
              </a:prstGeom>
              <a:blipFill>
                <a:blip r:embed="rId4"/>
                <a:stretch>
                  <a:fillRect l="-175"/>
                </a:stretch>
              </a:blipFill>
            </p:spPr>
            <p:txBody>
              <a:bodyPr/>
              <a:lstStyle/>
              <a:p>
                <a:r>
                  <a:rPr lang="zh-CN" altLang="en-US">
                    <a:noFill/>
                  </a:rPr>
                  <a:t> </a:t>
                </a:r>
              </a:p>
            </p:txBody>
          </p:sp>
        </mc:Fallback>
      </mc:AlternateContent>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4" name="图片 23"/>
          <p:cNvPicPr/>
          <p:nvPr/>
        </p:nvPicPr>
        <p:blipFill>
          <a:blip r:embed="rId5"/>
          <a:stretch>
            <a:fillRect/>
          </a:stretch>
        </p:blipFill>
        <p:spPr>
          <a:xfrm>
            <a:off x="1161748" y="2425443"/>
            <a:ext cx="3771900" cy="541020"/>
          </a:xfrm>
          <a:prstGeom prst="rect">
            <a:avLst/>
          </a:prstGeom>
        </p:spPr>
      </p:pic>
      <p:pic>
        <p:nvPicPr>
          <p:cNvPr id="32" name="图片 31"/>
          <p:cNvPicPr/>
          <p:nvPr/>
        </p:nvPicPr>
        <p:blipFill>
          <a:blip r:embed="rId6"/>
          <a:stretch>
            <a:fillRect/>
          </a:stretch>
        </p:blipFill>
        <p:spPr>
          <a:xfrm>
            <a:off x="1161748" y="5089133"/>
            <a:ext cx="4053840" cy="647700"/>
          </a:xfrm>
          <a:prstGeom prst="rect">
            <a:avLst/>
          </a:prstGeom>
        </p:spPr>
      </p:pic>
      <p:pic>
        <p:nvPicPr>
          <p:cNvPr id="28" name="图片 27"/>
          <p:cNvPicPr/>
          <p:nvPr/>
        </p:nvPicPr>
        <p:blipFill>
          <a:blip r:embed="rId7"/>
          <a:stretch>
            <a:fillRect/>
          </a:stretch>
        </p:blipFill>
        <p:spPr>
          <a:xfrm>
            <a:off x="5627470" y="2397800"/>
            <a:ext cx="1618965" cy="568663"/>
          </a:xfrm>
          <a:prstGeom prst="rect">
            <a:avLst/>
          </a:prstGeom>
        </p:spPr>
      </p:pic>
    </p:spTree>
    <p:extLst>
      <p:ext uri="{BB962C8B-B14F-4D97-AF65-F5344CB8AC3E}">
        <p14:creationId xmlns:p14="http://schemas.microsoft.com/office/powerpoint/2010/main" val="3350925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4.4 MCMC</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采样</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721577" y="2004428"/>
            <a:ext cx="10456611" cy="1346907"/>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简而言之</a:t>
            </a:r>
            <a:r>
              <a:rPr lang="en-US" altLang="zh-CN" sz="1400" b="1" dirty="0">
                <a:latin typeface="微软雅黑" panose="020B0503020204020204" pitchFamily="34" charset="-122"/>
                <a:ea typeface="微软雅黑" panose="020B0503020204020204" pitchFamily="34" charset="-122"/>
              </a:rPr>
              <a:t>MCMC</a:t>
            </a:r>
            <a:r>
              <a:rPr lang="zh-CN" altLang="zh-CN" sz="1400" b="1" dirty="0">
                <a:latin typeface="微软雅黑" panose="020B0503020204020204" pitchFamily="34" charset="-122"/>
                <a:ea typeface="微软雅黑" panose="020B0503020204020204" pitchFamily="34" charset="-122"/>
              </a:rPr>
              <a:t>就是要构造一个马尔科夫链使得这个马尔科夫链收敛至平稳分布恰为待估计参数的后验分布，然后用马尔科夫链产生符合后验分布的样本，用样本进行对参数进行估计。</a:t>
            </a:r>
          </a:p>
          <a:p>
            <a:pPr>
              <a:lnSpc>
                <a:spcPct val="150000"/>
              </a:lnSpc>
            </a:pPr>
            <a:r>
              <a:rPr lang="zh-CN" altLang="zh-CN" sz="1400" b="1" dirty="0">
                <a:latin typeface="微软雅黑" panose="020B0503020204020204" pitchFamily="34" charset="-122"/>
                <a:ea typeface="微软雅黑" panose="020B0503020204020204" pitchFamily="34" charset="-122"/>
              </a:rPr>
              <a:t>那么问题就转变为了对马尔科夫链转移概率的构造，不同方法就会产生不同的采样方法</a:t>
            </a:r>
          </a:p>
          <a:p>
            <a:pPr indent="324000">
              <a:lnSpc>
                <a:spcPct val="150000"/>
              </a:lnSpc>
            </a:pPr>
            <a:endParaRPr lang="zh-CN" altLang="en-US" sz="1400" b="1" dirty="0">
              <a:latin typeface="微软雅黑" panose="020B0503020204020204" pitchFamily="34" charset="-122"/>
              <a:ea typeface="微软雅黑" panose="020B0503020204020204" pitchFamily="34" charset="-122"/>
            </a:endParaRPr>
          </a:p>
        </p:txBody>
      </p:sp>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Tree>
    <p:extLst>
      <p:ext uri="{BB962C8B-B14F-4D97-AF65-F5344CB8AC3E}">
        <p14:creationId xmlns:p14="http://schemas.microsoft.com/office/powerpoint/2010/main" val="777463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4.4 MCMC</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采样</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grpSp>
        <p:nvGrpSpPr>
          <p:cNvPr id="24" name="组合 23"/>
          <p:cNvGrpSpPr/>
          <p:nvPr/>
        </p:nvGrpSpPr>
        <p:grpSpPr>
          <a:xfrm>
            <a:off x="629259" y="2005167"/>
            <a:ext cx="4645044" cy="2636451"/>
            <a:chOff x="795357" y="1743204"/>
            <a:chExt cx="5014893" cy="2211949"/>
          </a:xfrm>
        </p:grpSpPr>
        <p:sp>
          <p:nvSpPr>
            <p:cNvPr id="28" name="文本框 34"/>
            <p:cNvSpPr>
              <a:spLocks noChangeArrowheads="1"/>
            </p:cNvSpPr>
            <p:nvPr/>
          </p:nvSpPr>
          <p:spPr bwMode="auto">
            <a:xfrm>
              <a:off x="852507" y="1743204"/>
              <a:ext cx="4957743" cy="41917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MH</a:t>
              </a: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算法</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mc:AlternateContent xmlns:mc="http://schemas.openxmlformats.org/markup-compatibility/2006" xmlns:a14="http://schemas.microsoft.com/office/drawing/2010/main">
          <mc:Choice Requires="a14">
            <p:sp>
              <p:nvSpPr>
                <p:cNvPr id="29" name="文本框 34"/>
                <p:cNvSpPr>
                  <a:spLocks noChangeArrowheads="1"/>
                </p:cNvSpPr>
                <p:nvPr/>
              </p:nvSpPr>
              <p:spPr bwMode="auto">
                <a:xfrm>
                  <a:off x="795357" y="2242828"/>
                  <a:ext cx="3801653" cy="1712325"/>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r>
                    <a:rPr lang="zh-CN" altLang="zh-CN" sz="1400" b="1" dirty="0">
                      <a:latin typeface="微软雅黑" panose="020B0503020204020204" pitchFamily="34" charset="-122"/>
                      <a:ea typeface="微软雅黑" panose="020B0503020204020204" pitchFamily="34" charset="-122"/>
                    </a:rPr>
                    <a:t>这是一种基于拒绝采样的方法来逼近平稳分布</a:t>
                  </a:r>
                  <a:r>
                    <a:rPr lang="en-US" altLang="zh-CN" sz="1400" b="1" dirty="0">
                      <a:latin typeface="微软雅黑" panose="020B0503020204020204" pitchFamily="34" charset="-122"/>
                      <a:ea typeface="微软雅黑" panose="020B0503020204020204" pitchFamily="34" charset="-122"/>
                    </a:rPr>
                    <a:t>p.</a:t>
                  </a:r>
                  <a:r>
                    <a:rPr lang="zh-CN" altLang="zh-CN" sz="1400" b="1" dirty="0">
                      <a:latin typeface="微软雅黑" panose="020B0503020204020204" pitchFamily="34" charset="-122"/>
                      <a:ea typeface="微软雅黑" panose="020B0503020204020204" pitchFamily="34" charset="-122"/>
                    </a:rPr>
                    <a:t>如图</a:t>
                  </a:r>
                  <a:r>
                    <a:rPr lang="en-US" altLang="zh-CN" sz="1400" b="1" dirty="0">
                      <a:latin typeface="微软雅黑" panose="020B0503020204020204" pitchFamily="34" charset="-122"/>
                      <a:ea typeface="微软雅黑" panose="020B0503020204020204" pitchFamily="34" charset="-122"/>
                    </a:rPr>
                    <a:t>14.9</a:t>
                  </a:r>
                  <a:r>
                    <a:rPr lang="zh-CN" altLang="zh-CN" sz="1400" b="1" dirty="0">
                      <a:latin typeface="微软雅黑" panose="020B0503020204020204" pitchFamily="34" charset="-122"/>
                      <a:ea typeface="微软雅黑" panose="020B0503020204020204" pitchFamily="34" charset="-122"/>
                    </a:rPr>
                    <a:t>所示，算法每次据上一轮采样结果</a:t>
                  </a:r>
                  <a:r>
                    <a:rPr lang="en-US" altLang="zh-CN" sz="1400" b="1" dirty="0">
                      <a:latin typeface="微软雅黑" panose="020B0503020204020204" pitchFamily="34" charset="-122"/>
                      <a:ea typeface="微软雅黑" panose="020B0503020204020204" pitchFamily="34" charset="-122"/>
                    </a:rPr>
                    <a:t>xt-1</a:t>
                  </a:r>
                  <a:r>
                    <a:rPr lang="zh-CN" altLang="zh-CN" sz="1400" b="1" dirty="0">
                      <a:latin typeface="微软雅黑" panose="020B0503020204020204" pitchFamily="34" charset="-122"/>
                      <a:ea typeface="微软雅黑" panose="020B0503020204020204" pitchFamily="34" charset="-122"/>
                    </a:rPr>
                    <a:t>来采样获得候选状态样本</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，但这个候选样本会以一定的概率被“拒绝”掉</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假定从状态</a:t>
                  </a:r>
                  <a:r>
                    <a:rPr lang="en-US" altLang="zh-CN" sz="1400" b="1" dirty="0">
                      <a:latin typeface="微软雅黑" panose="020B0503020204020204" pitchFamily="34" charset="-122"/>
                      <a:ea typeface="微软雅黑" panose="020B0503020204020204" pitchFamily="34" charset="-122"/>
                    </a:rPr>
                    <a:t>xt-1</a:t>
                  </a:r>
                  <a:r>
                    <a:rPr lang="zh-CN" altLang="zh-CN" sz="1400" b="1" dirty="0">
                      <a:latin typeface="微软雅黑" panose="020B0503020204020204" pitchFamily="34" charset="-122"/>
                      <a:ea typeface="微软雅黑" panose="020B0503020204020204" pitchFamily="34" charset="-122"/>
                    </a:rPr>
                    <a:t>到状态</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的转移概率为</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Q</m:t>
                      </m:r>
                      <m:r>
                        <a:rPr lang="en-US" altLang="zh-CN" sz="1400" b="1">
                          <a:latin typeface="Cambria Math" panose="02040503050406030204" pitchFamily="18" charset="0"/>
                          <a:ea typeface="微软雅黑" panose="020B0503020204020204" pitchFamily="34" charset="-122"/>
                        </a:rPr>
                        <m:t>(</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zh-CN" altLang="en-US" sz="1400" b="1">
                              <a:latin typeface="Cambria Math" panose="02040503050406030204" pitchFamily="18" charset="0"/>
                              <a:ea typeface="微软雅黑" panose="020B0503020204020204" pitchFamily="34" charset="-122"/>
                            </a:rPr>
                            <m:t>∗</m:t>
                          </m:r>
                        </m:sup>
                      </m:sSup>
                      <m:r>
                        <m:rPr>
                          <m:sty m:val="p"/>
                        </m:rPr>
                        <a:rPr lang="en-US" altLang="zh-CN" sz="1400" b="1">
                          <a:latin typeface="Cambria Math" panose="02040503050406030204" pitchFamily="18" charset="0"/>
                          <a:ea typeface="微软雅黑" panose="020B0503020204020204" pitchFamily="34" charset="-122"/>
                        </a:rPr>
                        <m:t>l</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en-US" altLang="zh-CN" sz="1400" b="1">
                              <a:latin typeface="Cambria Math" panose="02040503050406030204" pitchFamily="18" charset="0"/>
                              <a:ea typeface="微软雅黑" panose="020B0503020204020204" pitchFamily="34" charset="-122"/>
                            </a:rPr>
                            <m:t>𝑡</m:t>
                          </m:r>
                          <m:r>
                            <a:rPr lang="zh-CN" altLang="en-US"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1</m:t>
                          </m:r>
                        </m:sup>
                      </m:sSup>
                      <m:r>
                        <a:rPr lang="en-US" altLang="zh-CN" sz="1400" b="1">
                          <a:latin typeface="Cambria Math" panose="02040503050406030204" pitchFamily="18" charset="0"/>
                          <a:ea typeface="微软雅黑" panose="020B0503020204020204" pitchFamily="34" charset="-122"/>
                        </a:rPr>
                        <m:t>)</m:t>
                      </m:r>
                      <m:r>
                        <m:rPr>
                          <m:sty m:val="p"/>
                        </m:rPr>
                        <a:rPr lang="en-US" altLang="zh-CN" sz="1400" b="1">
                          <a:latin typeface="Cambria Math" panose="02040503050406030204" pitchFamily="18" charset="0"/>
                          <a:ea typeface="微软雅黑" panose="020B0503020204020204" pitchFamily="34" charset="-122"/>
                        </a:rPr>
                        <m:t>A</m:t>
                      </m:r>
                      <m:r>
                        <a:rPr lang="en-US" altLang="zh-CN" sz="1400" b="1">
                          <a:latin typeface="Cambria Math" panose="02040503050406030204" pitchFamily="18" charset="0"/>
                          <a:ea typeface="微软雅黑" panose="020B0503020204020204" pitchFamily="34" charset="-122"/>
                        </a:rPr>
                        <m:t>(</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zh-CN" altLang="en-US" sz="1400" b="1">
                              <a:latin typeface="Cambria Math" panose="02040503050406030204" pitchFamily="18" charset="0"/>
                              <a:ea typeface="微软雅黑" panose="020B0503020204020204" pitchFamily="34" charset="-122"/>
                            </a:rPr>
                            <m:t>∗</m:t>
                          </m:r>
                        </m:sup>
                      </m:sSup>
                      <m:r>
                        <m:rPr>
                          <m:sty m:val="p"/>
                        </m:rPr>
                        <a:rPr lang="en-US" altLang="zh-CN" sz="1400" b="1">
                          <a:latin typeface="Cambria Math" panose="02040503050406030204" pitchFamily="18" charset="0"/>
                          <a:ea typeface="微软雅黑" panose="020B0503020204020204" pitchFamily="34" charset="-122"/>
                        </a:rPr>
                        <m:t>l</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en-US" altLang="zh-CN" sz="1400" b="1">
                              <a:latin typeface="Cambria Math" panose="02040503050406030204" pitchFamily="18" charset="0"/>
                              <a:ea typeface="微软雅黑" panose="020B0503020204020204" pitchFamily="34" charset="-122"/>
                            </a:rPr>
                            <m:t>𝑡</m:t>
                          </m:r>
                          <m:r>
                            <a:rPr lang="zh-CN" altLang="en-US"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1</m:t>
                          </m:r>
                        </m:sup>
                      </m:sSup>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，其中</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Q</m:t>
                      </m:r>
                      <m:r>
                        <a:rPr lang="en-US" altLang="zh-CN" sz="1400" b="1">
                          <a:latin typeface="Cambria Math" panose="02040503050406030204" pitchFamily="18" charset="0"/>
                          <a:ea typeface="微软雅黑" panose="020B0503020204020204" pitchFamily="34" charset="-122"/>
                        </a:rPr>
                        <m:t>(</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zh-CN" altLang="en-US" sz="1400" b="1">
                              <a:latin typeface="Cambria Math" panose="02040503050406030204" pitchFamily="18" charset="0"/>
                              <a:ea typeface="微软雅黑" panose="020B0503020204020204" pitchFamily="34" charset="-122"/>
                            </a:rPr>
                            <m:t>∗</m:t>
                          </m:r>
                        </m:sup>
                      </m:sSup>
                      <m:r>
                        <m:rPr>
                          <m:sty m:val="p"/>
                        </m:rPr>
                        <a:rPr lang="en-US" altLang="zh-CN" sz="1400" b="1">
                          <a:latin typeface="Cambria Math" panose="02040503050406030204" pitchFamily="18" charset="0"/>
                          <a:ea typeface="微软雅黑" panose="020B0503020204020204" pitchFamily="34" charset="-122"/>
                        </a:rPr>
                        <m:t>l</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en-US" altLang="zh-CN" sz="1400" b="1">
                              <a:latin typeface="Cambria Math" panose="02040503050406030204" pitchFamily="18" charset="0"/>
                              <a:ea typeface="微软雅黑" panose="020B0503020204020204" pitchFamily="34" charset="-122"/>
                            </a:rPr>
                            <m:t>𝑡</m:t>
                          </m:r>
                          <m:r>
                            <a:rPr lang="zh-CN" altLang="en-US"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1</m:t>
                          </m:r>
                        </m:sup>
                      </m:sSup>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是用户给定的先验概率，</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A</m:t>
                      </m:r>
                      <m:r>
                        <a:rPr lang="en-US" altLang="zh-CN" sz="1400" b="1">
                          <a:latin typeface="Cambria Math" panose="02040503050406030204" pitchFamily="18" charset="0"/>
                          <a:ea typeface="微软雅黑" panose="020B0503020204020204" pitchFamily="34" charset="-122"/>
                        </a:rPr>
                        <m:t>(</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zh-CN" altLang="en-US" sz="1400" b="1">
                              <a:latin typeface="Cambria Math" panose="02040503050406030204" pitchFamily="18" charset="0"/>
                              <a:ea typeface="微软雅黑" panose="020B0503020204020204" pitchFamily="34" charset="-122"/>
                            </a:rPr>
                            <m:t>∗</m:t>
                          </m:r>
                        </m:sup>
                      </m:sSup>
                      <m:r>
                        <m:rPr>
                          <m:sty m:val="p"/>
                        </m:rPr>
                        <a:rPr lang="en-US" altLang="zh-CN" sz="1400" b="1">
                          <a:latin typeface="Cambria Math" panose="02040503050406030204" pitchFamily="18" charset="0"/>
                          <a:ea typeface="微软雅黑" panose="020B0503020204020204" pitchFamily="34" charset="-122"/>
                        </a:rPr>
                        <m:t>l</m:t>
                      </m:r>
                      <m:sSup>
                        <m:sSupPr>
                          <m:ctrlPr>
                            <a:rPr lang="zh-CN" altLang="zh-CN" sz="1400" b="1" i="1">
                              <a:latin typeface="Cambria Math" panose="02040503050406030204" pitchFamily="18" charset="0"/>
                              <a:ea typeface="微软雅黑" panose="020B0503020204020204" pitchFamily="34" charset="-122"/>
                            </a:rPr>
                          </m:ctrlPr>
                        </m:sSupPr>
                        <m:e>
                          <m:r>
                            <a:rPr lang="en-US" altLang="zh-CN" sz="1400" b="1">
                              <a:latin typeface="Cambria Math" panose="02040503050406030204" pitchFamily="18" charset="0"/>
                              <a:ea typeface="微软雅黑" panose="020B0503020204020204" pitchFamily="34" charset="-122"/>
                            </a:rPr>
                            <m:t>𝑥</m:t>
                          </m:r>
                        </m:e>
                        <m:sup>
                          <m:r>
                            <a:rPr lang="en-US" altLang="zh-CN" sz="1400" b="1">
                              <a:latin typeface="Cambria Math" panose="02040503050406030204" pitchFamily="18" charset="0"/>
                              <a:ea typeface="微软雅黑" panose="020B0503020204020204" pitchFamily="34" charset="-122"/>
                            </a:rPr>
                            <m:t>𝑡</m:t>
                          </m:r>
                          <m:r>
                            <a:rPr lang="zh-CN" altLang="en-US"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1</m:t>
                          </m:r>
                        </m:sup>
                      </m:sSup>
                      <m:r>
                        <a:rPr lang="en-US" altLang="zh-CN" sz="1400" b="1">
                          <a:latin typeface="Cambria Math" panose="02040503050406030204" pitchFamily="18" charset="0"/>
                          <a:ea typeface="微软雅黑" panose="020B0503020204020204" pitchFamily="34" charset="-122"/>
                        </a:rPr>
                        <m:t>)</m:t>
                      </m:r>
                    </m:oMath>
                  </a14:m>
                  <a:r>
                    <a:rPr lang="zh-CN" altLang="zh-CN" sz="1400" b="1" dirty="0">
                      <a:latin typeface="微软雅黑" panose="020B0503020204020204" pitchFamily="34" charset="-122"/>
                      <a:ea typeface="微软雅黑" panose="020B0503020204020204" pitchFamily="34" charset="-122"/>
                    </a:rPr>
                    <a:t>是</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被接受的概率</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若</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最终收敛到平稳状态</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则根据式</a:t>
                  </a:r>
                  <a:r>
                    <a:rPr lang="en-US" altLang="zh-CN" sz="1400" b="1" dirty="0">
                      <a:latin typeface="微软雅黑" panose="020B0503020204020204" pitchFamily="34" charset="-122"/>
                      <a:ea typeface="微软雅黑" panose="020B0503020204020204" pitchFamily="34" charset="-122"/>
                    </a:rPr>
                    <a:t>(14.26)</a:t>
                  </a:r>
                  <a:r>
                    <a:rPr lang="zh-CN" altLang="zh-CN" sz="1400" b="1" dirty="0">
                      <a:latin typeface="微软雅黑" panose="020B0503020204020204" pitchFamily="34" charset="-122"/>
                      <a:ea typeface="微软雅黑" panose="020B0503020204020204" pitchFamily="34" charset="-122"/>
                    </a:rPr>
                    <a:t>有</a:t>
                  </a:r>
                </a:p>
              </p:txBody>
            </p:sp>
          </mc:Choice>
          <mc:Fallback xmlns="">
            <p:sp>
              <p:nvSpPr>
                <p:cNvPr id="29" name="文本框 34"/>
                <p:cNvSpPr>
                  <a:spLocks noRot="1" noChangeAspect="1" noMove="1" noResize="1" noEditPoints="1" noAdjustHandles="1" noChangeArrowheads="1" noChangeShapeType="1" noTextEdit="1"/>
                </p:cNvSpPr>
                <p:nvPr/>
              </p:nvSpPr>
              <p:spPr bwMode="auto">
                <a:xfrm>
                  <a:off x="795357" y="2242828"/>
                  <a:ext cx="3801653" cy="1712325"/>
                </a:xfrm>
                <a:prstGeom prst="rect">
                  <a:avLst/>
                </a:prstGeom>
                <a:blipFill>
                  <a:blip r:embed="rId4"/>
                  <a:stretch>
                    <a:fillRect l="-519" t="-599" r="-2076" b="-2395"/>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pic>
        <p:nvPicPr>
          <p:cNvPr id="20" name="图片 19"/>
          <p:cNvPicPr/>
          <p:nvPr/>
        </p:nvPicPr>
        <p:blipFill>
          <a:blip r:embed="rId5"/>
          <a:stretch>
            <a:fillRect/>
          </a:stretch>
        </p:blipFill>
        <p:spPr>
          <a:xfrm>
            <a:off x="5834011" y="1932886"/>
            <a:ext cx="5692140" cy="4023360"/>
          </a:xfrm>
          <a:prstGeom prst="rect">
            <a:avLst/>
          </a:prstGeom>
        </p:spPr>
      </p:pic>
      <p:pic>
        <p:nvPicPr>
          <p:cNvPr id="31" name="图片 30"/>
          <p:cNvPicPr/>
          <p:nvPr/>
        </p:nvPicPr>
        <p:blipFill>
          <a:blip r:embed="rId6"/>
          <a:stretch>
            <a:fillRect/>
          </a:stretch>
        </p:blipFill>
        <p:spPr>
          <a:xfrm>
            <a:off x="537131" y="4737502"/>
            <a:ext cx="4241597" cy="590550"/>
          </a:xfrm>
          <a:prstGeom prst="rect">
            <a:avLst/>
          </a:prstGeom>
        </p:spPr>
      </p:pic>
      <p:cxnSp>
        <p:nvCxnSpPr>
          <p:cNvPr id="32" name="直接连接符 31"/>
          <p:cNvCxnSpPr/>
          <p:nvPr/>
        </p:nvCxnSpPr>
        <p:spPr>
          <a:xfrm>
            <a:off x="5284149" y="2504791"/>
            <a:ext cx="0" cy="266400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785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Part.01</a:t>
            </a:r>
            <a:endParaRPr lang="en-US" altLang="zh-CN"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27401" y="4789616"/>
            <a:ext cx="5537198" cy="1323439"/>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隐马尔科夫模型（</a:t>
            </a:r>
            <a:r>
              <a:rPr lang="en-US" altLang="zh-CN" sz="4000" b="1" spc="600" dirty="0" smtClean="0">
                <a:latin typeface="微软雅黑" panose="020B0503020204020204" pitchFamily="34" charset="-122"/>
                <a:ea typeface="微软雅黑" panose="020B0503020204020204" pitchFamily="34" charset="-122"/>
              </a:rPr>
              <a:t>HHM)</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4.4 MCMC</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采样</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grpSp>
        <p:nvGrpSpPr>
          <p:cNvPr id="24" name="组合 23"/>
          <p:cNvGrpSpPr/>
          <p:nvPr/>
        </p:nvGrpSpPr>
        <p:grpSpPr>
          <a:xfrm>
            <a:off x="953676" y="2053804"/>
            <a:ext cx="5009379" cy="3488608"/>
            <a:chOff x="795357" y="1743204"/>
            <a:chExt cx="7191513" cy="2926901"/>
          </a:xfrm>
        </p:grpSpPr>
        <p:sp>
          <p:nvSpPr>
            <p:cNvPr id="28" name="文本框 34"/>
            <p:cNvSpPr>
              <a:spLocks noChangeArrowheads="1"/>
            </p:cNvSpPr>
            <p:nvPr/>
          </p:nvSpPr>
          <p:spPr bwMode="auto">
            <a:xfrm>
              <a:off x="852507" y="1743204"/>
              <a:ext cx="4957743" cy="41917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MH</a:t>
              </a: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算法</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29" name="文本框 34"/>
            <p:cNvSpPr>
              <a:spLocks noChangeArrowheads="1"/>
            </p:cNvSpPr>
            <p:nvPr/>
          </p:nvSpPr>
          <p:spPr bwMode="auto">
            <a:xfrm>
              <a:off x="795357" y="2242828"/>
              <a:ext cx="7191513" cy="242727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r>
                <a:rPr lang="zh-CN" altLang="zh-CN" sz="1400" b="1" dirty="0">
                  <a:latin typeface="微软雅黑" panose="020B0503020204020204" pitchFamily="34" charset="-122"/>
                  <a:ea typeface="微软雅黑" panose="020B0503020204020204" pitchFamily="34" charset="-122"/>
                </a:rPr>
                <a:t>其中接受率为</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实际上其实只要满足一下条件那么就可满足平稳状态的等式</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但是等式右边的值可能比较小，那么样本利用率就太低了可将接受率设为</a:t>
              </a:r>
              <a:r>
                <a:rPr lang="en-US" altLang="zh-CN" sz="1400" b="1" dirty="0">
                  <a:latin typeface="微软雅黑" panose="020B0503020204020204" pitchFamily="34" charset="-122"/>
                  <a:ea typeface="微软雅黑" panose="020B0503020204020204" pitchFamily="34" charset="-122"/>
                </a:rPr>
                <a:t>0.5</a:t>
              </a:r>
              <a:r>
                <a:rPr lang="zh-CN" altLang="zh-CN" sz="1400" b="1" dirty="0">
                  <a:latin typeface="微软雅黑" panose="020B0503020204020204" pitchFamily="34" charset="-122"/>
                  <a:ea typeface="微软雅黑" panose="020B0503020204020204" pitchFamily="34" charset="-122"/>
                </a:rPr>
                <a:t>和</a:t>
              </a:r>
              <a:r>
                <a:rPr lang="en-US" altLang="zh-CN" sz="1400" b="1" dirty="0">
                  <a:latin typeface="微软雅黑" panose="020B0503020204020204" pitchFamily="34" charset="-122"/>
                  <a:ea typeface="微软雅黑" panose="020B0503020204020204" pitchFamily="34" charset="-122"/>
                </a:rPr>
                <a:t>1</a:t>
              </a:r>
              <a:r>
                <a:rPr lang="zh-CN" altLang="zh-CN" sz="1400" b="1" dirty="0">
                  <a:latin typeface="微软雅黑" panose="020B0503020204020204" pitchFamily="34" charset="-122"/>
                  <a:ea typeface="微软雅黑" panose="020B0503020204020204" pitchFamily="34" charset="-122"/>
                </a:rPr>
                <a:t>也就是上面的公式来提高样本的接受率</a:t>
              </a:r>
            </a:p>
            <a:p>
              <a:endParaRPr lang="zh-CN" altLang="zh-CN" sz="1400" b="1" dirty="0">
                <a:latin typeface="微软雅黑" panose="020B0503020204020204" pitchFamily="34" charset="-122"/>
                <a:ea typeface="微软雅黑" panose="020B0503020204020204" pitchFamily="34" charset="-122"/>
              </a:endParaRPr>
            </a:p>
          </p:txBody>
        </p:sp>
      </p:grpSp>
      <p:pic>
        <p:nvPicPr>
          <p:cNvPr id="32" name="图片 31"/>
          <p:cNvPicPr/>
          <p:nvPr/>
        </p:nvPicPr>
        <p:blipFill>
          <a:blip r:embed="rId4"/>
          <a:stretch>
            <a:fillRect/>
          </a:stretch>
        </p:blipFill>
        <p:spPr>
          <a:xfrm>
            <a:off x="1006611" y="3047045"/>
            <a:ext cx="3793083" cy="606348"/>
          </a:xfrm>
          <a:prstGeom prst="rect">
            <a:avLst/>
          </a:prstGeom>
        </p:spPr>
      </p:pic>
      <p:pic>
        <p:nvPicPr>
          <p:cNvPr id="33" name="图片 32"/>
          <p:cNvPicPr/>
          <p:nvPr/>
        </p:nvPicPr>
        <p:blipFill>
          <a:blip r:embed="rId5"/>
          <a:stretch>
            <a:fillRect/>
          </a:stretch>
        </p:blipFill>
        <p:spPr>
          <a:xfrm>
            <a:off x="1010727" y="4151548"/>
            <a:ext cx="2190415" cy="537837"/>
          </a:xfrm>
          <a:prstGeom prst="rect">
            <a:avLst/>
          </a:prstGeom>
        </p:spPr>
      </p:pic>
      <p:pic>
        <p:nvPicPr>
          <p:cNvPr id="36" name="图片 35"/>
          <p:cNvPicPr/>
          <p:nvPr/>
        </p:nvPicPr>
        <p:blipFill>
          <a:blip r:embed="rId6"/>
          <a:stretch>
            <a:fillRect/>
          </a:stretch>
        </p:blipFill>
        <p:spPr>
          <a:xfrm>
            <a:off x="1006611" y="5378375"/>
            <a:ext cx="4241597" cy="590550"/>
          </a:xfrm>
          <a:prstGeom prst="rect">
            <a:avLst/>
          </a:prstGeom>
        </p:spPr>
      </p:pic>
      <p:grpSp>
        <p:nvGrpSpPr>
          <p:cNvPr id="37" name="组合 36"/>
          <p:cNvGrpSpPr/>
          <p:nvPr/>
        </p:nvGrpSpPr>
        <p:grpSpPr>
          <a:xfrm>
            <a:off x="6060697" y="2053804"/>
            <a:ext cx="5009379" cy="2447233"/>
            <a:chOff x="795357" y="1743204"/>
            <a:chExt cx="7191513" cy="2053200"/>
          </a:xfrm>
        </p:grpSpPr>
        <p:sp>
          <p:nvSpPr>
            <p:cNvPr id="38" name="文本框 34"/>
            <p:cNvSpPr>
              <a:spLocks noChangeArrowheads="1"/>
            </p:cNvSpPr>
            <p:nvPr/>
          </p:nvSpPr>
          <p:spPr bwMode="auto">
            <a:xfrm>
              <a:off x="852507" y="1743204"/>
              <a:ext cx="4957743" cy="41917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rPr>
                <a:t>吉布斯算法</a:t>
              </a:r>
              <a:endParaRPr lang="en-US" altLang="zh-CN" sz="2000" b="1" dirty="0">
                <a:solidFill>
                  <a:schemeClr val="accent3">
                    <a:lumMod val="50000"/>
                  </a:schemeClr>
                </a:solidFill>
                <a:latin typeface="微软雅黑" panose="020B0503020204020204" pitchFamily="34" charset="-122"/>
                <a:ea typeface="微软雅黑" panose="020B0503020204020204" pitchFamily="34" charset="-122"/>
                <a:sym typeface="华文宋体" panose="02010600040101010101" pitchFamily="2" charset="-122"/>
              </a:endParaRPr>
            </a:p>
          </p:txBody>
        </p:sp>
        <mc:AlternateContent xmlns:mc="http://schemas.openxmlformats.org/markup-compatibility/2006">
          <mc:Choice xmlns:a14="http://schemas.microsoft.com/office/drawing/2010/main" Requires="a14">
            <p:sp>
              <p:nvSpPr>
                <p:cNvPr id="39" name="文本框 34"/>
                <p:cNvSpPr>
                  <a:spLocks noChangeArrowheads="1"/>
                </p:cNvSpPr>
                <p:nvPr/>
              </p:nvSpPr>
              <p:spPr bwMode="auto">
                <a:xfrm>
                  <a:off x="795357" y="2242828"/>
                  <a:ext cx="7191513" cy="1553576"/>
                </a:xfrm>
                <a:prstGeom prst="rect">
                  <a:avLst/>
                </a:prstGeom>
                <a:noFill/>
                <a:ln w="9525">
                  <a:noFill/>
                  <a:miter lim="800000"/>
                </a:ln>
                <a:extLst>
                  <a:ext uri="{909E8E84-426E-40DD-AFC4-6F175D3DCCD1}">
                    <a14:hiddenFill>
                      <a:solidFill>
                        <a:srgbClr val="FFFFFF"/>
                      </a:solidFill>
                    </a14:hiddenFill>
                  </a:ext>
                </a:extLst>
              </p:spPr>
              <p:txBody>
                <a:bodyPr wrap="square" lIns="91440" tIns="45720" rIns="91440" bIns="45720">
                  <a:spAutoFit/>
                </a:bodyPr>
                <a:lstStyle/>
                <a:p>
                  <a:r>
                    <a:rPr lang="zh-CN" altLang="zh-CN" sz="1400" b="1" dirty="0">
                      <a:latin typeface="微软雅黑" panose="020B0503020204020204" pitchFamily="34" charset="-122"/>
                      <a:ea typeface="微软雅黑" panose="020B0503020204020204" pitchFamily="34" charset="-122"/>
                    </a:rPr>
                    <a:t>吉布斯采样是</a:t>
                  </a:r>
                  <a:r>
                    <a:rPr lang="en-US" altLang="zh-CN" sz="1400" b="1" dirty="0">
                      <a:latin typeface="微软雅黑" panose="020B0503020204020204" pitchFamily="34" charset="-122"/>
                      <a:ea typeface="微软雅黑" panose="020B0503020204020204" pitchFamily="34" charset="-122"/>
                    </a:rPr>
                    <a:t>MH</a:t>
                  </a:r>
                  <a:r>
                    <a:rPr lang="zh-CN" altLang="zh-CN" sz="1400" b="1" dirty="0">
                      <a:latin typeface="微软雅黑" panose="020B0503020204020204" pitchFamily="34" charset="-122"/>
                      <a:ea typeface="微软雅黑" panose="020B0503020204020204" pitchFamily="34" charset="-122"/>
                    </a:rPr>
                    <a:t>算法的特例，不同的地方在于例如在</a:t>
                  </a:r>
                  <a:r>
                    <a:rPr lang="zh-CN" altLang="zh-CN" sz="1400" b="1" dirty="0" smtClean="0">
                      <a:latin typeface="微软雅黑" panose="020B0503020204020204" pitchFamily="34" charset="-122"/>
                      <a:ea typeface="微软雅黑" panose="020B0503020204020204" pitchFamily="34" charset="-122"/>
                    </a:rPr>
                    <a:t>采样</a:t>
                  </a:r>
                  <a:r>
                    <a:rPr lang="zh-CN" altLang="en-US" sz="1400" b="1" dirty="0" smtClean="0">
                      <a:latin typeface="微软雅黑" panose="020B0503020204020204" pitchFamily="34" charset="-122"/>
                      <a:ea typeface="微软雅黑" panose="020B0503020204020204" pitchFamily="34" charset="-122"/>
                    </a:rPr>
                    <a:t>第</a:t>
                  </a:r>
                  <a:r>
                    <a:rPr lang="en-US" altLang="zh-CN" sz="1400" b="1" dirty="0" smtClean="0">
                      <a:latin typeface="微软雅黑" panose="020B0503020204020204" pitchFamily="34" charset="-122"/>
                      <a:ea typeface="微软雅黑" panose="020B0503020204020204" pitchFamily="34" charset="-122"/>
                    </a:rPr>
                    <a:t>n</a:t>
                  </a:r>
                  <a:r>
                    <a:rPr lang="zh-CN" altLang="zh-CN" sz="1400" b="1" dirty="0">
                      <a:latin typeface="微软雅黑" panose="020B0503020204020204" pitchFamily="34" charset="-122"/>
                      <a:ea typeface="微软雅黑" panose="020B0503020204020204" pitchFamily="34" charset="-122"/>
                    </a:rPr>
                    <a:t>维变量的时候固定其它维度，其步骤如下：</a:t>
                  </a:r>
                </a:p>
                <a:p>
                  <a:r>
                    <a:rPr lang="zh-CN" altLang="zh-CN" sz="1400" b="1" dirty="0">
                      <a:latin typeface="微软雅黑" panose="020B0503020204020204" pitchFamily="34" charset="-122"/>
                      <a:ea typeface="微软雅黑" panose="020B0503020204020204" pitchFamily="34" charset="-122"/>
                    </a:rPr>
                    <a:t>①随机或以某个次序选取某变量</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en-US" altLang="zh-CN" sz="1400" b="1" dirty="0">
                      <a:latin typeface="微软雅黑" panose="020B0503020204020204" pitchFamily="34" charset="-122"/>
                      <a:ea typeface="微软雅黑" panose="020B0503020204020204" pitchFamily="34" charset="-122"/>
                    </a:rPr>
                    <a:t>;</a:t>
                  </a:r>
                  <a:endParaRPr lang="zh-CN"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②根据</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中除</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a:latin typeface="微软雅黑" panose="020B0503020204020204" pitchFamily="34" charset="-122"/>
                      <a:ea typeface="微软雅黑" panose="020B0503020204020204" pitchFamily="34" charset="-122"/>
                    </a:rPr>
                    <a:t>外的变量的现有取值，计算条件概率</a:t>
                  </a:r>
                  <a14:m>
                    <m:oMath xmlns:m="http://schemas.openxmlformats.org/officeDocument/2006/math">
                      <m:r>
                        <a:rPr lang="en-US" altLang="zh-CN" sz="1400" b="1">
                          <a:latin typeface="Cambria Math" panose="02040503050406030204" pitchFamily="18" charset="0"/>
                          <a:ea typeface="微软雅黑" panose="020B0503020204020204" pitchFamily="34" charset="-122"/>
                        </a:rPr>
                        <m:t>𝑝</m:t>
                      </m:r>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eqArr>
                                <m:eqArrPr>
                                  <m:ctrlPr>
                                    <a:rPr lang="zh-CN" altLang="zh-CN" sz="1400" b="1" i="1">
                                      <a:latin typeface="Cambria Math" panose="02040503050406030204" pitchFamily="18" charset="0"/>
                                      <a:ea typeface="微软雅黑" panose="020B0503020204020204" pitchFamily="34" charset="-122"/>
                                    </a:rPr>
                                  </m:ctrlPr>
                                </m:eqArrPr>
                                <m:e>
                                  <m:r>
                                    <a:rPr lang="en-US" altLang="zh-CN" sz="1400" b="1">
                                      <a:latin typeface="Cambria Math" panose="02040503050406030204" pitchFamily="18" charset="0"/>
                                      <a:ea typeface="微软雅黑" panose="020B0503020204020204" pitchFamily="34" charset="-122"/>
                                    </a:rPr>
                                    <m:t>_</m:t>
                                  </m:r>
                                </m:e>
                                <m:e>
                                  <m:r>
                                    <a:rPr lang="en-US" altLang="zh-CN" sz="1400" b="1">
                                      <a:latin typeface="Cambria Math" panose="02040503050406030204" pitchFamily="18" charset="0"/>
                                      <a:ea typeface="微软雅黑" panose="020B0503020204020204" pitchFamily="34" charset="-122"/>
                                    </a:rPr>
                                    <m:t>𝑖</m:t>
                                  </m:r>
                                </m:e>
                              </m:eqArr>
                            </m:sub>
                          </m:sSub>
                        </m:e>
                      </m:d>
                    </m:oMath>
                  </a14:m>
                  <a:r>
                    <a:rPr lang="zh-CN" altLang="zh-CN" sz="1400" b="1"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eqArr>
                            <m:eqArrPr>
                              <m:ctrlPr>
                                <a:rPr lang="zh-CN" altLang="zh-CN" sz="1400" b="1" i="1">
                                  <a:latin typeface="Cambria Math" panose="02040503050406030204" pitchFamily="18" charset="0"/>
                                  <a:ea typeface="微软雅黑" panose="020B0503020204020204" pitchFamily="34" charset="-122"/>
                                </a:rPr>
                              </m:ctrlPr>
                            </m:eqArrPr>
                            <m:e>
                              <m:r>
                                <a:rPr lang="en-US" altLang="zh-CN" sz="1400" b="1">
                                  <a:latin typeface="Cambria Math" panose="02040503050406030204" pitchFamily="18" charset="0"/>
                                  <a:ea typeface="微软雅黑" panose="020B0503020204020204" pitchFamily="34" charset="-122"/>
                                </a:rPr>
                                <m:t>_</m:t>
                              </m:r>
                            </m:e>
                            <m:e>
                              <m:r>
                                <a:rPr lang="en-US" altLang="zh-CN" sz="1400" b="1">
                                  <a:latin typeface="Cambria Math" panose="02040503050406030204" pitchFamily="18" charset="0"/>
                                  <a:ea typeface="微软雅黑" panose="020B0503020204020204" pitchFamily="34" charset="-122"/>
                                </a:rPr>
                                <m:t>𝑖</m:t>
                              </m:r>
                            </m:e>
                          </m:eqArr>
                        </m:sub>
                      </m:sSub>
                      <m:r>
                        <a:rPr lang="en-US" altLang="zh-CN" sz="1400" b="1">
                          <a:latin typeface="Cambria Math" panose="02040503050406030204" pitchFamily="18" charset="0"/>
                          <a:ea typeface="微软雅黑" panose="020B0503020204020204" pitchFamily="34" charset="-122"/>
                        </a:rPr>
                        <m:t>=</m:t>
                      </m:r>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e>
                      </m:d>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2</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r>
                                <a:rPr lang="en-US" altLang="zh-CN" sz="1400" b="1">
                                  <a:latin typeface="Cambria Math" panose="02040503050406030204" pitchFamily="18" charset="0"/>
                                  <a:ea typeface="微软雅黑" panose="020B0503020204020204" pitchFamily="34" charset="-122"/>
                                </a:rPr>
                                <m:t>−1</m:t>
                              </m:r>
                            </m:sub>
                          </m:sSub>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𝑁</m:t>
                              </m:r>
                            </m:sub>
                          </m:sSub>
                        </m:e>
                      </m:d>
                    </m:oMath>
                  </a14:m>
                  <a:endParaRPr lang="zh-CN"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③根据</a:t>
                  </a:r>
                  <a14:m>
                    <m:oMath xmlns:m="http://schemas.openxmlformats.org/officeDocument/2006/math">
                      <m:r>
                        <a:rPr lang="en-US" altLang="zh-CN" sz="1400" b="1">
                          <a:latin typeface="Cambria Math" panose="02040503050406030204" pitchFamily="18" charset="0"/>
                          <a:ea typeface="微软雅黑" panose="020B0503020204020204" pitchFamily="34" charset="-122"/>
                        </a:rPr>
                        <m:t>𝑝</m:t>
                      </m:r>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eqArr>
                                <m:eqArrPr>
                                  <m:ctrlPr>
                                    <a:rPr lang="zh-CN" altLang="zh-CN" sz="1400" b="1" i="1">
                                      <a:latin typeface="Cambria Math" panose="02040503050406030204" pitchFamily="18" charset="0"/>
                                      <a:ea typeface="微软雅黑" panose="020B0503020204020204" pitchFamily="34" charset="-122"/>
                                    </a:rPr>
                                  </m:ctrlPr>
                                </m:eqArrPr>
                                <m:e>
                                  <m:r>
                                    <a:rPr lang="en-US" altLang="zh-CN" sz="1400" b="1">
                                      <a:latin typeface="Cambria Math" panose="02040503050406030204" pitchFamily="18" charset="0"/>
                                      <a:ea typeface="微软雅黑" panose="020B0503020204020204" pitchFamily="34" charset="-122"/>
                                    </a:rPr>
                                    <m:t>_</m:t>
                                  </m:r>
                                </m:e>
                                <m:e>
                                  <m:r>
                                    <a:rPr lang="en-US" altLang="zh-CN" sz="1400" b="1">
                                      <a:latin typeface="Cambria Math" panose="02040503050406030204" pitchFamily="18" charset="0"/>
                                      <a:ea typeface="微软雅黑" panose="020B0503020204020204" pitchFamily="34" charset="-122"/>
                                    </a:rPr>
                                    <m:t>𝑖</m:t>
                                  </m:r>
                                </m:e>
                              </m:eqArr>
                            </m:sub>
                          </m:sSub>
                        </m:e>
                      </m:d>
                    </m:oMath>
                  </a14:m>
                  <a:r>
                    <a:rPr lang="zh-CN" altLang="zh-CN" sz="1400" b="1" dirty="0">
                      <a:latin typeface="微软雅黑" panose="020B0503020204020204" pitchFamily="34" charset="-122"/>
                      <a:ea typeface="微软雅黑" panose="020B0503020204020204" pitchFamily="34" charset="-122"/>
                    </a:rPr>
                    <a:t>对变量</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𝑥</m:t>
                          </m:r>
                        </m:e>
                        <m:sub>
                          <m:r>
                            <a:rPr lang="en-US" altLang="zh-CN" sz="1400" b="1">
                              <a:latin typeface="Cambria Math" panose="02040503050406030204" pitchFamily="18" charset="0"/>
                              <a:ea typeface="微软雅黑" panose="020B0503020204020204" pitchFamily="34" charset="-122"/>
                            </a:rPr>
                            <m:t>𝑖</m:t>
                          </m:r>
                        </m:sub>
                      </m:sSub>
                    </m:oMath>
                  </a14:m>
                  <a:r>
                    <a:rPr lang="zh-CN" altLang="zh-CN" sz="1400" b="1" dirty="0" smtClean="0">
                      <a:latin typeface="微软雅黑" panose="020B0503020204020204" pitchFamily="34" charset="-122"/>
                      <a:ea typeface="微软雅黑" panose="020B0503020204020204" pitchFamily="34" charset="-122"/>
                    </a:rPr>
                    <a:t>采样</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用采样值代替原值</a:t>
                  </a:r>
                  <a:r>
                    <a:rPr lang="en-US" altLang="zh-CN" sz="1400" b="1" dirty="0">
                      <a:latin typeface="微软雅黑" panose="020B0503020204020204" pitchFamily="34" charset="-122"/>
                      <a:ea typeface="微软雅黑" panose="020B0503020204020204" pitchFamily="34" charset="-122"/>
                    </a:rPr>
                    <a:t>.</a:t>
                  </a:r>
                  <a:endParaRPr lang="zh-CN" altLang="zh-CN" sz="1400" b="1" dirty="0">
                    <a:latin typeface="微软雅黑" panose="020B0503020204020204" pitchFamily="34" charset="-122"/>
                    <a:ea typeface="微软雅黑" panose="020B0503020204020204" pitchFamily="34" charset="-122"/>
                  </a:endParaRPr>
                </a:p>
                <a:p>
                  <a:endParaRPr lang="zh-CN" altLang="zh-CN" sz="1400" b="1" dirty="0">
                    <a:latin typeface="微软雅黑" panose="020B0503020204020204" pitchFamily="34" charset="-122"/>
                    <a:ea typeface="微软雅黑" panose="020B0503020204020204" pitchFamily="34" charset="-122"/>
                  </a:endParaRPr>
                </a:p>
              </p:txBody>
            </p:sp>
          </mc:Choice>
          <mc:Fallback>
            <p:sp>
              <p:nvSpPr>
                <p:cNvPr id="39" name="文本框 34"/>
                <p:cNvSpPr>
                  <a:spLocks noRot="1" noChangeAspect="1" noMove="1" noResize="1" noEditPoints="1" noAdjustHandles="1" noChangeArrowheads="1" noChangeShapeType="1" noTextEdit="1"/>
                </p:cNvSpPr>
                <p:nvPr/>
              </p:nvSpPr>
              <p:spPr bwMode="auto">
                <a:xfrm>
                  <a:off x="795357" y="2242828"/>
                  <a:ext cx="7191513" cy="1553576"/>
                </a:xfrm>
                <a:prstGeom prst="rect">
                  <a:avLst/>
                </a:prstGeom>
                <a:blipFill>
                  <a:blip r:embed="rId7"/>
                  <a:stretch>
                    <a:fillRect l="-365" t="-660" r="-3893"/>
                  </a:stretch>
                </a:blipFill>
                <a:ln w="9525">
                  <a:no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185799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4.5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变分推断</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矩形 2"/>
              <p:cNvSpPr/>
              <p:nvPr/>
            </p:nvSpPr>
            <p:spPr>
              <a:xfrm>
                <a:off x="721577" y="2004428"/>
                <a:ext cx="10456611" cy="4637039"/>
              </a:xfrm>
              <a:prstGeom prst="rect">
                <a:avLst/>
              </a:prstGeom>
            </p:spPr>
            <p:txBody>
              <a:bodyPr wrap="square">
                <a:spAutoFit/>
              </a:bodyPr>
              <a:lstStyle/>
              <a:p>
                <a:r>
                  <a:rPr lang="zh-CN" altLang="zh-CN" sz="1400" b="1" dirty="0">
                    <a:latin typeface="微软雅黑" panose="020B0503020204020204" pitchFamily="34" charset="-122"/>
                    <a:ea typeface="微软雅黑" panose="020B0503020204020204" pitchFamily="34" charset="-122"/>
                  </a:rPr>
                  <a:t>变分推断通过使用已知简单分布来逼近需推断的复杂分布</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并通过限制近似分布的类型</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从而得到一种局部最优、但具有确定解的近似后验分布</a:t>
                </a:r>
                <a:r>
                  <a:rPr lang="en-US" altLang="zh-CN" sz="1400" b="1" dirty="0" smtClean="0">
                    <a:latin typeface="微软雅黑" panose="020B0503020204020204" pitchFamily="34" charset="-122"/>
                    <a:ea typeface="微软雅黑" panose="020B0503020204020204" pitchFamily="34" charset="-122"/>
                  </a:rPr>
                  <a:t>.</a:t>
                </a:r>
              </a:p>
              <a:p>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例如这个里面的</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是一个隐变量我们要根据观测值</a:t>
                </a:r>
                <a:r>
                  <a:rPr lang="en-US" altLang="zh-CN" sz="1400" b="1" dirty="0">
                    <a:latin typeface="微软雅黑" panose="020B0503020204020204" pitchFamily="34" charset="-122"/>
                    <a:ea typeface="微软雅黑" panose="020B0503020204020204" pitchFamily="34" charset="-122"/>
                  </a:rPr>
                  <a:t>x</a:t>
                </a:r>
                <a:r>
                  <a:rPr lang="zh-CN" altLang="zh-CN" sz="1400" b="1" dirty="0">
                    <a:latin typeface="微软雅黑" panose="020B0503020204020204" pitchFamily="34" charset="-122"/>
                    <a:ea typeface="微软雅黑" panose="020B0503020204020204" pitchFamily="34" charset="-122"/>
                  </a:rPr>
                  <a:t>来对</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的分布进行估计，以及求解对应参数θ。</a:t>
                </a:r>
              </a:p>
              <a:p>
                <a:r>
                  <a:rPr lang="zh-CN" altLang="zh-CN" sz="1400" b="1" dirty="0">
                    <a:latin typeface="微软雅黑" panose="020B0503020204020204" pitchFamily="34" charset="-122"/>
                    <a:ea typeface="微软雅黑" panose="020B0503020204020204" pitchFamily="34" charset="-122"/>
                  </a:rPr>
                  <a:t>那么概率模型的参数估计在有隐变量的条件下的求解我么用的是</a:t>
                </a:r>
                <a:r>
                  <a:rPr lang="en-US" altLang="zh-CN" sz="1400" b="1" dirty="0">
                    <a:latin typeface="微软雅黑" panose="020B0503020204020204" pitchFamily="34" charset="-122"/>
                    <a:ea typeface="微软雅黑" panose="020B0503020204020204" pitchFamily="34" charset="-122"/>
                  </a:rPr>
                  <a:t>EM</a:t>
                </a:r>
                <a:r>
                  <a:rPr lang="zh-CN" altLang="zh-CN" sz="1400" b="1" dirty="0">
                    <a:latin typeface="微软雅黑" panose="020B0503020204020204" pitchFamily="34" charset="-122"/>
                    <a:ea typeface="微软雅黑" panose="020B0503020204020204" pitchFamily="34" charset="-122"/>
                  </a:rPr>
                  <a:t>算法，通过</a:t>
                </a:r>
                <a:r>
                  <a:rPr lang="en-US" altLang="zh-CN" sz="1400" b="1" dirty="0">
                    <a:latin typeface="微软雅黑" panose="020B0503020204020204" pitchFamily="34" charset="-122"/>
                    <a:ea typeface="微软雅黑" panose="020B0503020204020204" pitchFamily="34" charset="-122"/>
                  </a:rPr>
                  <a:t>EM</a:t>
                </a:r>
                <a:r>
                  <a:rPr lang="zh-CN" altLang="zh-CN" sz="1400" b="1" dirty="0">
                    <a:latin typeface="微软雅黑" panose="020B0503020204020204" pitchFamily="34" charset="-122"/>
                    <a:ea typeface="微软雅黑" panose="020B0503020204020204" pitchFamily="34" charset="-122"/>
                  </a:rPr>
                  <a:t>算法可以获得稳定的参数θ，隐变量也可由参数来获得。</a:t>
                </a:r>
              </a:p>
              <a:p>
                <a:r>
                  <a:rPr lang="zh-CN" altLang="zh-CN" sz="1400" b="1" dirty="0">
                    <a:latin typeface="微软雅黑" panose="020B0503020204020204" pitchFamily="34" charset="-122"/>
                    <a:ea typeface="微软雅黑" panose="020B0503020204020204" pitchFamily="34" charset="-122"/>
                  </a:rPr>
                  <a:t>那么在</a:t>
                </a:r>
                <a:r>
                  <a:rPr lang="en-US" altLang="zh-CN" sz="1400" b="1" dirty="0">
                    <a:latin typeface="微软雅黑" panose="020B0503020204020204" pitchFamily="34" charset="-122"/>
                    <a:ea typeface="微软雅黑" panose="020B0503020204020204" pitchFamily="34" charset="-122"/>
                  </a:rPr>
                  <a:t>EM</a:t>
                </a:r>
                <a:r>
                  <a:rPr lang="zh-CN" altLang="zh-CN" sz="1400" b="1" dirty="0">
                    <a:latin typeface="微软雅黑" panose="020B0503020204020204" pitchFamily="34" charset="-122"/>
                    <a:ea typeface="微软雅黑" panose="020B0503020204020204" pitchFamily="34" charset="-122"/>
                  </a:rPr>
                  <a:t>算法的</a:t>
                </a:r>
                <a:r>
                  <a:rPr lang="en-US" altLang="zh-CN" sz="1400" b="1" dirty="0">
                    <a:latin typeface="微软雅黑" panose="020B0503020204020204" pitchFamily="34" charset="-122"/>
                    <a:ea typeface="微软雅黑" panose="020B0503020204020204" pitchFamily="34" charset="-122"/>
                  </a:rPr>
                  <a:t>E</a:t>
                </a:r>
                <a:r>
                  <a:rPr lang="zh-CN" altLang="zh-CN" sz="1400" b="1" dirty="0">
                    <a:latin typeface="微软雅黑" panose="020B0503020204020204" pitchFamily="34" charset="-122"/>
                    <a:ea typeface="微软雅黑" panose="020B0503020204020204" pitchFamily="34" charset="-122"/>
                  </a:rPr>
                  <a:t>步中对于变量</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的</a:t>
                </a:r>
                <a:r>
                  <a:rPr lang="zh-CN" altLang="zh-CN" sz="1400" b="1" dirty="0" smtClean="0">
                    <a:latin typeface="微软雅黑" panose="020B0503020204020204" pitchFamily="34" charset="-122"/>
                    <a:ea typeface="微软雅黑" panose="020B0503020204020204" pitchFamily="34" charset="-122"/>
                  </a:rPr>
                  <a:t>后验分布的近似分布的推断</a:t>
                </a:r>
                <a:r>
                  <a:rPr lang="zh-CN" altLang="zh-CN" sz="1400" b="1" dirty="0">
                    <a:latin typeface="微软雅黑" panose="020B0503020204020204" pitchFamily="34" charset="-122"/>
                    <a:ea typeface="微软雅黑" panose="020B0503020204020204" pitchFamily="34" charset="-122"/>
                  </a:rPr>
                  <a:t>过程中可能会出现困难</a:t>
                </a:r>
                <a:r>
                  <a:rPr lang="zh-CN" altLang="zh-CN" sz="1400" b="1" dirty="0" smtClean="0">
                    <a:latin typeface="微软雅黑" panose="020B0503020204020204" pitchFamily="34" charset="-122"/>
                    <a:ea typeface="微软雅黑" panose="020B0503020204020204" pitchFamily="34" charset="-122"/>
                  </a:rPr>
                  <a:t>，那么</a:t>
                </a:r>
                <a:r>
                  <a:rPr lang="zh-CN" altLang="zh-CN" sz="1400" b="1" dirty="0">
                    <a:latin typeface="微软雅黑" panose="020B0503020204020204" pitchFamily="34" charset="-122"/>
                    <a:ea typeface="微软雅黑" panose="020B0503020204020204" pitchFamily="34" charset="-122"/>
                  </a:rPr>
                  <a:t>我们可以用变分推断。</a:t>
                </a:r>
              </a:p>
              <a:p>
                <a:r>
                  <a:rPr lang="zh-CN" altLang="zh-CN" sz="1400" b="1" dirty="0">
                    <a:latin typeface="微软雅黑" panose="020B0503020204020204" pitchFamily="34" charset="-122"/>
                    <a:ea typeface="微软雅黑" panose="020B0503020204020204" pitchFamily="34" charset="-122"/>
                  </a:rPr>
                  <a:t>变分推断通常假设</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服从分布</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q</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𝑧</m:t>
                        </m:r>
                      </m:e>
                    </m:d>
                  </m:oMath>
                </a14:m>
                <a:r>
                  <a:rPr lang="zh-CN" altLang="zh-CN" sz="1400" b="1" dirty="0" smtClean="0">
                    <a:latin typeface="微软雅黑" panose="020B0503020204020204" pitchFamily="34" charset="-122"/>
                    <a:ea typeface="微软雅黑" panose="020B0503020204020204" pitchFamily="34" charset="-122"/>
                  </a:rPr>
                  <a:t>，这个分布分布是</a:t>
                </a:r>
                <a:r>
                  <a:rPr lang="en-US" altLang="zh-CN" sz="1400" b="1" dirty="0" smtClean="0">
                    <a:latin typeface="微软雅黑" panose="020B0503020204020204" pitchFamily="34" charset="-122"/>
                    <a:ea typeface="微软雅黑" panose="020B0503020204020204" pitchFamily="34" charset="-122"/>
                  </a:rPr>
                  <a:t>z</a:t>
                </a:r>
                <a:r>
                  <a:rPr lang="zh-CN" altLang="zh-CN" sz="1400" b="1" dirty="0" smtClean="0">
                    <a:latin typeface="微软雅黑" panose="020B0503020204020204" pitchFamily="34" charset="-122"/>
                    <a:ea typeface="微软雅黑" panose="020B0503020204020204" pitchFamily="34" charset="-122"/>
                  </a:rPr>
                  <a:t>后验分布的近似分布</a:t>
                </a:r>
              </a:p>
              <a:p>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所以这个假设就是把</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q</m:t>
                    </m:r>
                    <m:d>
                      <m:dPr>
                        <m:ctrlPr>
                          <a:rPr lang="zh-CN" altLang="zh-CN" sz="1400" b="1" i="1">
                            <a:latin typeface="Cambria Math" panose="02040503050406030204" pitchFamily="18" charset="0"/>
                            <a:ea typeface="微软雅黑" panose="020B0503020204020204" pitchFamily="34" charset="-122"/>
                          </a:rPr>
                        </m:ctrlPr>
                      </m:dPr>
                      <m:e>
                        <m:r>
                          <a:rPr lang="en-US" altLang="zh-CN" sz="1400" b="1">
                            <a:latin typeface="Cambria Math" panose="02040503050406030204" pitchFamily="18" charset="0"/>
                            <a:ea typeface="微软雅黑" panose="020B0503020204020204" pitchFamily="34" charset="-122"/>
                          </a:rPr>
                          <m:t>𝑧</m:t>
                        </m:r>
                      </m:e>
                    </m:d>
                  </m:oMath>
                </a14:m>
                <a:r>
                  <a:rPr lang="zh-CN" altLang="zh-CN" sz="1400" b="1" dirty="0">
                    <a:latin typeface="微软雅黑" panose="020B0503020204020204" pitchFamily="34" charset="-122"/>
                    <a:ea typeface="微软雅黑" panose="020B0503020204020204" pitchFamily="34" charset="-122"/>
                  </a:rPr>
                  <a:t>分成</a:t>
                </a:r>
                <a:r>
                  <a:rPr lang="en-US" altLang="zh-CN" sz="1400" b="1" dirty="0">
                    <a:latin typeface="微软雅黑" panose="020B0503020204020204" pitchFamily="34" charset="-122"/>
                    <a:ea typeface="微软雅黑" panose="020B0503020204020204" pitchFamily="34" charset="-122"/>
                  </a:rPr>
                  <a:t>M</a:t>
                </a:r>
                <a:r>
                  <a:rPr lang="zh-CN" altLang="zh-CN" sz="1400" b="1" dirty="0">
                    <a:latin typeface="微软雅黑" panose="020B0503020204020204" pitchFamily="34" charset="-122"/>
                    <a:ea typeface="微软雅黑" panose="020B0503020204020204" pitchFamily="34" charset="-122"/>
                  </a:rPr>
                  <a:t>个独立的组来方便进行计算，然后经过书上</a:t>
                </a:r>
                <a:r>
                  <a:rPr lang="en-US" altLang="zh-CN" sz="1400" b="1" dirty="0">
                    <a:latin typeface="微软雅黑" panose="020B0503020204020204" pitchFamily="34" charset="-122"/>
                    <a:ea typeface="微软雅黑" panose="020B0503020204020204" pitchFamily="34" charset="-122"/>
                  </a:rPr>
                  <a:t>336</a:t>
                </a:r>
                <a:r>
                  <a:rPr lang="zh-CN" altLang="zh-CN" sz="1400" b="1" dirty="0">
                    <a:latin typeface="微软雅黑" panose="020B0503020204020204" pitchFamily="34" charset="-122"/>
                    <a:ea typeface="微软雅黑" panose="020B0503020204020204" pitchFamily="34" charset="-122"/>
                  </a:rPr>
                  <a:t>页一系列复杂的推导最终可以得出一个式子</a:t>
                </a: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zh-CN" sz="1400" b="1" dirty="0">
                    <a:latin typeface="微软雅黑" panose="020B0503020204020204" pitchFamily="34" charset="-122"/>
                    <a:ea typeface="微软雅黑" panose="020B0503020204020204" pitchFamily="34" charset="-122"/>
                  </a:rPr>
                  <a:t>结论就是在之前的假设之下，变量子集</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𝑧</m:t>
                        </m:r>
                      </m:e>
                      <m:sub>
                        <m:r>
                          <a:rPr lang="en-US" altLang="zh-CN" sz="1400" b="1">
                            <a:latin typeface="Cambria Math" panose="02040503050406030204" pitchFamily="18" charset="0"/>
                            <a:ea typeface="微软雅黑" panose="020B0503020204020204" pitchFamily="34" charset="-122"/>
                          </a:rPr>
                          <m:t>𝑗</m:t>
                        </m:r>
                      </m:sub>
                    </m:sSub>
                  </m:oMath>
                </a14:m>
                <a:r>
                  <a:rPr lang="zh-CN" altLang="zh-CN" sz="1400" b="1" dirty="0">
                    <a:latin typeface="微软雅黑" panose="020B0503020204020204" pitchFamily="34" charset="-122"/>
                    <a:ea typeface="微软雅黑" panose="020B0503020204020204" pitchFamily="34" charset="-122"/>
                  </a:rPr>
                  <a:t>最接近真实情形的分布可由上式给出，也就是说能用这个结论的式子对隐变量</a:t>
                </a:r>
                <a:r>
                  <a:rPr lang="en-US" altLang="zh-CN" sz="1400" b="1" dirty="0">
                    <a:latin typeface="微软雅黑" panose="020B0503020204020204" pitchFamily="34" charset="-122"/>
                    <a:ea typeface="微软雅黑" panose="020B0503020204020204" pitchFamily="34" charset="-122"/>
                  </a:rPr>
                  <a:t>z</a:t>
                </a:r>
                <a:r>
                  <a:rPr lang="zh-CN" altLang="zh-CN" sz="1400" b="1" dirty="0">
                    <a:latin typeface="微软雅黑" panose="020B0503020204020204" pitchFamily="34" charset="-122"/>
                    <a:ea typeface="微软雅黑" panose="020B0503020204020204" pitchFamily="34" charset="-122"/>
                  </a:rPr>
                  <a:t>进行高效的推断。</a:t>
                </a:r>
              </a:p>
              <a:p>
                <a:endParaRPr lang="zh-CN" altLang="zh-CN" sz="1400" b="1"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721577" y="2004428"/>
                <a:ext cx="10456611" cy="4637039"/>
              </a:xfrm>
              <a:prstGeom prst="rect">
                <a:avLst/>
              </a:prstGeom>
              <a:blipFill>
                <a:blip r:embed="rId4"/>
                <a:stretch>
                  <a:fillRect l="-175" t="-263"/>
                </a:stretch>
              </a:blipFill>
            </p:spPr>
            <p:txBody>
              <a:bodyPr/>
              <a:lstStyle/>
              <a:p>
                <a:r>
                  <a:rPr lang="zh-CN" altLang="en-US">
                    <a:noFill/>
                  </a:rPr>
                  <a:t> </a:t>
                </a:r>
              </a:p>
            </p:txBody>
          </p:sp>
        </mc:Fallback>
      </mc:AlternateContent>
      <p:sp>
        <p:nvSpPr>
          <p:cNvPr id="18" name="矩形 17"/>
          <p:cNvSpPr/>
          <p:nvPr/>
        </p:nvSpPr>
        <p:spPr>
          <a:xfrm>
            <a:off x="8337248"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23"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学习与推断</a:t>
            </a:r>
          </a:p>
        </p:txBody>
      </p:sp>
      <p:sp>
        <p:nvSpPr>
          <p:cNvPr id="25"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2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2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4" name="图片 23"/>
          <p:cNvPicPr/>
          <p:nvPr/>
        </p:nvPicPr>
        <p:blipFill>
          <a:blip r:embed="rId5"/>
          <a:stretch>
            <a:fillRect/>
          </a:stretch>
        </p:blipFill>
        <p:spPr>
          <a:xfrm>
            <a:off x="8309984" y="2435125"/>
            <a:ext cx="1891028" cy="1081658"/>
          </a:xfrm>
          <a:prstGeom prst="rect">
            <a:avLst/>
          </a:prstGeom>
        </p:spPr>
      </p:pic>
      <p:pic>
        <p:nvPicPr>
          <p:cNvPr id="30" name="图片 29"/>
          <p:cNvPicPr/>
          <p:nvPr/>
        </p:nvPicPr>
        <p:blipFill>
          <a:blip r:embed="rId6"/>
          <a:stretch>
            <a:fillRect/>
          </a:stretch>
        </p:blipFill>
        <p:spPr>
          <a:xfrm>
            <a:off x="4581296" y="4433855"/>
            <a:ext cx="1624253" cy="615721"/>
          </a:xfrm>
          <a:prstGeom prst="rect">
            <a:avLst/>
          </a:prstGeom>
        </p:spPr>
      </p:pic>
      <p:pic>
        <p:nvPicPr>
          <p:cNvPr id="32" name="图片 31"/>
          <p:cNvPicPr/>
          <p:nvPr/>
        </p:nvPicPr>
        <p:blipFill>
          <a:blip r:embed="rId7"/>
          <a:stretch>
            <a:fillRect/>
          </a:stretch>
        </p:blipFill>
        <p:spPr>
          <a:xfrm>
            <a:off x="3231850" y="5310012"/>
            <a:ext cx="3324862" cy="553010"/>
          </a:xfrm>
          <a:prstGeom prst="rect">
            <a:avLst/>
          </a:prstGeom>
        </p:spPr>
      </p:pic>
    </p:spTree>
    <p:extLst>
      <p:ext uri="{BB962C8B-B14F-4D97-AF65-F5344CB8AC3E}">
        <p14:creationId xmlns:p14="http://schemas.microsoft.com/office/powerpoint/2010/main" val="2286383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Part.05</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smtClean="0">
                <a:latin typeface="微软雅黑" panose="020B0503020204020204" pitchFamily="34" charset="-122"/>
                <a:ea typeface="微软雅黑" panose="020B0503020204020204" pitchFamily="34" charset="-122"/>
              </a:rPr>
              <a:t>话题模型</a:t>
            </a:r>
            <a:endParaRPr lang="zh-CN" altLang="en-US" sz="4000" b="1" spc="600" dirty="0">
              <a:latin typeface="微软雅黑" panose="020B0503020204020204" pitchFamily="34" charset="-122"/>
              <a:ea typeface="微软雅黑" panose="020B0503020204020204" pitchFamily="34" charset="-122"/>
            </a:endParaRPr>
          </a:p>
        </p:txBody>
      </p:sp>
      <p:pic>
        <p:nvPicPr>
          <p:cNvPr id="11"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920" y="1357007"/>
            <a:ext cx="3858512" cy="838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概念</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525154" y="1866909"/>
            <a:ext cx="6935978" cy="3782895"/>
          </a:xfrm>
          <a:prstGeom prst="rect">
            <a:avLst/>
          </a:prstGeom>
        </p:spPr>
        <p:txBody>
          <a:bodyPr wrap="square">
            <a:spAutoFit/>
          </a:bodyPr>
          <a:lstStyle/>
          <a:p>
            <a:pPr indent="457200">
              <a:lnSpc>
                <a:spcPct val="150000"/>
              </a:lnSpc>
            </a:pPr>
            <a:r>
              <a:rPr lang="zh-CN" altLang="en-US" b="1" dirty="0">
                <a:latin typeface="微软雅黑" panose="020B0503020204020204" pitchFamily="34" charset="-122"/>
                <a:ea typeface="微软雅黑" panose="020B0503020204020204" pitchFamily="34" charset="-122"/>
              </a:rPr>
              <a:t>话题模型是生成式有向图模型，主要用于处理离散型数据</a:t>
            </a:r>
            <a:endParaRPr lang="en-US" altLang="zh-CN" b="1" dirty="0">
              <a:latin typeface="微软雅黑" panose="020B0503020204020204" pitchFamily="34" charset="-122"/>
              <a:ea typeface="微软雅黑" panose="020B0503020204020204" pitchFamily="34" charset="-122"/>
            </a:endParaRPr>
          </a:p>
          <a:p>
            <a:pPr indent="457200">
              <a:lnSpc>
                <a:spcPct val="150000"/>
              </a:lnSpc>
            </a:pPr>
            <a:r>
              <a:rPr lang="zh-CN" altLang="zh-CN" b="1" dirty="0">
                <a:latin typeface="微软雅黑" panose="020B0503020204020204" pitchFamily="34" charset="-122"/>
                <a:ea typeface="微软雅黑" panose="020B0503020204020204" pitchFamily="34" charset="-122"/>
              </a:rPr>
              <a:t>隐狄利克雷分配模型</a:t>
            </a:r>
            <a:r>
              <a:rPr lang="en-US" altLang="zh-CN" b="1" dirty="0">
                <a:latin typeface="微软雅黑" panose="020B0503020204020204" pitchFamily="34" charset="-122"/>
                <a:ea typeface="微软雅黑" panose="020B0503020204020204" pitchFamily="34" charset="-122"/>
              </a:rPr>
              <a:t>(LDA)</a:t>
            </a:r>
            <a:r>
              <a:rPr lang="zh-CN" altLang="zh-CN" b="1" dirty="0">
                <a:latin typeface="微软雅黑" panose="020B0503020204020204" pitchFamily="34" charset="-122"/>
                <a:ea typeface="微软雅黑" panose="020B0503020204020204" pitchFamily="34" charset="-122"/>
              </a:rPr>
              <a:t>是话题模型的杰出代表。在话题模型中，有以下几个基本概念：词（</a:t>
            </a:r>
            <a:r>
              <a:rPr lang="en-US" altLang="zh-CN" b="1" dirty="0">
                <a:latin typeface="微软雅黑" panose="020B0503020204020204" pitchFamily="34" charset="-122"/>
                <a:ea typeface="微软雅黑" panose="020B0503020204020204" pitchFamily="34" charset="-122"/>
              </a:rPr>
              <a:t>word</a:t>
            </a:r>
            <a:r>
              <a:rPr lang="zh-CN" altLang="zh-CN" b="1" dirty="0">
                <a:latin typeface="微软雅黑" panose="020B0503020204020204" pitchFamily="34" charset="-122"/>
                <a:ea typeface="微软雅黑" panose="020B0503020204020204" pitchFamily="34" charset="-122"/>
              </a:rPr>
              <a:t>）、文档（</a:t>
            </a:r>
            <a:r>
              <a:rPr lang="en-US" altLang="zh-CN" b="1" dirty="0">
                <a:latin typeface="微软雅黑" panose="020B0503020204020204" pitchFamily="34" charset="-122"/>
                <a:ea typeface="微软雅黑" panose="020B0503020204020204" pitchFamily="34" charset="-122"/>
              </a:rPr>
              <a:t>document</a:t>
            </a:r>
            <a:r>
              <a:rPr lang="zh-CN" altLang="zh-CN" b="1" dirty="0">
                <a:latin typeface="微软雅黑" panose="020B0503020204020204" pitchFamily="34" charset="-122"/>
                <a:ea typeface="微软雅黑" panose="020B0503020204020204" pitchFamily="34" charset="-122"/>
              </a:rPr>
              <a:t>）、话题（</a:t>
            </a:r>
            <a:r>
              <a:rPr lang="en-US" altLang="zh-CN" b="1" dirty="0">
                <a:latin typeface="微软雅黑" panose="020B0503020204020204" pitchFamily="34" charset="-122"/>
                <a:ea typeface="微软雅黑" panose="020B0503020204020204" pitchFamily="34" charset="-122"/>
              </a:rPr>
              <a:t>topic</a:t>
            </a:r>
            <a:r>
              <a:rPr lang="zh-CN" altLang="zh-CN" b="1" dirty="0">
                <a:latin typeface="微软雅黑" panose="020B0503020204020204" pitchFamily="34" charset="-122"/>
                <a:ea typeface="微软雅黑" panose="020B0503020204020204" pitchFamily="34" charset="-122"/>
              </a:rPr>
              <a:t>）</a:t>
            </a:r>
          </a:p>
          <a:p>
            <a:pPr indent="457200">
              <a:lnSpc>
                <a:spcPct val="150000"/>
              </a:lnSpc>
            </a:pPr>
            <a:r>
              <a:rPr lang="zh-CN" altLang="zh-CN" b="1" dirty="0">
                <a:latin typeface="微软雅黑" panose="020B0503020204020204" pitchFamily="34" charset="-122"/>
                <a:ea typeface="微软雅黑" panose="020B0503020204020204" pitchFamily="34" charset="-122"/>
              </a:rPr>
              <a:t>词：最基本的离散单元；</a:t>
            </a:r>
          </a:p>
          <a:p>
            <a:pPr indent="457200">
              <a:lnSpc>
                <a:spcPct val="150000"/>
              </a:lnSpc>
            </a:pPr>
            <a:r>
              <a:rPr lang="zh-CN" altLang="zh-CN" b="1" dirty="0">
                <a:latin typeface="微软雅黑" panose="020B0503020204020204" pitchFamily="34" charset="-122"/>
                <a:ea typeface="微软雅黑" panose="020B0503020204020204" pitchFamily="34" charset="-122"/>
              </a:rPr>
              <a:t>文档：由一组词组成，词在文档中不计顺序；</a:t>
            </a:r>
          </a:p>
          <a:p>
            <a:pPr indent="457200">
              <a:lnSpc>
                <a:spcPct val="150000"/>
              </a:lnSpc>
            </a:pPr>
            <a:r>
              <a:rPr lang="zh-CN" altLang="zh-CN" b="1" dirty="0">
                <a:latin typeface="微软雅黑" panose="020B0503020204020204" pitchFamily="34" charset="-122"/>
                <a:ea typeface="微软雅黑" panose="020B0503020204020204" pitchFamily="34" charset="-122"/>
              </a:rPr>
              <a:t>话题：由一组特定的词组成，这组词具有较强的相关关系。</a:t>
            </a:r>
          </a:p>
          <a:p>
            <a:pPr indent="457200">
              <a:lnSpc>
                <a:spcPct val="150000"/>
              </a:lnSpc>
            </a:pPr>
            <a:r>
              <a:rPr lang="zh-CN" altLang="zh-CN" b="1" dirty="0">
                <a:latin typeface="微软雅黑" panose="020B0503020204020204" pitchFamily="34" charset="-122"/>
                <a:ea typeface="微软雅黑" panose="020B0503020204020204" pitchFamily="34" charset="-122"/>
              </a:rPr>
              <a:t>在现实任务中，一般我们可以得出一个文档的词频分布，但不知道该文档对应着哪些话题，</a:t>
            </a:r>
            <a:r>
              <a:rPr lang="en-US" altLang="zh-CN" b="1" dirty="0">
                <a:latin typeface="微软雅黑" panose="020B0503020204020204" pitchFamily="34" charset="-122"/>
                <a:ea typeface="微软雅黑" panose="020B0503020204020204" pitchFamily="34" charset="-122"/>
              </a:rPr>
              <a:t>LDA</a:t>
            </a:r>
            <a:r>
              <a:rPr lang="zh-CN" altLang="zh-CN" b="1" dirty="0">
                <a:latin typeface="微软雅黑" panose="020B0503020204020204" pitchFamily="34" charset="-122"/>
                <a:ea typeface="微软雅黑" panose="020B0503020204020204" pitchFamily="34" charset="-122"/>
              </a:rPr>
              <a:t>话题模型正是为了解决这个问题。</a:t>
            </a:r>
            <a:endParaRPr lang="zh-CN" altLang="en-US" b="1" dirty="0">
              <a:latin typeface="微软雅黑" panose="020B0503020204020204" pitchFamily="34" charset="-122"/>
              <a:ea typeface="微软雅黑" panose="020B0503020204020204" pitchFamily="34" charset="-122"/>
            </a:endParaRPr>
          </a:p>
        </p:txBody>
      </p:sp>
      <p:pic>
        <p:nvPicPr>
          <p:cNvPr id="44"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3" name="菱形 32"/>
          <p:cNvSpPr/>
          <p:nvPr/>
        </p:nvSpPr>
        <p:spPr>
          <a:xfrm>
            <a:off x="2169554" y="2029802"/>
            <a:ext cx="355600" cy="355600"/>
          </a:xfrm>
          <a:prstGeom prst="diamond">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3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话题模型</a:t>
            </a:r>
          </a:p>
        </p:txBody>
      </p:sp>
      <p:sp>
        <p:nvSpPr>
          <p:cNvPr id="3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3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5.2 LDA</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1762" y="1954823"/>
            <a:ext cx="4980037"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433847" y="1933119"/>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5109941" y="3210550"/>
            <a:ext cx="359773" cy="359773"/>
          </a:xfrm>
          <a:prstGeom prst="diagStrip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775593" y="2102321"/>
            <a:ext cx="4539747" cy="1338828"/>
          </a:xfrm>
          <a:prstGeom prst="rect">
            <a:avLst/>
          </a:prstGeom>
        </p:spPr>
        <p:txBody>
          <a:bodyPr wrap="square">
            <a:spAutoFit/>
          </a:bodyPr>
          <a:lstStyle/>
          <a:p>
            <a:pPr indent="457200">
              <a:lnSpc>
                <a:spcPct val="150000"/>
              </a:lnSpc>
            </a:pPr>
            <a:r>
              <a:rPr lang="zh-CN" altLang="zh-CN" b="1" dirty="0">
                <a:latin typeface="微软雅黑" panose="020B0503020204020204" pitchFamily="34" charset="-122"/>
                <a:ea typeface="微软雅黑" panose="020B0503020204020204" pitchFamily="34" charset="-122"/>
              </a:rPr>
              <a:t>具体来说：</a:t>
            </a:r>
            <a:r>
              <a:rPr lang="en-US" altLang="zh-CN" b="1" dirty="0">
                <a:latin typeface="微软雅黑" panose="020B0503020204020204" pitchFamily="34" charset="-122"/>
                <a:ea typeface="微软雅黑" panose="020B0503020204020204" pitchFamily="34" charset="-122"/>
              </a:rPr>
              <a:t>LDA</a:t>
            </a:r>
            <a:r>
              <a:rPr lang="zh-CN" altLang="zh-CN" b="1" dirty="0">
                <a:latin typeface="微软雅黑" panose="020B0503020204020204" pitchFamily="34" charset="-122"/>
                <a:ea typeface="微软雅黑" panose="020B0503020204020204" pitchFamily="34" charset="-122"/>
              </a:rPr>
              <a:t>认为每篇文档包含多个话题，且其中每一个词都对应着一个话题。因此可以假设文档是通过如下方式生成：</a:t>
            </a:r>
          </a:p>
        </p:txBody>
      </p:sp>
      <p:pic>
        <p:nvPicPr>
          <p:cNvPr id="39"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6"/>
          <p:cNvSpPr txBox="1"/>
          <p:nvPr/>
        </p:nvSpPr>
        <p:spPr>
          <a:xfrm>
            <a:off x="3374949" y="215903"/>
            <a:ext cx="1344000" cy="343159"/>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神经元模型</a:t>
            </a:r>
          </a:p>
        </p:txBody>
      </p:sp>
      <p:sp>
        <p:nvSpPr>
          <p:cNvPr id="41" name="TextBox 7"/>
          <p:cNvSpPr txBox="1"/>
          <p:nvPr/>
        </p:nvSpPr>
        <p:spPr>
          <a:xfrm>
            <a:off x="5112549" y="113310"/>
            <a:ext cx="1344000" cy="589380"/>
          </a:xfrm>
          <a:prstGeom prst="rect">
            <a:avLst/>
          </a:prstGeom>
          <a:noFill/>
        </p:spPr>
        <p:txBody>
          <a:bodyPr wrap="square" lIns="0" tIns="48000" rIns="0" bIns="48000" rtlCol="0">
            <a:spAutoFit/>
          </a:bodyPr>
          <a:lstStyle>
            <a:defPPr>
              <a:defRPr lang="zh-CN"/>
            </a:defPPr>
            <a:lvl1pPr algn="ctr">
              <a:defRPr sz="16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感知机与多层神经网络</a:t>
            </a:r>
          </a:p>
        </p:txBody>
      </p:sp>
      <p:sp>
        <p:nvSpPr>
          <p:cNvPr id="42" name="TextBox 9"/>
          <p:cNvSpPr txBox="1"/>
          <p:nvPr/>
        </p:nvSpPr>
        <p:spPr>
          <a:xfrm>
            <a:off x="6778548" y="118901"/>
            <a:ext cx="1344000" cy="589380"/>
          </a:xfrm>
          <a:prstGeom prst="rect">
            <a:avLst/>
          </a:prstGeom>
          <a:noFill/>
        </p:spPr>
        <p:txBody>
          <a:bodyPr wrap="square" lIns="0" tIns="48000" rIns="0" bIns="48000" rtlCol="0">
            <a:spAutoFit/>
          </a:bodyPr>
          <a:lstStyle/>
          <a:p>
            <a:pPr algn="ct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误差逆传播算法</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TextBox 10"/>
          <p:cNvSpPr txBox="1"/>
          <p:nvPr/>
        </p:nvSpPr>
        <p:spPr>
          <a:xfrm>
            <a:off x="8480347" y="113310"/>
            <a:ext cx="1344000" cy="589380"/>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全局最小与局部最小</a:t>
            </a:r>
          </a:p>
        </p:txBody>
      </p:sp>
      <p:sp>
        <p:nvSpPr>
          <p:cNvPr id="44"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其它神经网络</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pic>
        <p:nvPicPr>
          <p:cNvPr id="27" name="图片 26"/>
          <p:cNvPicPr/>
          <p:nvPr/>
        </p:nvPicPr>
        <p:blipFill>
          <a:blip r:embed="rId4"/>
          <a:stretch>
            <a:fillRect/>
          </a:stretch>
        </p:blipFill>
        <p:spPr>
          <a:xfrm>
            <a:off x="713745" y="3591869"/>
            <a:ext cx="4606990" cy="1234182"/>
          </a:xfrm>
          <a:prstGeom prst="rect">
            <a:avLst/>
          </a:prstGeom>
        </p:spPr>
      </p:pic>
      <p:pic>
        <p:nvPicPr>
          <p:cNvPr id="28" name="图片 27"/>
          <p:cNvPicPr/>
          <p:nvPr/>
        </p:nvPicPr>
        <p:blipFill>
          <a:blip r:embed="rId5"/>
          <a:stretch>
            <a:fillRect/>
          </a:stretch>
        </p:blipFill>
        <p:spPr>
          <a:xfrm>
            <a:off x="851774" y="4966382"/>
            <a:ext cx="4081874" cy="899396"/>
          </a:xfrm>
          <a:prstGeom prst="rect">
            <a:avLst/>
          </a:prstGeom>
        </p:spPr>
      </p:pic>
      <p:pic>
        <p:nvPicPr>
          <p:cNvPr id="29" name="图片 28"/>
          <p:cNvPicPr/>
          <p:nvPr/>
        </p:nvPicPr>
        <p:blipFill>
          <a:blip r:embed="rId6"/>
          <a:stretch>
            <a:fillRect/>
          </a:stretch>
        </p:blipFill>
        <p:spPr>
          <a:xfrm>
            <a:off x="5755630" y="1663430"/>
            <a:ext cx="5913619" cy="44649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3655" y="1138368"/>
            <a:ext cx="2144193"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5.3 LDA</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的概率分布</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23" name="矩形 22"/>
              <p:cNvSpPr/>
              <p:nvPr/>
            </p:nvSpPr>
            <p:spPr>
              <a:xfrm>
                <a:off x="2632202" y="1929793"/>
                <a:ext cx="6935978" cy="317203"/>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LDA</a:t>
                </a:r>
                <a:r>
                  <a:rPr lang="zh-CN" altLang="zh-CN" sz="1400" b="1" dirty="0">
                    <a:latin typeface="微软雅黑" panose="020B0503020204020204" pitchFamily="34" charset="-122"/>
                    <a:ea typeface="微软雅黑" panose="020B0503020204020204" pitchFamily="34" charset="-122"/>
                  </a:rPr>
                  <a:t>的变量关系可以用下面这个有向图进行描述，其中唯一可以观测到的是</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𝑡</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𝑛</m:t>
                        </m:r>
                      </m:sub>
                    </m:sSub>
                  </m:oMath>
                </a14:m>
                <a:endParaRPr lang="zh-CN" altLang="zh-CN" b="1" dirty="0">
                  <a:latin typeface="微软雅黑" panose="020B0503020204020204" pitchFamily="34" charset="-122"/>
                  <a:ea typeface="微软雅黑" panose="020B0503020204020204" pitchFamily="34"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2632202" y="1929793"/>
                <a:ext cx="6935978" cy="317203"/>
              </a:xfrm>
              <a:prstGeom prst="rect">
                <a:avLst/>
              </a:prstGeom>
              <a:blipFill>
                <a:blip r:embed="rId3"/>
                <a:stretch>
                  <a:fillRect l="-264" t="-3846" b="-15385"/>
                </a:stretch>
              </a:blipFill>
            </p:spPr>
            <p:txBody>
              <a:bodyPr/>
              <a:lstStyle/>
              <a:p>
                <a:r>
                  <a:rPr lang="zh-CN" altLang="en-US">
                    <a:noFill/>
                  </a:rPr>
                  <a:t> </a:t>
                </a:r>
              </a:p>
            </p:txBody>
          </p:sp>
        </mc:Fallback>
      </mc:AlternateContent>
      <p:pic>
        <p:nvPicPr>
          <p:cNvPr id="44"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3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话题模型</a:t>
            </a:r>
          </a:p>
        </p:txBody>
      </p:sp>
      <p:sp>
        <p:nvSpPr>
          <p:cNvPr id="3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3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1" name="图片 20"/>
          <p:cNvPicPr/>
          <p:nvPr/>
        </p:nvPicPr>
        <p:blipFill>
          <a:blip r:embed="rId5"/>
          <a:stretch>
            <a:fillRect/>
          </a:stretch>
        </p:blipFill>
        <p:spPr>
          <a:xfrm>
            <a:off x="3904078" y="2405533"/>
            <a:ext cx="3918579" cy="1534924"/>
          </a:xfrm>
          <a:prstGeom prst="rect">
            <a:avLst/>
          </a:prstGeom>
        </p:spPr>
      </p:pic>
      <p:sp>
        <p:nvSpPr>
          <p:cNvPr id="2" name="矩形 1"/>
          <p:cNvSpPr/>
          <p:nvPr/>
        </p:nvSpPr>
        <p:spPr>
          <a:xfrm>
            <a:off x="2632202" y="4038304"/>
            <a:ext cx="6096000" cy="377411"/>
          </a:xfrm>
          <a:prstGeom prst="rect">
            <a:avLst/>
          </a:prstGeom>
        </p:spPr>
        <p:txBody>
          <a:bodyPr>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那么根据这个有向图模型我们可以写出</a:t>
            </a:r>
            <a:r>
              <a:rPr lang="en-US" altLang="zh-CN" sz="1400" b="1" dirty="0">
                <a:latin typeface="微软雅黑" panose="020B0503020204020204" pitchFamily="34" charset="-122"/>
                <a:ea typeface="微软雅黑" panose="020B0503020204020204" pitchFamily="34" charset="-122"/>
              </a:rPr>
              <a:t>LDA</a:t>
            </a:r>
            <a:r>
              <a:rPr lang="zh-CN" altLang="zh-CN" sz="1400" b="1" dirty="0">
                <a:latin typeface="微软雅黑" panose="020B0503020204020204" pitchFamily="34" charset="-122"/>
                <a:ea typeface="微软雅黑" panose="020B0503020204020204" pitchFamily="34" charset="-122"/>
              </a:rPr>
              <a:t>对应的概率分布</a:t>
            </a:r>
          </a:p>
        </p:txBody>
      </p:sp>
      <p:pic>
        <p:nvPicPr>
          <p:cNvPr id="25" name="图片 24"/>
          <p:cNvPicPr/>
          <p:nvPr/>
        </p:nvPicPr>
        <p:blipFill>
          <a:blip r:embed="rId6"/>
          <a:stretch>
            <a:fillRect/>
          </a:stretch>
        </p:blipFill>
        <p:spPr>
          <a:xfrm>
            <a:off x="3231850" y="4858983"/>
            <a:ext cx="5759450" cy="978535"/>
          </a:xfrm>
          <a:prstGeom prst="rect">
            <a:avLst/>
          </a:prstGeom>
        </p:spPr>
      </p:pic>
    </p:spTree>
    <p:extLst>
      <p:ext uri="{BB962C8B-B14F-4D97-AF65-F5344CB8AC3E}">
        <p14:creationId xmlns:p14="http://schemas.microsoft.com/office/powerpoint/2010/main" val="2708197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3655" y="1138368"/>
            <a:ext cx="2144193"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5.3 LDA</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的概率分布</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3115" y="1724536"/>
            <a:ext cx="10693536" cy="4841634"/>
          </a:xfrm>
          <a:prstGeom prst="rect">
            <a:avLst/>
          </a:prstGeom>
          <a:noFill/>
          <a:ln w="19050">
            <a:solidFill>
              <a:srgbClr val="106B4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23" name="矩形 22"/>
              <p:cNvSpPr/>
              <p:nvPr/>
            </p:nvSpPr>
            <p:spPr>
              <a:xfrm>
                <a:off x="800815" y="1971737"/>
                <a:ext cx="10495835" cy="584775"/>
              </a:xfrm>
              <a:prstGeom prst="rect">
                <a:avLst/>
              </a:prstGeom>
            </p:spPr>
            <p:txBody>
              <a:bodyPr wrap="square">
                <a:spAutoFit/>
              </a:bodyPr>
              <a:lstStyle/>
              <a:p>
                <a:r>
                  <a:rPr lang="zh-CN" altLang="zh-CN" sz="1400" b="1" dirty="0">
                    <a:latin typeface="微软雅黑" panose="020B0503020204020204" pitchFamily="34" charset="-122"/>
                    <a:ea typeface="微软雅黑" panose="020B0503020204020204" pitchFamily="34" charset="-122"/>
                  </a:rPr>
                  <a:t>那么α</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η是我们要确定的参数，我们可以用极大似然的方法对参数进行估计，对于给定数据</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W</m:t>
                    </m:r>
                    <m:r>
                      <a:rPr lang="en-US" altLang="zh-CN" sz="1400" b="1">
                        <a:latin typeface="Cambria Math" panose="02040503050406030204" pitchFamily="18" charset="0"/>
                        <a:ea typeface="微软雅黑" panose="020B0503020204020204" pitchFamily="34" charset="-122"/>
                      </a:rPr>
                      <m:t>=</m:t>
                    </m:r>
                    <m:d>
                      <m:dPr>
                        <m:begChr m:val="{"/>
                        <m:endChr m:val="}"/>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1</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2</m:t>
                            </m:r>
                          </m:sub>
                        </m:sSub>
                        <m:r>
                          <a:rPr lang="en-US" altLang="zh-CN" sz="1400" b="1">
                            <a:latin typeface="Cambria Math" panose="02040503050406030204" pitchFamily="18" charset="0"/>
                            <a:ea typeface="微软雅黑" panose="020B0503020204020204" pitchFamily="34" charset="-122"/>
                          </a:rPr>
                          <m:t>,…,</m:t>
                        </m:r>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𝑇</m:t>
                            </m:r>
                          </m:sub>
                        </m:sSub>
                      </m:e>
                    </m:d>
                  </m:oMath>
                </a14:m>
                <a:r>
                  <a:rPr lang="zh-CN" altLang="zh-CN" sz="1400" b="1" dirty="0">
                    <a:latin typeface="微软雅黑" panose="020B0503020204020204" pitchFamily="34" charset="-122"/>
                    <a:ea typeface="微软雅黑" panose="020B0503020204020204" pitchFamily="34" charset="-122"/>
                  </a:rPr>
                  <a:t>，寻找最大对数似然</a:t>
                </a:r>
              </a:p>
              <a:p>
                <a:endParaRPr lang="zh-CN" altLang="zh-CN" b="1" dirty="0">
                  <a:latin typeface="微软雅黑" panose="020B0503020204020204" pitchFamily="34" charset="-122"/>
                  <a:ea typeface="微软雅黑" panose="020B0503020204020204" pitchFamily="34"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800815" y="1971737"/>
                <a:ext cx="10495835" cy="584775"/>
              </a:xfrm>
              <a:prstGeom prst="rect">
                <a:avLst/>
              </a:prstGeom>
              <a:blipFill>
                <a:blip r:embed="rId3"/>
                <a:stretch>
                  <a:fillRect l="-174" t="-1042"/>
                </a:stretch>
              </a:blipFill>
            </p:spPr>
            <p:txBody>
              <a:bodyPr/>
              <a:lstStyle/>
              <a:p>
                <a:r>
                  <a:rPr lang="zh-CN" altLang="en-US">
                    <a:noFill/>
                  </a:rPr>
                  <a:t> </a:t>
                </a:r>
              </a:p>
            </p:txBody>
          </p:sp>
        </mc:Fallback>
      </mc:AlternateContent>
      <p:pic>
        <p:nvPicPr>
          <p:cNvPr id="44"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9"/>
          <p:cNvSpPr txBox="1"/>
          <p:nvPr/>
        </p:nvSpPr>
        <p:spPr>
          <a:xfrm>
            <a:off x="6778543" y="236420"/>
            <a:ext cx="1344000"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条件随机场</a:t>
            </a:r>
          </a:p>
        </p:txBody>
      </p:sp>
      <p:sp>
        <p:nvSpPr>
          <p:cNvPr id="31"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2"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话题模型</a:t>
            </a:r>
          </a:p>
        </p:txBody>
      </p:sp>
      <p:sp>
        <p:nvSpPr>
          <p:cNvPr id="36" name="TextBox 6"/>
          <p:cNvSpPr txBox="1"/>
          <p:nvPr/>
        </p:nvSpPr>
        <p:spPr>
          <a:xfrm>
            <a:off x="3336934" y="232307"/>
            <a:ext cx="1441794" cy="343159"/>
          </a:xfrm>
          <a:prstGeom prst="rect">
            <a:avLst/>
          </a:prstGeom>
          <a:noFill/>
        </p:spPr>
        <p:txBody>
          <a:bodyPr wrap="square" lIns="0" tIns="48000" rIns="0" bIns="48000" rtlCol="0">
            <a:spAutoFit/>
          </a:bodyPr>
          <a:lstStyle>
            <a:defPPr>
              <a:defRPr lang="zh-CN"/>
            </a:defPPr>
            <a:lvl1pPr algn="ct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t>隐马尔科夫模型</a:t>
            </a:r>
          </a:p>
        </p:txBody>
      </p:sp>
      <p:sp>
        <p:nvSpPr>
          <p:cNvPr id="3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27" name="图片 26"/>
          <p:cNvPicPr/>
          <p:nvPr/>
        </p:nvPicPr>
        <p:blipFill>
          <a:blip r:embed="rId5"/>
          <a:stretch>
            <a:fillRect/>
          </a:stretch>
        </p:blipFill>
        <p:spPr>
          <a:xfrm>
            <a:off x="3862379" y="2488077"/>
            <a:ext cx="3550920" cy="82296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814378" y="3500988"/>
                <a:ext cx="8456081" cy="752835"/>
              </a:xfrm>
              <a:prstGeom prst="rect">
                <a:avLst/>
              </a:prstGeom>
            </p:spPr>
            <p:txBody>
              <a:bodyPr wrap="square">
                <a:spAutoFit/>
              </a:bodyPr>
              <a:lstStyle/>
              <a:p>
                <a:pPr indent="304800">
                  <a:lnSpc>
                    <a:spcPct val="150000"/>
                  </a:lnSpc>
                </a:pPr>
                <a:r>
                  <a:rPr lang="zh-CN" altLang="zh-CN" sz="1400" b="1" dirty="0">
                    <a:latin typeface="微软雅黑" panose="020B0503020204020204" pitchFamily="34" charset="-122"/>
                    <a:ea typeface="微软雅黑" panose="020B0503020204020204" pitchFamily="34" charset="-122"/>
                  </a:rPr>
                  <a:t>求解</a:t>
                </a:r>
                <a14:m>
                  <m:oMath xmlns:m="http://schemas.openxmlformats.org/officeDocument/2006/math">
                    <m:r>
                      <m:rPr>
                        <m:sty m:val="p"/>
                      </m:rPr>
                      <a:rPr lang="en-US" altLang="zh-CN" sz="1400" b="1">
                        <a:latin typeface="Cambria Math" panose="02040503050406030204" pitchFamily="18" charset="0"/>
                        <a:ea typeface="微软雅黑" panose="020B0503020204020204" pitchFamily="34" charset="-122"/>
                      </a:rPr>
                      <m:t>p</m:t>
                    </m:r>
                    <m:d>
                      <m:dPr>
                        <m:ctrlPr>
                          <a:rPr lang="zh-CN" altLang="zh-CN" sz="1400" b="1" i="1">
                            <a:latin typeface="Cambria Math" panose="02040503050406030204" pitchFamily="18" charset="0"/>
                            <a:ea typeface="微软雅黑" panose="020B0503020204020204" pitchFamily="34" charset="-122"/>
                          </a:rPr>
                        </m:ctrlPr>
                      </m:dPr>
                      <m:e>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𝑡</m:t>
                            </m:r>
                          </m:sub>
                        </m:sSub>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𝛼</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𝜂</m:t>
                        </m:r>
                      </m:e>
                    </m:d>
                  </m:oMath>
                </a14:m>
                <a:r>
                  <a:rPr lang="zh-CN" altLang="zh-CN" sz="1400" b="1" dirty="0">
                    <a:latin typeface="微软雅黑" panose="020B0503020204020204" pitchFamily="34" charset="-122"/>
                    <a:ea typeface="微软雅黑" panose="020B0503020204020204" pitchFamily="34" charset="-122"/>
                  </a:rPr>
                  <a:t>比较困难，所以会采用变分法求近似解</a:t>
                </a:r>
              </a:p>
              <a:p>
                <a:pPr indent="304800">
                  <a:lnSpc>
                    <a:spcPct val="150000"/>
                  </a:lnSpc>
                </a:pPr>
                <a:r>
                  <a:rPr lang="zh-CN" altLang="zh-CN" sz="1400" b="1" dirty="0">
                    <a:latin typeface="微软雅黑" panose="020B0503020204020204" pitchFamily="34" charset="-122"/>
                    <a:ea typeface="微软雅黑" panose="020B0503020204020204" pitchFamily="34" charset="-122"/>
                  </a:rPr>
                  <a:t>若已知模型就是已知参数α</a:t>
                </a:r>
                <a:r>
                  <a:rPr lang="en-US" altLang="zh-CN" sz="1400" b="1" dirty="0">
                    <a:latin typeface="微软雅黑" panose="020B0503020204020204" pitchFamily="34" charset="-122"/>
                    <a:ea typeface="微软雅黑" panose="020B0503020204020204" pitchFamily="34" charset="-122"/>
                  </a:rPr>
                  <a:t>,</a:t>
                </a:r>
                <a:r>
                  <a:rPr lang="zh-CN" altLang="zh-CN" sz="1400" b="1" dirty="0">
                    <a:latin typeface="微软雅黑" panose="020B0503020204020204" pitchFamily="34" charset="-122"/>
                    <a:ea typeface="微软雅黑" panose="020B0503020204020204" pitchFamily="34" charset="-122"/>
                  </a:rPr>
                  <a:t>η，那么根据词频</a:t>
                </a:r>
                <a14:m>
                  <m:oMath xmlns:m="http://schemas.openxmlformats.org/officeDocument/2006/math">
                    <m:sSub>
                      <m:sSubPr>
                        <m:ctrlPr>
                          <a:rPr lang="zh-CN" altLang="zh-CN" sz="1400" b="1" i="1">
                            <a:latin typeface="Cambria Math" panose="02040503050406030204" pitchFamily="18" charset="0"/>
                            <a:ea typeface="微软雅黑" panose="020B0503020204020204" pitchFamily="34" charset="-122"/>
                          </a:rPr>
                        </m:ctrlPr>
                      </m:sSubPr>
                      <m:e>
                        <m:r>
                          <a:rPr lang="en-US" altLang="zh-CN" sz="1400" b="1">
                            <a:latin typeface="Cambria Math" panose="02040503050406030204" pitchFamily="18" charset="0"/>
                            <a:ea typeface="微软雅黑" panose="020B0503020204020204" pitchFamily="34" charset="-122"/>
                          </a:rPr>
                          <m:t>𝜔</m:t>
                        </m:r>
                      </m:e>
                      <m:sub>
                        <m:r>
                          <a:rPr lang="en-US" altLang="zh-CN" sz="1400" b="1">
                            <a:latin typeface="Cambria Math" panose="02040503050406030204" pitchFamily="18" charset="0"/>
                            <a:ea typeface="微软雅黑" panose="020B0503020204020204" pitchFamily="34" charset="-122"/>
                          </a:rPr>
                          <m:t>𝑡</m:t>
                        </m:r>
                        <m:r>
                          <a:rPr lang="en-US" altLang="zh-CN" sz="1400" b="1">
                            <a:latin typeface="Cambria Math" panose="02040503050406030204" pitchFamily="18" charset="0"/>
                            <a:ea typeface="微软雅黑" panose="020B0503020204020204" pitchFamily="34" charset="-122"/>
                          </a:rPr>
                          <m:t>,</m:t>
                        </m:r>
                        <m:r>
                          <a:rPr lang="en-US" altLang="zh-CN" sz="1400" b="1">
                            <a:latin typeface="Cambria Math" panose="02040503050406030204" pitchFamily="18" charset="0"/>
                            <a:ea typeface="微软雅黑" panose="020B0503020204020204" pitchFamily="34" charset="-122"/>
                          </a:rPr>
                          <m:t>𝑛</m:t>
                        </m:r>
                      </m:sub>
                    </m:sSub>
                  </m:oMath>
                </a14:m>
                <a:r>
                  <a:rPr lang="zh-CN" altLang="zh-CN" sz="1400" b="1" dirty="0">
                    <a:latin typeface="微软雅黑" panose="020B0503020204020204" pitchFamily="34" charset="-122"/>
                    <a:ea typeface="微软雅黑" panose="020B0503020204020204" pitchFamily="34" charset="-122"/>
                  </a:rPr>
                  <a:t>来推断文档话题结构可求解</a:t>
                </a:r>
              </a:p>
            </p:txBody>
          </p:sp>
        </mc:Choice>
        <mc:Fallback xmlns="">
          <p:sp>
            <p:nvSpPr>
              <p:cNvPr id="5" name="矩形 4"/>
              <p:cNvSpPr>
                <a:spLocks noRot="1" noChangeAspect="1" noMove="1" noResize="1" noEditPoints="1" noAdjustHandles="1" noChangeArrowheads="1" noChangeShapeType="1" noTextEdit="1"/>
              </p:cNvSpPr>
              <p:nvPr/>
            </p:nvSpPr>
            <p:spPr>
              <a:xfrm>
                <a:off x="814378" y="3500988"/>
                <a:ext cx="8456081" cy="752835"/>
              </a:xfrm>
              <a:prstGeom prst="rect">
                <a:avLst/>
              </a:prstGeom>
              <a:blipFill>
                <a:blip r:embed="rId6"/>
                <a:stretch>
                  <a:fillRect b="-2419"/>
                </a:stretch>
              </a:blipFill>
            </p:spPr>
            <p:txBody>
              <a:bodyPr/>
              <a:lstStyle/>
              <a:p>
                <a:r>
                  <a:rPr lang="zh-CN" altLang="en-US">
                    <a:noFill/>
                  </a:rPr>
                  <a:t> </a:t>
                </a:r>
              </a:p>
            </p:txBody>
          </p:sp>
        </mc:Fallback>
      </mc:AlternateContent>
      <p:pic>
        <p:nvPicPr>
          <p:cNvPr id="28" name="图片 27"/>
          <p:cNvPicPr/>
          <p:nvPr/>
        </p:nvPicPr>
        <p:blipFill>
          <a:blip r:embed="rId7"/>
          <a:stretch>
            <a:fillRect/>
          </a:stretch>
        </p:blipFill>
        <p:spPr>
          <a:xfrm>
            <a:off x="3152248" y="4443774"/>
            <a:ext cx="4739640" cy="822960"/>
          </a:xfrm>
          <a:prstGeom prst="rect">
            <a:avLst/>
          </a:prstGeom>
        </p:spPr>
      </p:pic>
      <p:sp>
        <p:nvSpPr>
          <p:cNvPr id="6" name="矩形 5"/>
          <p:cNvSpPr/>
          <p:nvPr/>
        </p:nvSpPr>
        <p:spPr>
          <a:xfrm>
            <a:off x="814378" y="5408620"/>
            <a:ext cx="3903633" cy="377411"/>
          </a:xfrm>
          <a:prstGeom prst="rect">
            <a:avLst/>
          </a:prstGeom>
        </p:spPr>
        <p:txBody>
          <a:bodyPr wrap="none">
            <a:spAutoFit/>
          </a:bodyPr>
          <a:lstStyle/>
          <a:p>
            <a:pPr indent="304800">
              <a:lnSpc>
                <a:spcPct val="150000"/>
              </a:lnSpc>
            </a:pPr>
            <a:r>
              <a:rPr lang="zh-CN" altLang="zh-CN" sz="1400" b="1" dirty="0">
                <a:latin typeface="微软雅黑" panose="020B0503020204020204" pitchFamily="34" charset="-122"/>
                <a:ea typeface="微软雅黑" panose="020B0503020204020204" pitchFamily="34" charset="-122"/>
              </a:rPr>
              <a:t>分母可以通过变分法近似推断或吉布斯采样</a:t>
            </a:r>
          </a:p>
        </p:txBody>
      </p:sp>
    </p:spTree>
    <p:extLst>
      <p:ext uri="{BB962C8B-B14F-4D97-AF65-F5344CB8AC3E}">
        <p14:creationId xmlns:p14="http://schemas.microsoft.com/office/powerpoint/2010/main" val="3233254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106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smtClean="0">
                <a:solidFill>
                  <a:schemeClr val="bg1">
                    <a:lumMod val="95000"/>
                  </a:schemeClr>
                </a:solidFill>
                <a:latin typeface="微软雅黑" panose="020B0503020204020204" pitchFamily="34" charset="-122"/>
                <a:ea typeface="微软雅黑" panose="020B0503020204020204" pitchFamily="34" charset="-122"/>
              </a:rPr>
              <a:t>谢谢</a:t>
            </a:r>
            <a:endParaRPr lang="zh-CN" altLang="en-US" sz="66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6" name="Picture 2" descr="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444" y="682994"/>
            <a:ext cx="4244994" cy="922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29"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概述</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学论网-矩形 1"/>
          <p:cNvSpPr/>
          <p:nvPr/>
        </p:nvSpPr>
        <p:spPr>
          <a:xfrm>
            <a:off x="966242" y="1965597"/>
            <a:ext cx="10222390" cy="790303"/>
          </a:xfrm>
          <a:prstGeom prst="rect">
            <a:avLst/>
          </a:prstGeom>
          <a:solidFill>
            <a:srgbClr val="106B4C"/>
          </a:solidFill>
          <a:ln w="12700" cap="flat" cmpd="sng" algn="ctr">
            <a:solidFill>
              <a:srgbClr val="106B4C"/>
            </a:solidFill>
            <a:prstDash val="solid"/>
          </a:ln>
          <a:effectLst/>
        </p:spPr>
        <p:txBody>
          <a:bodyPr rtlCol="0" anchor="ctr"/>
          <a:lstStyle/>
          <a:p>
            <a:pPr lvl="0" algn="ctr"/>
            <a:r>
              <a:rPr lang="zh-CN" altLang="en-US" sz="2800" b="1" kern="0" dirty="0" smtClean="0">
                <a:gradFill>
                  <a:gsLst>
                    <a:gs pos="100000">
                      <a:schemeClr val="bg1"/>
                    </a:gs>
                    <a:gs pos="0">
                      <a:schemeClr val="bg1">
                        <a:lumMod val="95000"/>
                      </a:schemeClr>
                    </a:gs>
                  </a:gsLst>
                  <a:path path="circle">
                    <a:fillToRect l="100000" b="100000"/>
                  </a:path>
                </a:gradFill>
                <a:ea typeface="微软雅黑" panose="020B0503020204020204" pitchFamily="34" charset="-122"/>
              </a:rPr>
              <a:t>概率图模型</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2" name="学论网-矩形 1"/>
          <p:cNvSpPr/>
          <p:nvPr/>
        </p:nvSpPr>
        <p:spPr>
          <a:xfrm>
            <a:off x="966242" y="2879997"/>
            <a:ext cx="3312000" cy="3457303"/>
          </a:xfrm>
          <a:prstGeom prst="rect">
            <a:avLst/>
          </a:prstGeom>
          <a:noFill/>
          <a:ln w="12700" cap="flat" cmpd="sng" algn="ctr">
            <a:solidFill>
              <a:schemeClr val="accent3">
                <a:lumMod val="50000"/>
              </a:schemeClr>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52330" y="3192656"/>
            <a:ext cx="2786271" cy="2870401"/>
          </a:xfrm>
          <a:prstGeom prst="rect">
            <a:avLst/>
          </a:prstGeom>
          <a:noFill/>
          <a:ln>
            <a:noFill/>
          </a:ln>
        </p:spPr>
        <p:txBody>
          <a:bodyPr wrap="square" lIns="0" tIns="0" rIns="0" bIns="0" rtlCol="0">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概率图模型顾名思义就是把概率的知识与图的知识结合起来，将各种图模型赋予概率的意义，用图的特性来简洁紧凑的表达变量之间的关系。</a:t>
            </a:r>
          </a:p>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分为有向图模型和无向图模型，有向图模型用来表示变量之间的依赖关系，无向图用来表示表示变量间的相关关系。</a:t>
            </a:r>
          </a:p>
        </p:txBody>
      </p:sp>
      <p:pic>
        <p:nvPicPr>
          <p:cNvPr id="32"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36"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37"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38" name="图片 37"/>
          <p:cNvPicPr/>
          <p:nvPr/>
        </p:nvPicPr>
        <p:blipFill>
          <a:blip r:embed="rId4"/>
          <a:stretch>
            <a:fillRect/>
          </a:stretch>
        </p:blipFill>
        <p:spPr>
          <a:xfrm>
            <a:off x="4393658" y="2879997"/>
            <a:ext cx="6794973" cy="33748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21030" y="1133572"/>
            <a:ext cx="2138677"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隐马尔科夫</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模型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0"/>
              <p:cNvSpPr>
                <a:spLocks noChangeShapeType="1"/>
              </p:cNvSpPr>
              <p:nvPr/>
            </p:nvSpPr>
            <p:spPr bwMode="auto">
              <a:xfrm flipV="1">
                <a:off x="6370638"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flipV="1">
                <a:off x="6573838"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37"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39"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chemeClr val="accent3">
                  <a:lumMod val="75000"/>
                </a:schemeClr>
              </a:solid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chemeClr val="accent3">
                    <a:lumMod val="75000"/>
                  </a:schemeClr>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chemeClr val="accent3">
                    <a:lumMod val="7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412583" y="1682689"/>
            <a:ext cx="6213919" cy="3609065"/>
            <a:chOff x="4910249" y="2406444"/>
            <a:chExt cx="3624349" cy="2706797"/>
          </a:xfrm>
        </p:grpSpPr>
        <mc:AlternateContent xmlns:mc="http://schemas.openxmlformats.org/markup-compatibility/2006" xmlns:a14="http://schemas.microsoft.com/office/drawing/2010/main">
          <mc:Choice Requires="a14">
            <p:sp>
              <p:nvSpPr>
                <p:cNvPr id="54" name="学论网-专注原创-www.xuelun.me"/>
                <p:cNvSpPr/>
                <p:nvPr/>
              </p:nvSpPr>
              <p:spPr>
                <a:xfrm>
                  <a:off x="5308861" y="2406444"/>
                  <a:ext cx="3225737" cy="2706797"/>
                </a:xfrm>
                <a:prstGeom prst="rect">
                  <a:avLst/>
                </a:prstGeom>
              </p:spPr>
              <p:txBody>
                <a:bodyPr wrap="square">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隐马尔科夫模型是一种最简单的动态有向图模型，因为其加上了时间序列所以是一种动态的模型，在</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NLP</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方面有比较大的作用</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如下图这种就是</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HMM </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那么其中</a:t>
                  </a:r>
                  <a14:m>
                    <m:oMath xmlns:m="http://schemas.openxmlformats.org/officeDocument/2006/math">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𝑛</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∈У表示第</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i</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时刻的系统状态</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通常假定状态变量是隐藏的、不可被观测的，因此状态变量亦称隐变量。第二组是观测变量</a:t>
                  </a:r>
                  <a14:m>
                    <m:oMath xmlns:m="http://schemas.openxmlformats.org/officeDocument/2006/math">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𝑛</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，其中</a:t>
                  </a:r>
                  <a14:m>
                    <m:oMath xmlns:m="http://schemas.openxmlformats.org/officeDocument/2006/math">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∈χ表示第</a:t>
                  </a:r>
                  <a:r>
                    <a:rPr lang="en-US" altLang="zh-CN" sz="1400" b="1" dirty="0" err="1">
                      <a:solidFill>
                        <a:schemeClr val="tx1">
                          <a:lumMod val="65000"/>
                          <a:lumOff val="35000"/>
                        </a:schemeClr>
                      </a:solidFill>
                      <a:latin typeface="微软雅黑" panose="020B0503020204020204" pitchFamily="34" charset="-122"/>
                      <a:ea typeface="微软雅黑" panose="020B0503020204020204" pitchFamily="34" charset="-122"/>
                    </a:rPr>
                    <a:t>i</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时刻的观测值</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在隐马尔可夫模型中，系统通常在多个状态</a:t>
                  </a:r>
                  <a14:m>
                    <m:oMath xmlns:m="http://schemas.openxmlformats.org/officeDocument/2006/math">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𝑠</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𝑠</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𝑠</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𝑠</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𝑁</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之间转换，因此状态变量</a:t>
                  </a:r>
                  <a14:m>
                    <m:oMath xmlns:m="http://schemas.openxmlformats.org/officeDocument/2006/math">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的取值范围У</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称为状态空间</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通常是有</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个可能取值的离散空间。观测变量</a:t>
                  </a:r>
                  <a14:m>
                    <m:oMath xmlns:m="http://schemas.openxmlformats.org/officeDocument/2006/math">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可以是离散型也可以是连续型，为便于讨论，我们仅考虑离散型观测变量，并假定其取值范围χ为</a:t>
                  </a:r>
                  <a14:m>
                    <m:oMath xmlns:m="http://schemas.openxmlformats.org/officeDocument/2006/math">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𝑜</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𝑜</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𝑜</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sz="1400"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𝑜</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𝑀</m:t>
                              </m:r>
                            </m:sub>
                          </m:sSub>
                        </m:e>
                      </m:d>
                    </m:oMath>
                  </a14:m>
                  <a:endPar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xmlns="">
            <p:sp>
              <p:nvSpPr>
                <p:cNvPr id="54" name="学论网-专注原创-www.xuelun.me"/>
                <p:cNvSpPr>
                  <a:spLocks noRot="1" noChangeAspect="1" noMove="1" noResize="1" noEditPoints="1" noAdjustHandles="1" noChangeArrowheads="1" noChangeShapeType="1" noTextEdit="1"/>
                </p:cNvSpPr>
                <p:nvPr/>
              </p:nvSpPr>
              <p:spPr>
                <a:xfrm>
                  <a:off x="5308861" y="2406444"/>
                  <a:ext cx="3225737" cy="2706797"/>
                </a:xfrm>
                <a:prstGeom prst="rect">
                  <a:avLst/>
                </a:prstGeom>
                <a:blipFill>
                  <a:blip r:embed="rId3"/>
                  <a:stretch>
                    <a:fillRect l="-331" b="-4899"/>
                  </a:stretch>
                </a:blipFill>
              </p:spPr>
              <p:txBody>
                <a:bodyPr/>
                <a:lstStyle/>
                <a:p>
                  <a:r>
                    <a:rPr lang="zh-CN" altLang="en-US">
                      <a:noFill/>
                    </a:rPr>
                    <a:t> </a:t>
                  </a:r>
                </a:p>
              </p:txBody>
            </p:sp>
          </mc:Fallback>
        </mc:AlternateContent>
        <p:sp>
          <p:nvSpPr>
            <p:cNvPr id="55" name="学论网-专注原创-www.xuelun.me"/>
            <p:cNvSpPr/>
            <p:nvPr/>
          </p:nvSpPr>
          <p:spPr>
            <a:xfrm>
              <a:off x="4910249" y="2570667"/>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5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57" name="直接连接符 56"/>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6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6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cxnSp>
        <p:nvCxnSpPr>
          <p:cNvPr id="62" name="直接连接符 61"/>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3"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64" name="矩形 63"/>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72"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73"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74" name="图片 73"/>
          <p:cNvPicPr/>
          <p:nvPr/>
        </p:nvPicPr>
        <p:blipFill>
          <a:blip r:embed="rId5"/>
          <a:stretch>
            <a:fillRect/>
          </a:stretch>
        </p:blipFill>
        <p:spPr>
          <a:xfrm>
            <a:off x="6946231" y="5021156"/>
            <a:ext cx="3859359" cy="164058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21030" y="1133572"/>
            <a:ext cx="2138677"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隐马尔科夫</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模型</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425752" y="2254351"/>
            <a:ext cx="6213919" cy="1346907"/>
            <a:chOff x="4910249" y="2406445"/>
            <a:chExt cx="3624349" cy="1010180"/>
          </a:xfrm>
        </p:grpSpPr>
        <p:sp>
          <p:nvSpPr>
            <p:cNvPr id="54" name="学论网-专注原创-www.xuelun.me"/>
            <p:cNvSpPr/>
            <p:nvPr/>
          </p:nvSpPr>
          <p:spPr>
            <a:xfrm>
              <a:off x="5308861" y="2406445"/>
              <a:ext cx="3225737" cy="1010180"/>
            </a:xfrm>
            <a:prstGeom prst="rect">
              <a:avLst/>
            </a:prstGeom>
          </p:spPr>
          <p:txBody>
            <a:bodyPr wrap="square">
              <a:spAutoFit/>
            </a:bodyPr>
            <a:lstStyle/>
            <a:p>
              <a:pPr indent="324000">
                <a:lnSpc>
                  <a:spcPct val="15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从图中可看出变量间的依赖关系，</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时刻的观测变量仅依赖于</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时刻的状态变量，</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t&gt;1</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时刻的状态变量仅依赖于</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t-1</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时刻的状态变量，即系统下一时刻的状态仅由当前状态决定，不依赖于以往的任何状态</a:t>
              </a: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基于这种依赖关系，所有变量的联合概率分布为（现在决定未来）：</a:t>
              </a:r>
            </a:p>
          </p:txBody>
        </p:sp>
        <p:sp>
          <p:nvSpPr>
            <p:cNvPr id="55" name="学论网-专注原创-www.xuelun.me"/>
            <p:cNvSpPr/>
            <p:nvPr/>
          </p:nvSpPr>
          <p:spPr>
            <a:xfrm>
              <a:off x="4910249" y="2570667"/>
              <a:ext cx="349704" cy="367328"/>
            </a:xfrm>
            <a:prstGeom prst="rect">
              <a:avLst/>
            </a:prstGeom>
            <a:solidFill>
              <a:schemeClr val="accent3">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5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57" name="直接连接符 56"/>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60"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61"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cxnSp>
        <p:nvCxnSpPr>
          <p:cNvPr id="62" name="直接连接符 61"/>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3"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64" name="矩形 63"/>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72"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73"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74" name="图片 73"/>
          <p:cNvPicPr/>
          <p:nvPr/>
        </p:nvPicPr>
        <p:blipFill>
          <a:blip r:embed="rId4"/>
          <a:stretch>
            <a:fillRect/>
          </a:stretch>
        </p:blipFill>
        <p:spPr>
          <a:xfrm>
            <a:off x="7333811" y="2254351"/>
            <a:ext cx="3859359" cy="1640586"/>
          </a:xfrm>
          <a:prstGeom prst="rect">
            <a:avLst/>
          </a:prstGeom>
        </p:spPr>
      </p:pic>
      <p:pic>
        <p:nvPicPr>
          <p:cNvPr id="65" name="图片 64"/>
          <p:cNvPicPr/>
          <p:nvPr/>
        </p:nvPicPr>
        <p:blipFill>
          <a:blip r:embed="rId5"/>
          <a:stretch>
            <a:fillRect/>
          </a:stretch>
        </p:blipFill>
        <p:spPr>
          <a:xfrm>
            <a:off x="880221" y="3738795"/>
            <a:ext cx="5759450" cy="585470"/>
          </a:xfrm>
          <a:prstGeom prst="rect">
            <a:avLst/>
          </a:prstGeom>
        </p:spPr>
      </p:pic>
      <mc:AlternateContent xmlns:mc="http://schemas.openxmlformats.org/markup-compatibility/2006" xmlns:a14="http://schemas.microsoft.com/office/drawing/2010/main">
        <mc:Choice Requires="a14">
          <p:sp>
            <p:nvSpPr>
              <p:cNvPr id="2" name="矩形 1"/>
              <p:cNvSpPr/>
              <p:nvPr/>
            </p:nvSpPr>
            <p:spPr>
              <a:xfrm>
                <a:off x="718242" y="4722303"/>
                <a:ext cx="6096000" cy="700576"/>
              </a:xfrm>
              <a:prstGeom prst="rect">
                <a:avLst/>
              </a:prstGeom>
            </p:spPr>
            <p:txBody>
              <a:bodyPr>
                <a:spAutoFit/>
              </a:bodyPr>
              <a:lstStyle/>
              <a:p>
                <a:pPr indent="304800" algn="just">
                  <a:lnSpc>
                    <a:spcPct val="150000"/>
                  </a:lnSpc>
                  <a:spcAft>
                    <a:spcPts val="0"/>
                  </a:spcAft>
                </a:pPr>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所有的相乘关系都表示慨率的相互独立。三种慨率</a:t>
                </a:r>
                <a14:m>
                  <m:oMath xmlns:m="http://schemas.openxmlformats.org/officeDocument/2006/math">
                    <m:r>
                      <m:rPr>
                        <m:sty m:val="p"/>
                      </m:rP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e>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sub>
                        </m:sSub>
                      </m:e>
                      <m:e>
                        <m:sSub>
                          <m:sSubPr>
                            <m:ctrlPr>
                              <a:rPr lang="zh-CN" altLang="zh-CN" sz="1400"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𝑖</m:t>
                            </m:r>
                            <m:r>
                              <a:rPr lang="en-US" altLang="zh-CN" sz="1400" b="1">
                                <a:solidFill>
                                  <a:schemeClr val="tx1">
                                    <a:lumMod val="65000"/>
                                    <a:lumOff val="35000"/>
                                  </a:schemeClr>
                                </a:solidFill>
                                <a:latin typeface="Cambria Math" panose="02040503050406030204" pitchFamily="18" charset="0"/>
                                <a:ea typeface="微软雅黑" panose="020B0503020204020204" pitchFamily="34" charset="-122"/>
                              </a:rPr>
                              <m:t>−1</m:t>
                            </m:r>
                          </m:sub>
                        </m:sSub>
                      </m:e>
                    </m:d>
                  </m:oMath>
                </a14:m>
                <a:r>
                  <a:rPr lang="zh-CN" altLang="zh-CN" sz="1400" b="1" dirty="0">
                    <a:solidFill>
                      <a:schemeClr val="tx1">
                        <a:lumMod val="65000"/>
                        <a:lumOff val="35000"/>
                      </a:schemeClr>
                    </a:solidFill>
                    <a:latin typeface="微软雅黑" panose="020B0503020204020204" pitchFamily="34" charset="-122"/>
                    <a:ea typeface="微软雅黑" panose="020B0503020204020204" pitchFamily="34" charset="-122"/>
                  </a:rPr>
                  <a:t>分别表示初始状态概率，输出观测概率和条件转移概率。</a:t>
                </a:r>
              </a:p>
            </p:txBody>
          </p:sp>
        </mc:Choice>
        <mc:Fallback xmlns="">
          <p:sp>
            <p:nvSpPr>
              <p:cNvPr id="2" name="矩形 1"/>
              <p:cNvSpPr>
                <a:spLocks noRot="1" noChangeAspect="1" noMove="1" noResize="1" noEditPoints="1" noAdjustHandles="1" noChangeArrowheads="1" noChangeShapeType="1" noTextEdit="1"/>
              </p:cNvSpPr>
              <p:nvPr/>
            </p:nvSpPr>
            <p:spPr>
              <a:xfrm>
                <a:off x="718242" y="4722303"/>
                <a:ext cx="6096000" cy="700576"/>
              </a:xfrm>
              <a:prstGeom prst="rect">
                <a:avLst/>
              </a:prstGeom>
              <a:blipFill>
                <a:blip r:embed="rId6"/>
                <a:stretch>
                  <a:fillRect r="-300" b="-7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932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6413" y="1144901"/>
            <a:ext cx="2138677"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确定一个</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HMM</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2214711" y="2604948"/>
            <a:ext cx="480379" cy="2852058"/>
          </a:xfrm>
          <a:prstGeom prst="rect">
            <a:avLst/>
          </a:prstGeom>
          <a:solidFill>
            <a:srgbClr val="106B4C"/>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smtClean="0">
                <a:solidFill>
                  <a:schemeClr val="bg1"/>
                </a:solidFill>
                <a:latin typeface="微软雅黑" panose="020B0503020204020204" pitchFamily="34" charset="-122"/>
                <a:ea typeface="微软雅黑" panose="020B0503020204020204" pitchFamily="34" charset="-122"/>
              </a:rPr>
              <a:t>三个重要参数</a:t>
            </a:r>
            <a:endParaRPr lang="zh-CN" altLang="en-US" sz="2400" spc="3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3412915" y="1906250"/>
                <a:ext cx="6373468" cy="3881447"/>
              </a:xfrm>
              <a:prstGeom prst="rect">
                <a:avLst/>
              </a:prstGeom>
              <a:noFill/>
            </p:spPr>
            <p:txBody>
              <a:bodyPr wrap="square" rtlCol="0">
                <a:spAutoFit/>
              </a:bodyPr>
              <a:lstStyle/>
              <a:p>
                <a:pPr indent="324000">
                  <a:lnSpc>
                    <a:spcPct val="150000"/>
                  </a:lnSpc>
                </a:pP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那么要确定一个隐马尔可夫模型除了结构信息，还需要知道下面三个参数：</a:t>
                </a:r>
              </a:p>
              <a:p>
                <a:pPr indent="324000">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①</a:t>
                </a: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状态转移概率</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记为矩阵</a:t>
                </a:r>
                <a14:m>
                  <m:oMath xmlns:m="http://schemas.openxmlformats.org/officeDocument/2006/math">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A</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d>
                          <m:dPr>
                            <m:begChr m:val="["/>
                            <m:endChr m:val="]"/>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dPr>
                          <m:e>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𝑎</m:t>
                                </m:r>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𝑖𝑗</m:t>
                                </m:r>
                              </m:sub>
                            </m:sSub>
                          </m:e>
                        </m:d>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𝑁</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𝑁</m:t>
                        </m:r>
                      </m:sub>
                    </m:sSub>
                  </m:oMath>
                </a14:m>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②</a:t>
                </a: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输出观测概率：记为矩阵</a:t>
                </a:r>
                <a14:m>
                  <m:oMath xmlns:m="http://schemas.openxmlformats.org/officeDocument/2006/math">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B</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d>
                          <m:dPr>
                            <m:begChr m:val="["/>
                            <m:endChr m:val="]"/>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dPr>
                          <m:e>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𝑏</m:t>
                                </m:r>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𝑖𝑗</m:t>
                                </m:r>
                              </m:sub>
                            </m:sSub>
                          </m:e>
                        </m:d>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𝑁</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𝑀</m:t>
                        </m:r>
                      </m:sub>
                    </m:sSub>
                  </m:oMath>
                </a14:m>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endPar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indent="324000">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③</a:t>
                </a:r>
                <a:r>
                  <a:rPr lang="zh-CN" altLang="zh-CN" sz="1600" b="1" dirty="0">
                    <a:solidFill>
                      <a:schemeClr val="tx1">
                        <a:lumMod val="65000"/>
                        <a:lumOff val="35000"/>
                      </a:schemeClr>
                    </a:solidFill>
                    <a:latin typeface="微软雅黑" panose="020B0503020204020204" pitchFamily="34" charset="-122"/>
                    <a:ea typeface="微软雅黑" panose="020B0503020204020204" pitchFamily="34" charset="-122"/>
                  </a:rPr>
                  <a:t>初始状态概率：记为</a:t>
                </a:r>
                <a14:m>
                  <m:oMath xmlns:m="http://schemas.openxmlformats.org/officeDocument/2006/math">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π</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d>
                      <m:d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dPr>
                      <m:e>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π</m:t>
                            </m:r>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1</m:t>
                            </m:r>
                          </m:sub>
                        </m:sSub>
                        <m: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t>，</m:t>
                        </m:r>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π</m:t>
                            </m:r>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2</m:t>
                            </m:r>
                          </m:sub>
                        </m:sSub>
                        <m: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t>，</m:t>
                        </m:r>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m:t>
                        </m:r>
                        <m: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t>，</m:t>
                        </m:r>
                        <m:sSub>
                          <m:sSubPr>
                            <m:ctrlP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ctrlPr>
                          </m:sSubPr>
                          <m:e>
                            <m:r>
                              <m:rPr>
                                <m:sty m:val="p"/>
                              </m:rP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π</m:t>
                            </m:r>
                          </m:e>
                          <m:sub>
                            <m:r>
                              <a:rPr lang="en-US" altLang="zh-CN" sz="1600" b="1">
                                <a:solidFill>
                                  <a:schemeClr val="tx1">
                                    <a:lumMod val="65000"/>
                                    <a:lumOff val="35000"/>
                                  </a:schemeClr>
                                </a:solidFill>
                                <a:latin typeface="微软雅黑" panose="020B0503020204020204" pitchFamily="34" charset="-122"/>
                                <a:ea typeface="微软雅黑" panose="020B0503020204020204" pitchFamily="34" charset="-122"/>
                              </a:rPr>
                              <m:t>𝑁</m:t>
                            </m:r>
                          </m:sub>
                        </m:sSub>
                        <m: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m:t>，</m:t>
                        </m:r>
                      </m:e>
                    </m:d>
                  </m:oMath>
                </a14:m>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p>
              <a:p>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3412915" y="1906250"/>
                <a:ext cx="6373468" cy="3881447"/>
              </a:xfrm>
              <a:prstGeom prst="rect">
                <a:avLst/>
              </a:prstGeom>
              <a:blipFill>
                <a:blip r:embed="rId3"/>
                <a:stretch>
                  <a:fillRect l="-574"/>
                </a:stretch>
              </a:blipFill>
            </p:spPr>
            <p:txBody>
              <a:bodyPr/>
              <a:lstStyle/>
              <a:p>
                <a:r>
                  <a:rPr lang="zh-CN" altLang="en-US">
                    <a:noFill/>
                  </a:rPr>
                  <a:t> </a:t>
                </a:r>
              </a:p>
            </p:txBody>
          </p:sp>
        </mc:Fallback>
      </mc:AlternateContent>
      <p:sp>
        <p:nvSpPr>
          <p:cNvPr id="18"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9" name="直接连接符 18"/>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27"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28"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cxnSp>
        <p:nvCxnSpPr>
          <p:cNvPr id="29" name="直接连接符 28"/>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40"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41"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pic>
        <p:nvPicPr>
          <p:cNvPr id="42" name="图片 41"/>
          <p:cNvPicPr/>
          <p:nvPr/>
        </p:nvPicPr>
        <p:blipFill>
          <a:blip r:embed="rId5"/>
          <a:stretch>
            <a:fillRect/>
          </a:stretch>
        </p:blipFill>
        <p:spPr>
          <a:xfrm>
            <a:off x="3880660" y="3250754"/>
            <a:ext cx="3700909" cy="562731"/>
          </a:xfrm>
          <a:prstGeom prst="rect">
            <a:avLst/>
          </a:prstGeom>
        </p:spPr>
      </p:pic>
      <p:pic>
        <p:nvPicPr>
          <p:cNvPr id="43" name="图片 42"/>
          <p:cNvPicPr/>
          <p:nvPr/>
        </p:nvPicPr>
        <p:blipFill>
          <a:blip r:embed="rId6"/>
          <a:stretch>
            <a:fillRect/>
          </a:stretch>
        </p:blipFill>
        <p:spPr>
          <a:xfrm>
            <a:off x="3893523" y="4396359"/>
            <a:ext cx="3688046" cy="506985"/>
          </a:xfrm>
          <a:prstGeom prst="rect">
            <a:avLst/>
          </a:prstGeom>
        </p:spPr>
      </p:pic>
      <p:pic>
        <p:nvPicPr>
          <p:cNvPr id="44" name="图片 43"/>
          <p:cNvPicPr/>
          <p:nvPr/>
        </p:nvPicPr>
        <p:blipFill>
          <a:blip r:embed="rId7"/>
          <a:stretch>
            <a:fillRect/>
          </a:stretch>
        </p:blipFill>
        <p:spPr>
          <a:xfrm>
            <a:off x="3923761" y="5544554"/>
            <a:ext cx="2648823" cy="50073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556413" y="1144901"/>
            <a:ext cx="2138677" cy="383939"/>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确定一个</a:t>
            </a: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HMM</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800743" y="2363821"/>
            <a:ext cx="551402" cy="3080711"/>
          </a:xfrm>
          <a:prstGeom prst="rect">
            <a:avLst/>
          </a:prstGeom>
          <a:solidFill>
            <a:srgbClr val="106B4C"/>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spc="300" dirty="0" smtClean="0">
                <a:solidFill>
                  <a:schemeClr val="bg1"/>
                </a:solidFill>
                <a:latin typeface="微软雅黑" panose="020B0503020204020204" pitchFamily="34" charset="-122"/>
                <a:ea typeface="微软雅黑" panose="020B0503020204020204" pitchFamily="34" charset="-122"/>
              </a:rPr>
              <a:t>已知参数产生观测序列</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p:cNvSpPr txBox="1"/>
              <p:nvPr/>
            </p:nvSpPr>
            <p:spPr>
              <a:xfrm>
                <a:off x="1503593" y="2592474"/>
                <a:ext cx="9184814" cy="2954655"/>
              </a:xfrm>
              <a:prstGeom prst="rect">
                <a:avLst/>
              </a:prstGeom>
              <a:noFill/>
            </p:spPr>
            <p:txBody>
              <a:bodyPr wrap="square" rtlCol="0">
                <a:spAutoFit/>
              </a:bodyPr>
              <a:lstStyle/>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通过指定状态空间У、观测空间χ和上述三组参数，就能确定一个隐马尔可夫模型，通常用其参数λ</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 </m:t>
                    </m:r>
                    <m:r>
                      <m:rPr>
                        <m:sty m:val="p"/>
                      </m:rPr>
                      <a:rPr lang="en-US" altLang="zh-CN" b="1">
                        <a:solidFill>
                          <a:schemeClr val="tx1">
                            <a:lumMod val="65000"/>
                            <a:lumOff val="35000"/>
                          </a:schemeClr>
                        </a:solidFill>
                        <a:latin typeface="Cambria Math" panose="02040503050406030204" pitchFamily="18" charset="0"/>
                        <a:ea typeface="微软雅黑" panose="020B0503020204020204" pitchFamily="34" charset="-122"/>
                      </a:rPr>
                      <m:t>π</m:t>
                    </m:r>
                  </m:oMath>
                </a14:m>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来指代。给定隐马尔可夫模型λ，可以按照一下的过程来产生观测序列</a:t>
                </a:r>
                <a14:m>
                  <m:oMath xmlns:m="http://schemas.openxmlformats.org/officeDocument/2006/math">
                    <m:d>
                      <m:dPr>
                        <m:begChr m:val="{"/>
                        <m:endChr m:val=""/>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𝑛</m:t>
                            </m:r>
                          </m:sub>
                        </m:sSub>
                      </m:e>
                    </m:d>
                  </m:oMath>
                </a14:m>
                <a:r>
                  <a:rPr lang="zh-CN"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）设置</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t=1</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，并根据初始状态概率选择初始状态</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1</m:t>
                        </m:r>
                      </m:sub>
                    </m:sSub>
                  </m:oMath>
                </a14:m>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）根据状态</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𝑡</m:t>
                        </m:r>
                      </m:sub>
                    </m:sSub>
                  </m:oMath>
                </a14:m>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和输出观测概率</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选择观测变量取值</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𝑡</m:t>
                        </m:r>
                      </m:sub>
                    </m:sSub>
                  </m:oMath>
                </a14:m>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）根据状态</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𝑡</m:t>
                        </m:r>
                      </m:sub>
                    </m:sSub>
                  </m:oMath>
                </a14:m>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和状态转移矩阵</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转移模型状态，即确定</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𝑦</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𝑡</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+1</m:t>
                        </m:r>
                      </m:sub>
                    </m:sSub>
                  </m:oMath>
                </a14:m>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）若</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t&lt;n</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，设置</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t=t</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，并转到第（</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）步，否则停止</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503593" y="2592474"/>
                <a:ext cx="9184814" cy="2954655"/>
              </a:xfrm>
              <a:prstGeom prst="rect">
                <a:avLst/>
              </a:prstGeom>
              <a:blipFill>
                <a:blip r:embed="rId3"/>
                <a:stretch>
                  <a:fillRect l="-1328" t="-1031" r="-465"/>
                </a:stretch>
              </a:blipFill>
            </p:spPr>
            <p:txBody>
              <a:bodyPr/>
              <a:lstStyle/>
              <a:p>
                <a:r>
                  <a:rPr lang="zh-CN" altLang="en-US">
                    <a:noFill/>
                  </a:rPr>
                  <a:t> </a:t>
                </a:r>
              </a:p>
            </p:txBody>
          </p:sp>
        </mc:Fallback>
      </mc:AlternateContent>
      <p:sp>
        <p:nvSpPr>
          <p:cNvPr id="18"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9" name="直接连接符 18"/>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27"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28"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cxnSp>
        <p:nvCxnSpPr>
          <p:cNvPr id="29" name="直接连接符 28"/>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40"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41"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Tree>
    <p:extLst>
      <p:ext uri="{BB962C8B-B14F-4D97-AF65-F5344CB8AC3E}">
        <p14:creationId xmlns:p14="http://schemas.microsoft.com/office/powerpoint/2010/main" val="1946671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3939"/>
          </a:xfrm>
          <a:prstGeom prst="rect">
            <a:avLst/>
          </a:prstGeom>
          <a:noFill/>
        </p:spPr>
        <p:txBody>
          <a:bodyPr wrap="square" lIns="0" tIns="48000" rIns="0" bIns="48000" rtlCol="0">
            <a:spAutoFit/>
          </a:bodyPr>
          <a:lstStyle/>
          <a:p>
            <a:pPr algn="ctr"/>
            <a:r>
              <a:rPr lang="en-US" altLang="zh-CN" sz="1865" b="1" dirty="0" smtClean="0">
                <a:solidFill>
                  <a:schemeClr val="tx1">
                    <a:lumMod val="65000"/>
                    <a:lumOff val="35000"/>
                  </a:schemeClr>
                </a:solidFill>
                <a:latin typeface="微软雅黑" panose="020B0503020204020204" pitchFamily="34" charset="-122"/>
                <a:ea typeface="微软雅黑" panose="020B0503020204020204" pitchFamily="34" charset="-122"/>
              </a:rPr>
              <a:t>1.4 HMM</a:t>
            </a:r>
            <a:r>
              <a:rPr lang="zh-CN" altLang="en-US" sz="1865" b="1" dirty="0" smtClean="0">
                <a:solidFill>
                  <a:schemeClr val="tx1">
                    <a:lumMod val="65000"/>
                    <a:lumOff val="35000"/>
                  </a:schemeClr>
                </a:solidFill>
                <a:latin typeface="微软雅黑" panose="020B0503020204020204" pitchFamily="34" charset="-122"/>
                <a:ea typeface="微软雅黑" panose="020B0503020204020204" pitchFamily="34" charset="-122"/>
              </a:rPr>
              <a:t>的作用</a:t>
            </a:r>
            <a:endPar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p:cNvSpPr/>
          <p:nvPr/>
        </p:nvSpPr>
        <p:spPr bwMode="auto">
          <a:xfrm flipH="1">
            <a:off x="3854608" y="2505455"/>
            <a:ext cx="308952" cy="3324131"/>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pic>
        <p:nvPicPr>
          <p:cNvPr id="45" name="Picture 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58" y="80293"/>
            <a:ext cx="2722823" cy="5919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文本框 2"/>
              <p:cNvSpPr txBox="1"/>
              <p:nvPr/>
            </p:nvSpPr>
            <p:spPr>
              <a:xfrm>
                <a:off x="4319202" y="2043861"/>
                <a:ext cx="6768412" cy="3831818"/>
              </a:xfrm>
              <a:prstGeom prst="rect">
                <a:avLst/>
              </a:prstGeom>
              <a:noFill/>
            </p:spPr>
            <p:txBody>
              <a:bodyPr wrap="square" rtlCol="0">
                <a:spAutoFit/>
              </a:bodyPr>
              <a:lstStyle/>
              <a:p>
                <a:pPr>
                  <a:lnSpc>
                    <a:spcPct val="150000"/>
                  </a:lnSpc>
                </a:pPr>
                <a:r>
                  <a:rPr lang="zh-CN"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①</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如何评估模型与观测序列之间的匹配程度</a:t>
                </a:r>
                <a14:m>
                  <m:oMath xmlns:m="http://schemas.openxmlformats.org/officeDocument/2006/math">
                    <m:r>
                      <m:rPr>
                        <m:sty m:val="p"/>
                      </m:rPr>
                      <a:rPr lang="en-US" altLang="zh-CN"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𝜆</m:t>
                        </m:r>
                      </m:e>
                    </m:d>
                  </m:oMath>
                </a14:m>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，例如在已知序列</a:t>
                </a:r>
                <a14:m>
                  <m:oMath xmlns:m="http://schemas.openxmlformats.org/officeDocument/2006/math">
                    <m:d>
                      <m:dPr>
                        <m:begChr m:val="{"/>
                        <m:endChr m:val=""/>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1</m:t>
                            </m:r>
                          </m:sub>
                        </m:sSub>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e>
                    </m:d>
                    <m:d>
                      <m:dPr>
                        <m:begChr m:val=""/>
                        <m:endChr m:val="}"/>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2</m:t>
                            </m:r>
                          </m:sub>
                        </m:sSub>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3</m:t>
                            </m:r>
                          </m:sub>
                        </m:sSub>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zh-CN" altLang="zh-CN"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𝑛</m:t>
                            </m:r>
                            <m:r>
                              <a:rPr lang="zh-CN" altLang="en-US" b="1">
                                <a:solidFill>
                                  <a:schemeClr val="tx1">
                                    <a:lumMod val="65000"/>
                                    <a:lumOff val="35000"/>
                                  </a:schemeClr>
                                </a:solidFill>
                                <a:latin typeface="Cambria Math" panose="02040503050406030204" pitchFamily="18" charset="0"/>
                                <a:ea typeface="微软雅黑" panose="020B0503020204020204" pitchFamily="34" charset="-122"/>
                              </a:rPr>
                              <m:t>−</m:t>
                            </m:r>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1</m:t>
                            </m:r>
                          </m:sub>
                        </m:sSub>
                      </m:e>
                    </m:d>
                  </m:oMath>
                </a14:m>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的情况下推测最有可能的</a:t>
                </a:r>
                <a14:m>
                  <m:oMath xmlns:m="http://schemas.openxmlformats.org/officeDocument/2006/math">
                    <m:sSub>
                      <m:sSub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sSub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sub>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𝑛</m:t>
                        </m:r>
                      </m:sub>
                    </m:sSub>
                  </m:oMath>
                </a14:m>
                <a:endParaRPr lang="zh-CN"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②如何根据观测序列推断出隐藏的模型状态，如在语音识别中语音是观测值，那么文字就是隐藏的状态，通过语音识别出文字就是第二类问题</a:t>
                </a:r>
              </a:p>
              <a:p>
                <a:pPr>
                  <a:lnSpc>
                    <a:spcPct val="150000"/>
                  </a:lnSpc>
                </a:pP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③如何训练模型使得其能更好的描述观测数据，即如何调整模型参数λ</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 </m:t>
                    </m:r>
                    <m:r>
                      <m:rPr>
                        <m:sty m:val="p"/>
                      </m:rPr>
                      <a:rPr lang="en-US" altLang="zh-CN" b="1">
                        <a:solidFill>
                          <a:schemeClr val="tx1">
                            <a:lumMod val="65000"/>
                            <a:lumOff val="35000"/>
                          </a:schemeClr>
                        </a:solidFill>
                        <a:latin typeface="Cambria Math" panose="02040503050406030204" pitchFamily="18" charset="0"/>
                        <a:ea typeface="微软雅黑" panose="020B0503020204020204" pitchFamily="34" charset="-122"/>
                      </a:rPr>
                      <m:t>π</m:t>
                    </m:r>
                  </m:oMath>
                </a14:m>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使得该序列出现的概率</a:t>
                </a:r>
                <a14:m>
                  <m:oMath xmlns:m="http://schemas.openxmlformats.org/officeDocument/2006/math">
                    <m:r>
                      <m:rPr>
                        <m:sty m:val="p"/>
                      </m:rPr>
                      <a:rPr lang="en-US" altLang="zh-CN" b="1">
                        <a:solidFill>
                          <a:schemeClr val="tx1">
                            <a:lumMod val="65000"/>
                            <a:lumOff val="35000"/>
                          </a:schemeClr>
                        </a:solidFill>
                        <a:latin typeface="Cambria Math" panose="02040503050406030204" pitchFamily="18" charset="0"/>
                        <a:ea typeface="微软雅黑" panose="020B0503020204020204" pitchFamily="34" charset="-122"/>
                      </a:rPr>
                      <m:t>P</m:t>
                    </m:r>
                    <m:d>
                      <m:dPr>
                        <m:ctrlPr>
                          <a:rPr lang="zh-CN" altLang="zh-CN" b="1" i="1">
                            <a:solidFill>
                              <a:schemeClr val="tx1">
                                <a:lumMod val="65000"/>
                                <a:lumOff val="35000"/>
                              </a:schemeClr>
                            </a:solidFill>
                            <a:latin typeface="Cambria Math" panose="02040503050406030204" pitchFamily="18" charset="0"/>
                            <a:ea typeface="微软雅黑" panose="020B0503020204020204" pitchFamily="34" charset="-122"/>
                          </a:rPr>
                        </m:ctrlPr>
                      </m:dPr>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𝑥</m:t>
                        </m:r>
                      </m:e>
                      <m:e>
                        <m:r>
                          <a:rPr lang="en-US" altLang="zh-CN" b="1">
                            <a:solidFill>
                              <a:schemeClr val="tx1">
                                <a:lumMod val="65000"/>
                                <a:lumOff val="35000"/>
                              </a:schemeClr>
                            </a:solidFill>
                            <a:latin typeface="Cambria Math" panose="02040503050406030204" pitchFamily="18" charset="0"/>
                            <a:ea typeface="微软雅黑" panose="020B0503020204020204" pitchFamily="34" charset="-122"/>
                          </a:rPr>
                          <m:t>𝜆</m:t>
                        </m:r>
                      </m:e>
                    </m:d>
                  </m:oMath>
                </a14:m>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最大？有些参数人工指定是很难的，那么如何根据训练样本获得最好的模型参数就是第三个问题</a:t>
                </a:r>
              </a:p>
            </p:txBody>
          </p:sp>
        </mc:Choice>
        <mc:Fallback xmlns="">
          <p:sp>
            <p:nvSpPr>
              <p:cNvPr id="3" name="文本框 2"/>
              <p:cNvSpPr txBox="1">
                <a:spLocks noRot="1" noChangeAspect="1" noMove="1" noResize="1" noEditPoints="1" noAdjustHandles="1" noChangeArrowheads="1" noChangeShapeType="1" noTextEdit="1"/>
              </p:cNvSpPr>
              <p:nvPr/>
            </p:nvSpPr>
            <p:spPr>
              <a:xfrm>
                <a:off x="4319202" y="2043861"/>
                <a:ext cx="6768412" cy="3831818"/>
              </a:xfrm>
              <a:prstGeom prst="rect">
                <a:avLst/>
              </a:prstGeom>
              <a:blipFill>
                <a:blip r:embed="rId4"/>
                <a:stretch>
                  <a:fillRect l="-811" b="-318"/>
                </a:stretch>
              </a:blipFill>
            </p:spPr>
            <p:txBody>
              <a:bodyPr/>
              <a:lstStyle/>
              <a:p>
                <a:r>
                  <a:rPr lang="zh-CN" altLang="en-US">
                    <a:noFill/>
                  </a:rPr>
                  <a:t> </a:t>
                </a:r>
              </a:p>
            </p:txBody>
          </p:sp>
        </mc:Fallback>
      </mc:AlternateContent>
      <p:sp>
        <p:nvSpPr>
          <p:cNvPr id="30" name="TextBox 9"/>
          <p:cNvSpPr txBox="1"/>
          <p:nvPr/>
        </p:nvSpPr>
        <p:spPr>
          <a:xfrm>
            <a:off x="6778543" y="236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条件随机场</a:t>
            </a:r>
          </a:p>
        </p:txBody>
      </p:sp>
      <p:sp>
        <p:nvSpPr>
          <p:cNvPr id="32" name="TextBox 10"/>
          <p:cNvSpPr txBox="1"/>
          <p:nvPr/>
        </p:nvSpPr>
        <p:spPr>
          <a:xfrm>
            <a:off x="8480342" y="224420"/>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学习与推断</a:t>
            </a:r>
          </a:p>
        </p:txBody>
      </p:sp>
      <p:sp>
        <p:nvSpPr>
          <p:cNvPr id="36"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话题模型</a:t>
            </a:r>
          </a:p>
        </p:txBody>
      </p:sp>
      <p:sp>
        <p:nvSpPr>
          <p:cNvPr id="37" name="矩形 36"/>
          <p:cNvSpPr/>
          <p:nvPr/>
        </p:nvSpPr>
        <p:spPr>
          <a:xfrm>
            <a:off x="3231850" y="0"/>
            <a:ext cx="1666001" cy="792000"/>
          </a:xfrm>
          <a:prstGeom prst="rect">
            <a:avLst/>
          </a:prstGeom>
          <a:solidFill>
            <a:srgbClr val="006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38" name="TextBox 6"/>
          <p:cNvSpPr txBox="1"/>
          <p:nvPr/>
        </p:nvSpPr>
        <p:spPr>
          <a:xfrm>
            <a:off x="3336934" y="232307"/>
            <a:ext cx="1441794"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隐</a:t>
            </a:r>
            <a:r>
              <a:rPr lang="zh-CN" altLang="en-US" sz="1600" b="1" dirty="0" smtClean="0">
                <a:solidFill>
                  <a:schemeClr val="bg1"/>
                </a:solidFill>
                <a:latin typeface="微软雅黑" panose="020B0503020204020204" pitchFamily="34" charset="-122"/>
                <a:ea typeface="微软雅黑" panose="020B0503020204020204" pitchFamily="34" charset="-122"/>
              </a:rPr>
              <a:t>马尔科夫</a:t>
            </a:r>
            <a:r>
              <a:rPr lang="zh-CN" altLang="en-US" sz="1600" b="1" dirty="0">
                <a:solidFill>
                  <a:schemeClr val="bg1"/>
                </a:solidFill>
                <a:latin typeface="微软雅黑" panose="020B0503020204020204" pitchFamily="34" charset="-122"/>
                <a:ea typeface="微软雅黑" panose="020B0503020204020204" pitchFamily="34" charset="-122"/>
              </a:rPr>
              <a:t>模型</a:t>
            </a:r>
          </a:p>
        </p:txBody>
      </p:sp>
      <p:sp>
        <p:nvSpPr>
          <p:cNvPr id="39" name="TextBox 7"/>
          <p:cNvSpPr txBox="1"/>
          <p:nvPr/>
        </p:nvSpPr>
        <p:spPr>
          <a:xfrm>
            <a:off x="5009248" y="232307"/>
            <a:ext cx="1471277"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马尔科夫随机场</a:t>
            </a:r>
          </a:p>
        </p:txBody>
      </p:sp>
      <p:sp>
        <p:nvSpPr>
          <p:cNvPr id="40" name="矩形 39"/>
          <p:cNvSpPr/>
          <p:nvPr/>
        </p:nvSpPr>
        <p:spPr>
          <a:xfrm>
            <a:off x="2159540" y="2505455"/>
            <a:ext cx="686106" cy="3324131"/>
          </a:xfrm>
          <a:prstGeom prst="rect">
            <a:avLst/>
          </a:prstGeom>
          <a:solidFill>
            <a:srgbClr val="106B4C"/>
          </a:solidFill>
          <a:ln>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000" spc="300" dirty="0" smtClean="0">
                <a:solidFill>
                  <a:schemeClr val="bg1"/>
                </a:solidFill>
                <a:latin typeface="微软雅黑" panose="020B0503020204020204" pitchFamily="34" charset="-122"/>
                <a:ea typeface="微软雅黑" panose="020B0503020204020204" pitchFamily="34" charset="-122"/>
              </a:rPr>
              <a:t>HMM</a:t>
            </a:r>
            <a:r>
              <a:rPr lang="zh-CN" altLang="en-US" sz="2000" spc="300" dirty="0" smtClean="0">
                <a:solidFill>
                  <a:schemeClr val="bg1"/>
                </a:solidFill>
                <a:latin typeface="微软雅黑" panose="020B0503020204020204" pitchFamily="34" charset="-122"/>
                <a:ea typeface="微软雅黑" panose="020B0503020204020204" pitchFamily="34" charset="-122"/>
              </a:rPr>
              <a:t>解决</a:t>
            </a:r>
            <a:r>
              <a:rPr lang="zh-CN" altLang="en-US" sz="2000" spc="300" dirty="0">
                <a:solidFill>
                  <a:schemeClr val="bg1"/>
                </a:solidFill>
                <a:latin typeface="微软雅黑" panose="020B0503020204020204" pitchFamily="34" charset="-122"/>
                <a:ea typeface="微软雅黑" panose="020B0503020204020204" pitchFamily="34" charset="-122"/>
              </a:rPr>
              <a:t>三个基本问题</a:t>
            </a:r>
          </a:p>
        </p:txBody>
      </p:sp>
    </p:spTree>
    <p:extLst>
      <p:ext uri="{BB962C8B-B14F-4D97-AF65-F5344CB8AC3E}">
        <p14:creationId xmlns:p14="http://schemas.microsoft.com/office/powerpoint/2010/main" val="1029525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5234</Words>
  <Application>Microsoft Office PowerPoint</Application>
  <PresentationFormat>宽屏</PresentationFormat>
  <Paragraphs>446</Paragraphs>
  <Slides>37</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Impact MT Std</vt:lpstr>
      <vt:lpstr>等线</vt:lpstr>
      <vt:lpstr>等线 Light</vt:lpstr>
      <vt:lpstr>华文宋体</vt:lpstr>
      <vt:lpstr>宋体</vt:lpstr>
      <vt:lpstr>微软雅黑</vt:lpstr>
      <vt:lpstr>Arial</vt:lpstr>
      <vt:lpstr>Cambria Math</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彭 晓亮</cp:lastModifiedBy>
  <cp:revision>177</cp:revision>
  <dcterms:created xsi:type="dcterms:W3CDTF">2016-11-24T09:20:00Z</dcterms:created>
  <dcterms:modified xsi:type="dcterms:W3CDTF">2020-08-13T09:43:18Z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