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8" r:id="rId3"/>
    <p:sldId id="264" r:id="rId4"/>
    <p:sldId id="260" r:id="rId5"/>
    <p:sldId id="263" r:id="rId6"/>
    <p:sldId id="262" r:id="rId7"/>
    <p:sldId id="265" r:id="rId8"/>
    <p:sldId id="269" r:id="rId9"/>
    <p:sldId id="267" r:id="rId10"/>
    <p:sldId id="266" r:id="rId11"/>
    <p:sldId id="261" r:id="rId12"/>
    <p:sldId id="270" r:id="rId13"/>
    <p:sldId id="292" r:id="rId14"/>
    <p:sldId id="271" r:id="rId15"/>
    <p:sldId id="272" r:id="rId16"/>
    <p:sldId id="276" r:id="rId17"/>
    <p:sldId id="274" r:id="rId18"/>
    <p:sldId id="273" r:id="rId19"/>
    <p:sldId id="293" r:id="rId20"/>
    <p:sldId id="275" r:id="rId21"/>
    <p:sldId id="294" r:id="rId22"/>
    <p:sldId id="277" r:id="rId23"/>
    <p:sldId id="295" r:id="rId24"/>
    <p:sldId id="278" r:id="rId25"/>
    <p:sldId id="282" r:id="rId26"/>
    <p:sldId id="283" r:id="rId27"/>
    <p:sldId id="296" r:id="rId28"/>
    <p:sldId id="284" r:id="rId29"/>
    <p:sldId id="285" r:id="rId30"/>
    <p:sldId id="286" r:id="rId31"/>
    <p:sldId id="297"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B4C"/>
    <a:srgbClr val="006549"/>
    <a:srgbClr val="006148"/>
    <a:srgbClr val="15694B"/>
    <a:srgbClr val="00684A"/>
    <a:srgbClr val="FCE671"/>
    <a:srgbClr val="006249"/>
    <a:srgbClr val="005D47"/>
    <a:srgbClr val="9CC5FD"/>
    <a:srgbClr val="3A6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84" d="100"/>
          <a:sy n="84" d="100"/>
        </p:scale>
        <p:origin x="394"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extLst>
      <p:ext uri="{BB962C8B-B14F-4D97-AF65-F5344CB8AC3E}">
        <p14:creationId xmlns:p14="http://schemas.microsoft.com/office/powerpoint/2010/main" val="836815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多层神经网络的训练很复杂用简单的感知机学习规则是不够的，于是有人就提出了一种新的算法叫做</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算法，是训练多层神经网络的算法中比较杰出的一个例子。</a:t>
            </a:r>
          </a:p>
          <a:p>
            <a:r>
              <a:rPr lang="zh-CN" altLang="zh-CN" sz="1200" kern="1200" dirty="0" smtClean="0">
                <a:solidFill>
                  <a:schemeClr val="tx1"/>
                </a:solidFill>
                <a:effectLst/>
                <a:latin typeface="+mn-lt"/>
                <a:ea typeface="+mn-ea"/>
                <a:cs typeface="+mn-cs"/>
              </a:rPr>
              <a:t>以一个多层前馈神经网络为例，多层前馈神经网络就是指的网络的拓扑结构中不存在环或者回路，如下图，由于是用的</a:t>
            </a:r>
            <a:r>
              <a:rPr lang="en-US" altLang="zh-CN" sz="1200" kern="1200" dirty="0" err="1"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算法训练的网络我们把这个多层前馈神经网络叫做</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网络：</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extLst>
      <p:ext uri="{BB962C8B-B14F-4D97-AF65-F5344CB8AC3E}">
        <p14:creationId xmlns:p14="http://schemas.microsoft.com/office/powerpoint/2010/main" val="145647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extLst>
      <p:ext uri="{BB962C8B-B14F-4D97-AF65-F5344CB8AC3E}">
        <p14:creationId xmlns:p14="http://schemas.microsoft.com/office/powerpoint/2010/main" val="3594615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extLst>
      <p:ext uri="{BB962C8B-B14F-4D97-AF65-F5344CB8AC3E}">
        <p14:creationId xmlns:p14="http://schemas.microsoft.com/office/powerpoint/2010/main" val="2430456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27</a:t>
            </a:fld>
            <a:endParaRPr lang="zh-CN" altLang="en-US"/>
          </a:p>
        </p:txBody>
      </p:sp>
    </p:spTree>
    <p:extLst>
      <p:ext uri="{BB962C8B-B14F-4D97-AF65-F5344CB8AC3E}">
        <p14:creationId xmlns:p14="http://schemas.microsoft.com/office/powerpoint/2010/main" val="682813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31</a:t>
            </a:fld>
            <a:endParaRPr lang="zh-CN" altLang="en-US"/>
          </a:p>
        </p:txBody>
      </p:sp>
    </p:spTree>
    <p:extLst>
      <p:ext uri="{BB962C8B-B14F-4D97-AF65-F5344CB8AC3E}">
        <p14:creationId xmlns:p14="http://schemas.microsoft.com/office/powerpoint/2010/main" val="1960325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28.png"/><Relationship Id="rId4" Type="http://schemas.openxmlformats.org/officeDocument/2006/relationships/image" Target="../media/image34.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192949"/>
            <a:ext cx="12192000" cy="2861362"/>
          </a:xfrm>
          <a:prstGeom prst="rect">
            <a:avLst/>
          </a:prstGeom>
          <a:solidFill>
            <a:srgbClr val="005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2729511"/>
            <a:ext cx="7010400" cy="1015663"/>
          </a:xfrm>
          <a:prstGeom prst="rect">
            <a:avLst/>
          </a:prstGeom>
          <a:noFill/>
        </p:spPr>
        <p:txBody>
          <a:bodyPr wrap="square" rtlCol="0">
            <a:spAutoFit/>
          </a:bodyPr>
          <a:lstStyle/>
          <a:p>
            <a:pPr algn="ctr"/>
            <a:r>
              <a:rPr lang="zh-CN" altLang="en-US" sz="6000" b="1" dirty="0" smtClean="0">
                <a:solidFill>
                  <a:schemeClr val="bg1">
                    <a:lumMod val="95000"/>
                  </a:schemeClr>
                </a:solidFill>
                <a:latin typeface="微软雅黑" panose="020B0503020204020204" pitchFamily="34" charset="-122"/>
                <a:ea typeface="微软雅黑" panose="020B0503020204020204" pitchFamily="34" charset="-122"/>
              </a:rPr>
              <a:t>模板方法模式</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计算机科学与技术学院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2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200" y="956194"/>
            <a:ext cx="3559267" cy="773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79057" y="1144901"/>
            <a:ext cx="2693390"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感知机模型数学表示</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88069" y="2327091"/>
            <a:ext cx="3099132" cy="3609203"/>
            <a:chOff x="4240050" y="1789889"/>
            <a:chExt cx="3689782" cy="4297066"/>
          </a:xfrm>
          <a:solidFill>
            <a:srgbClr val="006549"/>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mc:AlternateContent xmlns:mc="http://schemas.openxmlformats.org/markup-compatibility/2006" xmlns:a14="http://schemas.microsoft.com/office/drawing/2010/main">
        <mc:Choice Requires="a14">
          <p:sp>
            <p:nvSpPr>
              <p:cNvPr id="89" name="学论网-专注原创-www.xuelun.me"/>
              <p:cNvSpPr/>
              <p:nvPr/>
            </p:nvSpPr>
            <p:spPr>
              <a:xfrm>
                <a:off x="741962" y="2265681"/>
                <a:ext cx="3828926" cy="2031325"/>
              </a:xfrm>
              <a:prstGeom prst="rect">
                <a:avLst/>
              </a:prstGeom>
            </p:spPr>
            <p:txBody>
              <a:bodyPr wrap="square">
                <a:spAutoFit/>
              </a:bodyPr>
              <a:lstStyle/>
              <a:p>
                <a:pPr indent="324000">
                  <a:lnSpc>
                    <a:spcPct val="150000"/>
                  </a:lnSpc>
                  <a:spcAft>
                    <a:spcPts val="0"/>
                  </a:spcAft>
                </a:pP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一般学习一个感知机模型，通过给定的训练集合，权重和阈值可以通过学习这个训练集来得到，例如我们想要</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训练</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一个分类操作的感知机模型，那么这个感知机模型的公式可表现为下面的式子</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𝒙</m:t>
                        </m:r>
                      </m:e>
                      <m:sub>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𝒊</m:t>
                        </m:r>
                      </m:sub>
                    </m:sSub>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代表的是样本</a:t>
                </a:r>
                <a14:m>
                  <m:oMath xmlns:m="http://schemas.openxmlformats.org/officeDocument/2006/math">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𝔁</m:t>
                    </m:r>
                  </m:oMath>
                </a14:m>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（有</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个特征）</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的一个属性</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𝔁</m:t>
                    </m:r>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是一个属于</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维向量空间的特征向量，而</a:t>
                </a:r>
                <a14:m>
                  <m:oMath xmlns:m="http://schemas.openxmlformats.org/officeDocument/2006/math">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𝝎</m:t>
                    </m:r>
                    <m:r>
                      <a:rPr lang="zh-CN" altLang="zh-CN" sz="12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𝛉</m:t>
                    </m:r>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则分别是</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个权重的特征向量和阈值。</a:t>
                </a:r>
              </a:p>
            </p:txBody>
          </p:sp>
        </mc:Choice>
        <mc:Fallback xmlns="">
          <p:sp>
            <p:nvSpPr>
              <p:cNvPr id="89" name="学论网-专注原创-www.xuelun.me"/>
              <p:cNvSpPr>
                <a:spLocks noRot="1" noChangeAspect="1" noMove="1" noResize="1" noEditPoints="1" noAdjustHandles="1" noChangeArrowheads="1" noChangeShapeType="1" noTextEdit="1"/>
              </p:cNvSpPr>
              <p:nvPr/>
            </p:nvSpPr>
            <p:spPr>
              <a:xfrm>
                <a:off x="741962" y="2265681"/>
                <a:ext cx="3828926" cy="2031325"/>
              </a:xfrm>
              <a:prstGeom prst="rect">
                <a:avLst/>
              </a:prstGeom>
              <a:blipFill>
                <a:blip r:embed="rId3"/>
                <a:stretch>
                  <a:fillRect l="-159" r="-796"/>
                </a:stretch>
              </a:blipFill>
            </p:spPr>
            <p:txBody>
              <a:bodyPr/>
              <a:lstStyle/>
              <a:p>
                <a:r>
                  <a:rPr lang="zh-CN" altLang="en-US">
                    <a:noFill/>
                  </a:rPr>
                  <a:t> </a:t>
                </a:r>
              </a:p>
            </p:txBody>
          </p:sp>
        </mc:Fallback>
      </mc:AlternateContent>
      <p:grpSp>
        <p:nvGrpSpPr>
          <p:cNvPr id="94" name="组合 93"/>
          <p:cNvGrpSpPr/>
          <p:nvPr/>
        </p:nvGrpSpPr>
        <p:grpSpPr>
          <a:xfrm>
            <a:off x="7904788" y="2265681"/>
            <a:ext cx="4018586" cy="2687659"/>
            <a:chOff x="7904788" y="2224348"/>
            <a:chExt cx="4018586" cy="2687659"/>
          </a:xfrm>
        </p:grpSpPr>
        <mc:AlternateContent xmlns:mc="http://schemas.openxmlformats.org/markup-compatibility/2006" xmlns:a14="http://schemas.microsoft.com/office/drawing/2010/main">
          <mc:Choice Requires="a14">
            <p:sp>
              <p:nvSpPr>
                <p:cNvPr id="95" name="学论网-专注原创-www.xuelun.me"/>
                <p:cNvSpPr/>
                <p:nvPr/>
              </p:nvSpPr>
              <p:spPr>
                <a:xfrm>
                  <a:off x="8094448" y="2224348"/>
                  <a:ext cx="3828926" cy="2687659"/>
                </a:xfrm>
                <a:prstGeom prst="rect">
                  <a:avLst/>
                </a:prstGeom>
              </p:spPr>
              <p:txBody>
                <a:bodyPr wrap="square">
                  <a:spAutoFit/>
                </a:bodyPr>
                <a:lstStyle/>
                <a:p>
                  <a:pPr indent="324000">
                    <a:lnSpc>
                      <a:spcPct val="150000"/>
                    </a:lnSpc>
                  </a:pP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激活函数我们选取的激活函数是阶跃函数那么</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上式可表示</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下式，所以此时感知机模型公式中的</a:t>
                  </a:r>
                  <a14:m>
                    <m:oMath xmlns:m="http://schemas.openxmlformats.org/officeDocument/2006/math">
                      <m:sSup>
                        <m:sSupPr>
                          <m:ctrlPr>
                            <a:rPr lang="en-US" altLang="zh-CN" sz="1200" b="1" i="1" dirty="0" smtClean="0">
                              <a:solidFill>
                                <a:schemeClr val="tx1">
                                  <a:lumMod val="65000"/>
                                  <a:lumOff val="35000"/>
                                </a:schemeClr>
                              </a:solidFill>
                              <a:latin typeface="Cambria Math" panose="02040503050406030204" pitchFamily="18" charset="0"/>
                              <a:ea typeface="微软雅黑" panose="020B0503020204020204" pitchFamily="34" charset="-122"/>
                            </a:rPr>
                          </m:ctrlPr>
                        </m:sSupPr>
                        <m:e>
                          <m:r>
                            <a:rPr lang="zh-CN" altLang="en-US" sz="1200" b="1" i="1" dirty="0" smtClean="0">
                              <a:solidFill>
                                <a:schemeClr val="tx1">
                                  <a:lumMod val="65000"/>
                                  <a:lumOff val="35000"/>
                                </a:schemeClr>
                              </a:solidFill>
                              <a:latin typeface="Cambria Math" panose="02040503050406030204" pitchFamily="18" charset="0"/>
                              <a:ea typeface="微软雅黑" panose="020B0503020204020204" pitchFamily="34" charset="-122"/>
                            </a:rPr>
                            <m:t>𝝎</m:t>
                          </m:r>
                        </m:e>
                        <m:sup>
                          <m:r>
                            <a:rPr lang="en-US" altLang="zh-CN" sz="1200" b="1" i="1" dirty="0" smtClean="0">
                              <a:solidFill>
                                <a:schemeClr val="tx1">
                                  <a:lumMod val="65000"/>
                                  <a:lumOff val="35000"/>
                                </a:schemeClr>
                              </a:solidFill>
                              <a:latin typeface="Cambria Math" panose="02040503050406030204" pitchFamily="18" charset="0"/>
                              <a:ea typeface="微软雅黑" panose="020B0503020204020204" pitchFamily="34" charset="-122"/>
                            </a:rPr>
                            <m:t>𝑻</m:t>
                          </m:r>
                        </m:sup>
                      </m:sSup>
                      <m:r>
                        <a:rPr lang="en-US" altLang="zh-CN" sz="1200" b="1" i="1" dirty="0" smtClean="0">
                          <a:solidFill>
                            <a:schemeClr val="tx1">
                              <a:lumMod val="65000"/>
                              <a:lumOff val="35000"/>
                            </a:schemeClr>
                          </a:solidFill>
                          <a:latin typeface="Cambria Math" panose="02040503050406030204" pitchFamily="18" charset="0"/>
                          <a:ea typeface="微软雅黑" panose="020B0503020204020204" pitchFamily="34" charset="-122"/>
                        </a:rPr>
                        <m:t>𝒙</m:t>
                      </m:r>
                      <m:r>
                        <a:rPr lang="en-US" altLang="zh-CN" sz="1200" b="1" i="1" dirty="0" smtClean="0">
                          <a:solidFill>
                            <a:schemeClr val="tx1">
                              <a:lumMod val="65000"/>
                              <a:lumOff val="35000"/>
                            </a:schemeClr>
                          </a:solidFill>
                          <a:latin typeface="Cambria Math" panose="02040503050406030204" pitchFamily="18" charset="0"/>
                          <a:ea typeface="微软雅黑" panose="020B0503020204020204" pitchFamily="34" charset="-122"/>
                        </a:rPr>
                        <m:t>−</m:t>
                      </m:r>
                      <m:r>
                        <a:rPr lang="zh-CN" altLang="en-US" sz="1200" b="1" i="1" dirty="0" smtClean="0">
                          <a:solidFill>
                            <a:schemeClr val="tx1">
                              <a:lumMod val="65000"/>
                              <a:lumOff val="35000"/>
                            </a:schemeClr>
                          </a:solidFill>
                          <a:latin typeface="Cambria Math" panose="02040503050406030204" pitchFamily="18" charset="0"/>
                          <a:ea typeface="微软雅黑" panose="020B0503020204020204" pitchFamily="34" charset="-122"/>
                        </a:rPr>
                        <m:t>𝜽</m:t>
                      </m:r>
                    </m:oMath>
                  </a14:m>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可以看作是</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维空间中</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的一</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个超平面， 通过它将</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维空间划分为</a:t>
                  </a:r>
                </a:p>
                <a:p>
                  <a:pPr indent="324000">
                    <a:lnSpc>
                      <a:spcPct val="150000"/>
                    </a:lnSpc>
                  </a:pPr>
                  <a14:m>
                    <m:oMath xmlns:m="http://schemas.openxmlformats.org/officeDocument/2006/math">
                      <m:sSup>
                        <m:sSupPr>
                          <m:ctrlP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ctrlPr>
                        </m:sSupPr>
                        <m:e>
                          <m:r>
                            <a:rPr lang="zh-CN" altLang="en-US" sz="1200" b="1" i="1" dirty="0">
                              <a:solidFill>
                                <a:schemeClr val="tx1">
                                  <a:lumMod val="65000"/>
                                  <a:lumOff val="35000"/>
                                </a:schemeClr>
                              </a:solidFill>
                              <a:latin typeface="Cambria Math" panose="02040503050406030204" pitchFamily="18" charset="0"/>
                              <a:ea typeface="微软雅黑" panose="020B0503020204020204" pitchFamily="34" charset="-122"/>
                            </a:rPr>
                            <m:t>𝝎</m:t>
                          </m:r>
                        </m:e>
                        <m:sup>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𝑻</m:t>
                          </m:r>
                        </m:sup>
                      </m:sSup>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𝒙</m:t>
                      </m:r>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m:t>
                      </m:r>
                      <m:r>
                        <a:rPr lang="zh-CN" altLang="en-US" sz="1200" b="1" i="1" dirty="0">
                          <a:solidFill>
                            <a:schemeClr val="tx1">
                              <a:lumMod val="65000"/>
                              <a:lumOff val="35000"/>
                            </a:schemeClr>
                          </a:solidFill>
                          <a:latin typeface="Cambria Math" panose="02040503050406030204" pitchFamily="18" charset="0"/>
                          <a:ea typeface="微软雅黑" panose="020B0503020204020204" pitchFamily="34" charset="-122"/>
                        </a:rPr>
                        <m:t>𝜽</m:t>
                      </m:r>
                    </m:oMath>
                  </a14:m>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ctrlPr>
                        </m:sSupPr>
                        <m:e>
                          <m:r>
                            <a:rPr lang="zh-CN" altLang="en-US" sz="1200" b="1" i="1" dirty="0">
                              <a:solidFill>
                                <a:schemeClr val="tx1">
                                  <a:lumMod val="65000"/>
                                  <a:lumOff val="35000"/>
                                </a:schemeClr>
                              </a:solidFill>
                              <a:latin typeface="Cambria Math" panose="02040503050406030204" pitchFamily="18" charset="0"/>
                              <a:ea typeface="微软雅黑" panose="020B0503020204020204" pitchFamily="34" charset="-122"/>
                            </a:rPr>
                            <m:t>𝝎</m:t>
                          </m:r>
                        </m:e>
                        <m:sup>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𝑻</m:t>
                          </m:r>
                        </m:sup>
                      </m:sSup>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𝒙</m:t>
                      </m:r>
                      <m:r>
                        <a:rPr lang="en-US" altLang="zh-CN" sz="1200" b="1" i="1" dirty="0">
                          <a:solidFill>
                            <a:schemeClr val="tx1">
                              <a:lumMod val="65000"/>
                              <a:lumOff val="35000"/>
                            </a:schemeClr>
                          </a:solidFill>
                          <a:latin typeface="Cambria Math" panose="02040503050406030204" pitchFamily="18" charset="0"/>
                          <a:ea typeface="微软雅黑" panose="020B0503020204020204" pitchFamily="34" charset="-122"/>
                        </a:rPr>
                        <m:t>−</m:t>
                      </m:r>
                      <m:r>
                        <a:rPr lang="zh-CN" altLang="en-US" sz="1200" b="1" i="1" dirty="0">
                          <a:solidFill>
                            <a:schemeClr val="tx1">
                              <a:lumMod val="65000"/>
                              <a:lumOff val="35000"/>
                            </a:schemeClr>
                          </a:solidFill>
                          <a:latin typeface="Cambria Math" panose="02040503050406030204" pitchFamily="18" charset="0"/>
                          <a:ea typeface="微软雅黑" panose="020B0503020204020204" pitchFamily="34" charset="-122"/>
                        </a:rPr>
                        <m:t>𝜽</m:t>
                      </m:r>
                    </m:oMath>
                  </a14:m>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&lt; 0</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两个子空间，落在前一一个子空间的样本对应的模型输出值为</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落在</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后一个子空间</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的样本对应的模型输出值为</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，以此来实现分类功能。</a:t>
                  </a:r>
                </a:p>
                <a:p>
                  <a:pPr>
                    <a:lnSpc>
                      <a:spcPct val="150000"/>
                    </a:lnSpc>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xmlns="">
            <p:sp>
              <p:nvSpPr>
                <p:cNvPr id="95" name="学论网-专注原创-www.xuelun.me"/>
                <p:cNvSpPr>
                  <a:spLocks noRot="1" noChangeAspect="1" noMove="1" noResize="1" noEditPoints="1" noAdjustHandles="1" noChangeArrowheads="1" noChangeShapeType="1" noTextEdit="1"/>
                </p:cNvSpPr>
                <p:nvPr/>
              </p:nvSpPr>
              <p:spPr>
                <a:xfrm>
                  <a:off x="8094448" y="2224348"/>
                  <a:ext cx="3828926" cy="2687659"/>
                </a:xfrm>
                <a:prstGeom prst="rect">
                  <a:avLst/>
                </a:prstGeom>
                <a:blipFill>
                  <a:blip r:embed="rId4"/>
                  <a:stretch>
                    <a:fillRect l="-159"/>
                  </a:stretch>
                </a:blipFill>
              </p:spPr>
              <p:txBody>
                <a:bodyPr/>
                <a:lstStyle/>
                <a:p>
                  <a:r>
                    <a:rPr lang="zh-CN" altLang="en-US">
                      <a:noFill/>
                    </a:rPr>
                    <a:t> </a:t>
                  </a:r>
                </a:p>
              </p:txBody>
            </p:sp>
          </mc:Fallback>
        </mc:AlternateContent>
        <p:sp>
          <p:nvSpPr>
            <p:cNvPr id="96" name="学论网-专注原创-www.xuelun.me"/>
            <p:cNvSpPr/>
            <p:nvPr/>
          </p:nvSpPr>
          <p:spPr>
            <a:xfrm>
              <a:off x="7904788" y="2346951"/>
              <a:ext cx="52388" cy="178094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pic>
        <p:nvPicPr>
          <p:cNvPr id="101"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
        <p:nvSpPr>
          <p:cNvPr id="108"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0" name="图片 99"/>
          <p:cNvPicPr/>
          <p:nvPr/>
        </p:nvPicPr>
        <p:blipFill>
          <a:blip r:embed="rId6"/>
          <a:stretch>
            <a:fillRect/>
          </a:stretch>
        </p:blipFill>
        <p:spPr>
          <a:xfrm>
            <a:off x="777586" y="4600603"/>
            <a:ext cx="3494574" cy="653015"/>
          </a:xfrm>
          <a:prstGeom prst="rect">
            <a:avLst/>
          </a:prstGeom>
        </p:spPr>
      </p:pic>
      <p:pic>
        <p:nvPicPr>
          <p:cNvPr id="102" name="图片 101"/>
          <p:cNvPicPr/>
          <p:nvPr/>
        </p:nvPicPr>
        <p:blipFill>
          <a:blip r:embed="rId7"/>
          <a:stretch>
            <a:fillRect/>
          </a:stretch>
        </p:blipFill>
        <p:spPr>
          <a:xfrm>
            <a:off x="7993644" y="4567531"/>
            <a:ext cx="3929730" cy="788257"/>
          </a:xfrm>
          <a:prstGeom prst="rect">
            <a:avLst/>
          </a:prstGeom>
        </p:spPr>
      </p:pic>
      <p:sp>
        <p:nvSpPr>
          <p:cNvPr id="103" name="学论网-专注原创-www.xuelun.me"/>
          <p:cNvSpPr/>
          <p:nvPr/>
        </p:nvSpPr>
        <p:spPr>
          <a:xfrm>
            <a:off x="602764" y="2402894"/>
            <a:ext cx="52388" cy="178094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62" name="矩形 61"/>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63"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
        <p:nvSpPr>
          <p:cNvPr id="64"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5"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6413" y="1136642"/>
            <a:ext cx="2138677"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2.4</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损失函数</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763643" y="1731147"/>
            <a:ext cx="1283075" cy="4860235"/>
            <a:chOff x="1763643" y="1731147"/>
            <a:chExt cx="1283075" cy="4860235"/>
          </a:xfrm>
          <a:solidFill>
            <a:schemeClr val="accent3">
              <a:lumMod val="60000"/>
              <a:lumOff val="40000"/>
            </a:schemeClr>
          </a:solidFill>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学论网-www.xuelun.me"/>
            <p:cNvSpPr/>
            <p:nvPr/>
          </p:nvSpPr>
          <p:spPr>
            <a:xfrm rot="16200000" flipH="1">
              <a:off x="1763643" y="530830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学论网-www.xuelun.me"/>
          <p:cNvSpPr/>
          <p:nvPr/>
        </p:nvSpPr>
        <p:spPr>
          <a:xfrm>
            <a:off x="1947980" y="1924496"/>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A.</a:t>
            </a:r>
          </a:p>
        </p:txBody>
      </p:sp>
      <p:sp>
        <p:nvSpPr>
          <p:cNvPr id="42" name="学论网-www.xuelun.me"/>
          <p:cNvSpPr/>
          <p:nvPr/>
        </p:nvSpPr>
        <p:spPr>
          <a:xfrm>
            <a:off x="1947980" y="3113658"/>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B.</a:t>
            </a:r>
          </a:p>
        </p:txBody>
      </p:sp>
      <p:sp>
        <p:nvSpPr>
          <p:cNvPr id="43" name="学论网-www.xuelun.me"/>
          <p:cNvSpPr/>
          <p:nvPr/>
        </p:nvSpPr>
        <p:spPr>
          <a:xfrm>
            <a:off x="1947980" y="4302820"/>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44" name="学论网-www.xuelun.me"/>
          <p:cNvSpPr/>
          <p:nvPr/>
        </p:nvSpPr>
        <p:spPr>
          <a:xfrm>
            <a:off x="1947980" y="5491982"/>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D.</a:t>
            </a:r>
          </a:p>
        </p:txBody>
      </p:sp>
      <p:sp>
        <p:nvSpPr>
          <p:cNvPr id="45" name="学论网-www.xuelun.me"/>
          <p:cNvSpPr txBox="1"/>
          <p:nvPr/>
        </p:nvSpPr>
        <p:spPr>
          <a:xfrm>
            <a:off x="3374949" y="2063834"/>
            <a:ext cx="7572337" cy="608243"/>
          </a:xfrm>
          <a:prstGeom prst="rect">
            <a:avLst/>
          </a:prstGeom>
          <a:noFill/>
          <a:ln>
            <a:noFill/>
          </a:ln>
        </p:spPr>
        <p:txBody>
          <a:bodyPr wrap="square" lIns="0" tIns="0" rIns="0" bIns="0" rtlCol="0">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那么感知机是怎么学习的呢，我们运用一个函数来表示在训练过程中发生的误分类的损失，这个函数我们叫做</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损失函数</a:t>
            </a:r>
            <a:endParaRPr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学论网-www.xuelun.me"/>
          <p:cNvSpPr txBox="1"/>
          <p:nvPr/>
        </p:nvSpPr>
        <p:spPr>
          <a:xfrm>
            <a:off x="3387763" y="4388743"/>
            <a:ext cx="7572337" cy="285078"/>
          </a:xfrm>
          <a:prstGeom prst="rect">
            <a:avLst/>
          </a:prstGeom>
          <a:noFill/>
          <a:ln>
            <a:noFill/>
          </a:ln>
        </p:spPr>
        <p:txBody>
          <a:bodyPr wrap="square" lIns="0" tIns="0" rIns="0" bIns="0" rtlCol="0">
            <a:spAutoFit/>
          </a:bodyPr>
          <a:lstStyle/>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损失函数可以表示为下式</a:t>
            </a:r>
            <a:endParaRPr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学论网-www.xuelun.me"/>
          <p:cNvSpPr txBox="1"/>
          <p:nvPr/>
        </p:nvSpPr>
        <p:spPr>
          <a:xfrm>
            <a:off x="3387763" y="5579850"/>
            <a:ext cx="7572337" cy="931409"/>
          </a:xfrm>
          <a:prstGeom prst="rect">
            <a:avLst/>
          </a:prstGeom>
          <a:noFill/>
          <a:ln>
            <a:noFill/>
          </a:ln>
        </p:spPr>
        <p:txBody>
          <a:bodyPr wrap="square" lIns="0" tIns="0" rIns="0" bIns="0" rtlCol="0">
            <a:spAutoFit/>
          </a:bodyPr>
          <a:lstStyle/>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显然，此损失函数是非负的。如果没有误分类点，损失函数值是</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。而且，误分类点越少，误分类点离</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超平面</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越近，损失函数值就越小。因此，给定数据集</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损失函数</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L(</a:t>
            </a:r>
            <a:r>
              <a:rPr lang="el-GR"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ω</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关于</a:t>
            </a:r>
            <a:r>
              <a:rPr lang="el-GR" altLang="zh-CN" sz="1400" b="1" dirty="0">
                <a:solidFill>
                  <a:schemeClr val="tx1">
                    <a:lumMod val="65000"/>
                    <a:lumOff val="35000"/>
                  </a:schemeClr>
                </a:solidFill>
                <a:latin typeface="微软雅黑" panose="020B0503020204020204" pitchFamily="34" charset="-122"/>
                <a:ea typeface="微软雅黑" panose="020B0503020204020204" pitchFamily="34" charset="-122"/>
              </a:rPr>
              <a:t>ω</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θ</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的连续可导函数。</a:t>
            </a:r>
          </a:p>
        </p:txBody>
      </p: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接连接符 67"/>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stretch>
            <a:fillRect/>
          </a:stretch>
        </p:blipFill>
        <p:spPr>
          <a:xfrm>
            <a:off x="3387763" y="3328127"/>
            <a:ext cx="2809774" cy="531891"/>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599649" y="3081780"/>
                <a:ext cx="4926502" cy="1177117"/>
              </a:xfrm>
              <a:prstGeom prst="rect">
                <a:avLst/>
              </a:prstGeom>
            </p:spPr>
            <p:txBody>
              <a:bodyPr wrap="square">
                <a:spAutoFit/>
              </a:bodyPr>
              <a:lstStyle/>
              <a:p>
                <a:pPr indent="324000"/>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假设此时误分类样本集合为</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M</a:t>
                </a:r>
                <a14:m>
                  <m:oMath xmlns:m="http://schemas.openxmlformats.org/officeDocument/2006/math">
                    <m:r>
                      <a:rPr lang="en-US" altLang="zh-CN" sz="1400" b="1" i="1" smtClean="0">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T</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任意一</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个误分类样本</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x,y</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来说，当</a:t>
                </a:r>
                <a14:m>
                  <m:oMath xmlns:m="http://schemas.openxmlformats.org/officeDocument/2006/math">
                    <m:sSup>
                      <m:sSupPr>
                        <m:ctrlP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ctrlPr>
                      </m:sSupPr>
                      <m:e>
                        <m:r>
                          <a:rPr lang="zh-CN" altLang="en-US" sz="1400" b="1" i="1" dirty="0">
                            <a:solidFill>
                              <a:schemeClr val="tx1">
                                <a:lumMod val="65000"/>
                                <a:lumOff val="35000"/>
                              </a:schemeClr>
                            </a:solidFill>
                            <a:latin typeface="Cambria Math" panose="02040503050406030204" pitchFamily="18" charset="0"/>
                            <a:ea typeface="微软雅黑" panose="020B0503020204020204" pitchFamily="34" charset="-122"/>
                          </a:rPr>
                          <m:t>𝝎</m:t>
                        </m:r>
                      </m:e>
                      <m:sup>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𝑻</m:t>
                        </m:r>
                      </m:sup>
                    </m:sSup>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𝒙</m:t>
                    </m:r>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m:t>
                    </m:r>
                    <m:r>
                      <a:rPr lang="zh-CN" altLang="en-US" sz="1400" b="1" i="1" dirty="0">
                        <a:solidFill>
                          <a:schemeClr val="tx1">
                            <a:lumMod val="65000"/>
                            <a:lumOff val="35000"/>
                          </a:schemeClr>
                        </a:solidFill>
                        <a:latin typeface="Cambria Math" panose="02040503050406030204" pitchFamily="18" charset="0"/>
                        <a:ea typeface="微软雅黑" panose="020B0503020204020204" pitchFamily="34" charset="-122"/>
                      </a:rPr>
                      <m:t>𝜽</m:t>
                    </m:r>
                  </m:oMath>
                </a14:m>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模型输出</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值为</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y=1</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样本真实标记为</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y=0;</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反之，当</a:t>
                </a:r>
                <a14:m>
                  <m:oMath xmlns:m="http://schemas.openxmlformats.org/officeDocument/2006/math">
                    <m:sSup>
                      <m:sSupPr>
                        <m:ctrlP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ctrlPr>
                      </m:sSupPr>
                      <m:e>
                        <m:r>
                          <a:rPr lang="zh-CN" altLang="en-US" sz="1400" b="1" i="1" dirty="0">
                            <a:solidFill>
                              <a:schemeClr val="tx1">
                                <a:lumMod val="65000"/>
                                <a:lumOff val="35000"/>
                              </a:schemeClr>
                            </a:solidFill>
                            <a:latin typeface="Cambria Math" panose="02040503050406030204" pitchFamily="18" charset="0"/>
                            <a:ea typeface="微软雅黑" panose="020B0503020204020204" pitchFamily="34" charset="-122"/>
                          </a:rPr>
                          <m:t>𝝎</m:t>
                        </m:r>
                      </m:e>
                      <m:sup>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𝑻</m:t>
                        </m:r>
                      </m:sup>
                    </m:sSup>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𝒙</m:t>
                    </m:r>
                    <m:r>
                      <a:rPr lang="en-US" altLang="zh-CN" sz="1400" b="1" i="1" dirty="0">
                        <a:solidFill>
                          <a:schemeClr val="tx1">
                            <a:lumMod val="65000"/>
                            <a:lumOff val="35000"/>
                          </a:schemeClr>
                        </a:solidFill>
                        <a:latin typeface="Cambria Math" panose="02040503050406030204" pitchFamily="18" charset="0"/>
                        <a:ea typeface="微软雅黑" panose="020B0503020204020204" pitchFamily="34" charset="-122"/>
                      </a:rPr>
                      <m:t>−</m:t>
                    </m:r>
                    <m:r>
                      <a:rPr lang="zh-CN" altLang="en-US" sz="1400" b="1" i="1" dirty="0">
                        <a:solidFill>
                          <a:schemeClr val="tx1">
                            <a:lumMod val="65000"/>
                            <a:lumOff val="35000"/>
                          </a:schemeClr>
                        </a:solidFill>
                        <a:latin typeface="Cambria Math" panose="02040503050406030204" pitchFamily="18" charset="0"/>
                        <a:ea typeface="微软雅黑" panose="020B0503020204020204" pitchFamily="34" charset="-122"/>
                      </a:rPr>
                      <m:t>𝜽</m:t>
                    </m:r>
                  </m:oMath>
                </a14:m>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时，模型输出值为</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y= 0,</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样本真实</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标记为</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y=1</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。综合两种情形可知</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，左边的公式恒成立</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6599649" y="3081780"/>
                <a:ext cx="4926502" cy="1177117"/>
              </a:xfrm>
              <a:prstGeom prst="rect">
                <a:avLst/>
              </a:prstGeom>
              <a:blipFill>
                <a:blip r:embed="rId5"/>
                <a:stretch>
                  <a:fillRect l="-371" t="-1036" b="-4145"/>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3387763" y="4925764"/>
            <a:ext cx="2787534" cy="56621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2.5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训练过程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矩形 58"/>
              <p:cNvSpPr>
                <a:spLocks noChangeArrowheads="1"/>
              </p:cNvSpPr>
              <p:nvPr/>
            </p:nvSpPr>
            <p:spPr bwMode="auto">
              <a:xfrm>
                <a:off x="577105" y="2820897"/>
                <a:ext cx="4263068" cy="9545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indent="324000"/>
                <a:r>
                  <a:rPr lang="zh-CN" altLang="zh-CN" sz="1400" b="1" dirty="0">
                    <a:latin typeface="微软雅黑" panose="020B0503020204020204" pitchFamily="34" charset="-122"/>
                    <a:ea typeface="微软雅黑" panose="020B0503020204020204" pitchFamily="34" charset="-122"/>
                  </a:rPr>
                  <a:t>对于给定的训练集，我们要求得对应的</a:t>
                </a:r>
                <a14:m>
                  <m:oMath xmlns:m="http://schemas.openxmlformats.org/officeDocument/2006/math">
                    <m:r>
                      <a:rPr lang="en-US" altLang="zh-CN" sz="1400" b="1" i="1">
                        <a:latin typeface="Cambria Math" panose="02040503050406030204" pitchFamily="18" charset="0"/>
                      </a:rPr>
                      <m:t>𝝎</m:t>
                    </m:r>
                    <m:r>
                      <a:rPr lang="zh-CN" altLang="zh-CN" sz="1400" b="1">
                        <a:latin typeface="Cambria Math" panose="02040503050406030204" pitchFamily="18" charset="0"/>
                      </a:rPr>
                      <m:t>，</m:t>
                    </m:r>
                    <m:r>
                      <a:rPr lang="en-US" altLang="zh-CN" sz="1400" b="1" i="1">
                        <a:latin typeface="Cambria Math" panose="02040503050406030204" pitchFamily="18" charset="0"/>
                      </a:rPr>
                      <m:t>𝛉</m:t>
                    </m:r>
                  </m:oMath>
                </a14:m>
                <a:r>
                  <a:rPr lang="zh-CN" altLang="zh-CN" sz="1400" b="1" dirty="0">
                    <a:latin typeface="微软雅黑" panose="020B0503020204020204" pitchFamily="34" charset="-122"/>
                    <a:ea typeface="微软雅黑" panose="020B0503020204020204" pitchFamily="34" charset="-122"/>
                  </a:rPr>
                  <a:t>使得损失函数尽可能的小为了方便计算我们可将</a:t>
                </a:r>
                <a14:m>
                  <m:oMath xmlns:m="http://schemas.openxmlformats.org/officeDocument/2006/math">
                    <m:r>
                      <a:rPr lang="en-US" altLang="zh-CN" sz="1400" b="1" i="1">
                        <a:latin typeface="Cambria Math" panose="02040503050406030204" pitchFamily="18" charset="0"/>
                      </a:rPr>
                      <m:t>𝛉</m:t>
                    </m:r>
                  </m:oMath>
                </a14:m>
                <a:r>
                  <a:rPr lang="zh-CN" altLang="zh-CN" sz="1400" b="1" dirty="0">
                    <a:latin typeface="微软雅黑" panose="020B0503020204020204" pitchFamily="34" charset="-122"/>
                    <a:ea typeface="微软雅黑" panose="020B0503020204020204" pitchFamily="34" charset="-122"/>
                  </a:rPr>
                  <a:t>看成一个输入恒为</a:t>
                </a:r>
                <a:r>
                  <a:rPr lang="en-US" altLang="zh-CN" sz="1400" b="1" dirty="0">
                    <a:latin typeface="微软雅黑" panose="020B0503020204020204" pitchFamily="34" charset="-122"/>
                    <a:ea typeface="微软雅黑" panose="020B0503020204020204" pitchFamily="34" charset="-122"/>
                  </a:rPr>
                  <a:t>-1</a:t>
                </a:r>
                <a:r>
                  <a:rPr lang="zh-CN" altLang="zh-CN" sz="1400" b="1" dirty="0">
                    <a:latin typeface="微软雅黑" panose="020B0503020204020204" pitchFamily="34" charset="-122"/>
                    <a:ea typeface="微软雅黑" panose="020B0503020204020204" pitchFamily="34" charset="-122"/>
                  </a:rPr>
                  <a:t>的哑节点，其权重为</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𝝎</m:t>
                        </m:r>
                      </m:e>
                      <m:sub>
                        <m:r>
                          <a:rPr lang="en-US" altLang="zh-CN" sz="1400" b="1" i="1">
                            <a:latin typeface="Cambria Math" panose="02040503050406030204" pitchFamily="18" charset="0"/>
                          </a:rPr>
                          <m:t>𝒏</m:t>
                        </m:r>
                        <m:r>
                          <a:rPr lang="en-US" altLang="zh-CN" sz="1400" b="1" i="1">
                            <a:latin typeface="Cambria Math" panose="02040503050406030204" pitchFamily="18" charset="0"/>
                          </a:rPr>
                          <m:t>+</m:t>
                        </m:r>
                        <m:r>
                          <a:rPr lang="en-US" altLang="zh-CN" sz="1400" b="1" i="1">
                            <a:latin typeface="Cambria Math" panose="02040503050406030204" pitchFamily="18" charset="0"/>
                          </a:rPr>
                          <m:t>𝟏</m:t>
                        </m:r>
                      </m:sub>
                    </m:sSub>
                  </m:oMath>
                </a14:m>
                <a:r>
                  <a:rPr lang="zh-CN" altLang="zh-CN" sz="1400" b="1" dirty="0">
                    <a:latin typeface="微软雅黑" panose="020B0503020204020204" pitchFamily="34" charset="-122"/>
                    <a:ea typeface="微软雅黑" panose="020B0503020204020204" pitchFamily="34" charset="-122"/>
                  </a:rPr>
                  <a:t>对应的我们可以将</a:t>
                </a:r>
                <a14:m>
                  <m:oMath xmlns:m="http://schemas.openxmlformats.org/officeDocument/2006/math">
                    <m:r>
                      <a:rPr lang="en-US" altLang="zh-CN" sz="1400" b="1" i="1">
                        <a:latin typeface="Cambria Math" panose="02040503050406030204" pitchFamily="18" charset="0"/>
                      </a:rPr>
                      <m:t>𝛉</m:t>
                    </m:r>
                    <m:r>
                      <a:rPr lang="zh-CN" altLang="zh-CN" sz="1400" b="1">
                        <a:latin typeface="Cambria Math" panose="02040503050406030204" pitchFamily="18" charset="0"/>
                      </a:rPr>
                      <m:t>写成</m:t>
                    </m:r>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𝔁</m:t>
                        </m:r>
                      </m:e>
                      <m:sub>
                        <m:r>
                          <a:rPr lang="en-US" altLang="zh-CN" sz="1400" b="1" i="1">
                            <a:latin typeface="Cambria Math" panose="02040503050406030204" pitchFamily="18" charset="0"/>
                          </a:rPr>
                          <m:t>𝒏</m:t>
                        </m:r>
                        <m:r>
                          <a:rPr lang="en-US" altLang="zh-CN" sz="1400" b="1" i="1">
                            <a:latin typeface="Cambria Math" panose="02040503050406030204" pitchFamily="18" charset="0"/>
                          </a:rPr>
                          <m:t>+</m:t>
                        </m:r>
                        <m:r>
                          <a:rPr lang="en-US" altLang="zh-CN" sz="1400" b="1" i="1">
                            <a:latin typeface="Cambria Math" panose="02040503050406030204" pitchFamily="18" charset="0"/>
                          </a:rPr>
                          <m:t>𝟏</m:t>
                        </m:r>
                      </m:sub>
                    </m:sSub>
                    <m:r>
                      <a:rPr lang="en-US" altLang="zh-CN" sz="1400" b="1" i="1">
                        <a:latin typeface="Cambria Math" panose="02040503050406030204" pitchFamily="18" charset="0"/>
                      </a:rPr>
                      <m:t>∙</m:t>
                    </m:r>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𝝎</m:t>
                        </m:r>
                      </m:e>
                      <m:sub>
                        <m:r>
                          <a:rPr lang="en-US" altLang="zh-CN" sz="1400" b="1" i="1">
                            <a:latin typeface="Cambria Math" panose="02040503050406030204" pitchFamily="18" charset="0"/>
                          </a:rPr>
                          <m:t>𝒏</m:t>
                        </m:r>
                        <m:r>
                          <a:rPr lang="en-US" altLang="zh-CN" sz="1400" b="1" i="1">
                            <a:latin typeface="Cambria Math" panose="02040503050406030204" pitchFamily="18" charset="0"/>
                          </a:rPr>
                          <m:t>+</m:t>
                        </m:r>
                        <m:r>
                          <a:rPr lang="en-US" altLang="zh-CN" sz="1400" b="1" i="1">
                            <a:latin typeface="Cambria Math" panose="02040503050406030204" pitchFamily="18" charset="0"/>
                          </a:rPr>
                          <m:t>𝟏</m:t>
                        </m:r>
                      </m:sub>
                    </m:sSub>
                  </m:oMath>
                </a14:m>
                <a:r>
                  <a:rPr lang="zh-CN" altLang="zh-CN" sz="1400" b="1" dirty="0">
                    <a:latin typeface="微软雅黑" panose="020B0503020204020204" pitchFamily="34" charset="-122"/>
                    <a:ea typeface="微软雅黑" panose="020B0503020204020204" pitchFamily="34" charset="-122"/>
                  </a:rPr>
                  <a:t>那么损失函数可以化简为</a:t>
                </a:r>
              </a:p>
            </p:txBody>
          </p:sp>
        </mc:Choice>
        <mc:Fallback xmlns="">
          <p:sp>
            <p:nvSpPr>
              <p:cNvPr id="59" name="矩形 58"/>
              <p:cNvSpPr>
                <a:spLocks noRot="1" noChangeAspect="1" noMove="1" noResize="1" noEditPoints="1" noAdjustHandles="1" noChangeArrowheads="1" noChangeShapeType="1" noTextEdit="1"/>
              </p:cNvSpPr>
              <p:nvPr/>
            </p:nvSpPr>
            <p:spPr bwMode="auto">
              <a:xfrm>
                <a:off x="577105" y="2820897"/>
                <a:ext cx="4263068" cy="954557"/>
              </a:xfrm>
              <a:prstGeom prst="rect">
                <a:avLst/>
              </a:prstGeom>
              <a:blipFill>
                <a:blip r:embed="rId3"/>
                <a:stretch>
                  <a:fillRect l="-429" t="-1282" b="-57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6"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pic>
        <p:nvPicPr>
          <p:cNvPr id="33" name="图片 32"/>
          <p:cNvPicPr/>
          <p:nvPr/>
        </p:nvPicPr>
        <p:blipFill>
          <a:blip r:embed="rId5"/>
          <a:stretch>
            <a:fillRect/>
          </a:stretch>
        </p:blipFill>
        <p:spPr>
          <a:xfrm>
            <a:off x="681559" y="3933216"/>
            <a:ext cx="4158614" cy="2062389"/>
          </a:xfrm>
          <a:prstGeom prst="rect">
            <a:avLst/>
          </a:prstGeom>
        </p:spPr>
      </p:pic>
      <p:sp>
        <p:nvSpPr>
          <p:cNvPr id="37" name="矩形 36"/>
          <p:cNvSpPr/>
          <p:nvPr/>
        </p:nvSpPr>
        <p:spPr>
          <a:xfrm>
            <a:off x="681559" y="2710546"/>
            <a:ext cx="4158614" cy="61551"/>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33"/>
          <p:cNvSpPr txBox="1">
            <a:spLocks noChangeArrowheads="1"/>
          </p:cNvSpPr>
          <p:nvPr/>
        </p:nvSpPr>
        <p:spPr bwMode="auto">
          <a:xfrm>
            <a:off x="681559" y="2071190"/>
            <a:ext cx="587021" cy="618952"/>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01</a:t>
            </a:r>
            <a:endParaRPr lang="zh-CN" altLang="en-US" sz="3420" dirty="0">
              <a:solidFill>
                <a:srgbClr val="FFFFFF"/>
              </a:solidFill>
              <a:latin typeface="Impact" panose="020B0806030902050204" pitchFamily="34" charset="0"/>
            </a:endParaRPr>
          </a:p>
        </p:txBody>
      </p:sp>
      <p:sp>
        <p:nvSpPr>
          <p:cNvPr id="44" name="矩形 43"/>
          <p:cNvSpPr>
            <a:spLocks noChangeArrowheads="1"/>
          </p:cNvSpPr>
          <p:nvPr/>
        </p:nvSpPr>
        <p:spPr bwMode="auto">
          <a:xfrm>
            <a:off x="5611906" y="2552398"/>
            <a:ext cx="249912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indent="324000"/>
            <a:r>
              <a:rPr lang="zh-CN" altLang="en-US" sz="1400" b="1" dirty="0">
                <a:latin typeface="微软雅黑" panose="020B0503020204020204" pitchFamily="34" charset="-122"/>
                <a:ea typeface="微软雅黑" panose="020B0503020204020204" pitchFamily="34" charset="-122"/>
              </a:rPr>
              <a:t>对</a:t>
            </a:r>
            <a:r>
              <a:rPr lang="en-US" altLang="zh-CN" sz="1400" b="1" dirty="0">
                <a:latin typeface="微软雅黑" panose="020B0503020204020204" pitchFamily="34" charset="-122"/>
                <a:ea typeface="微软雅黑" panose="020B0503020204020204" pitchFamily="34" charset="-122"/>
              </a:rPr>
              <a:t>ω</a:t>
            </a:r>
            <a:r>
              <a:rPr lang="zh-CN" altLang="en-US" sz="1400" b="1" dirty="0">
                <a:latin typeface="微软雅黑" panose="020B0503020204020204" pitchFamily="34" charset="-122"/>
                <a:ea typeface="微软雅黑" panose="020B0503020204020204" pitchFamily="34" charset="-122"/>
              </a:rPr>
              <a:t>求偏导可得损失函数的梯度，沿着梯度方向函数值下降最快，其中的</a:t>
            </a:r>
            <a:r>
              <a:rPr lang="en-US" altLang="zh-CN" sz="1400" b="1" dirty="0">
                <a:latin typeface="微软雅黑" panose="020B0503020204020204" pitchFamily="34" charset="-122"/>
                <a:ea typeface="微软雅黑" panose="020B0503020204020204" pitchFamily="34" charset="-122"/>
              </a:rPr>
              <a:t>η</a:t>
            </a:r>
            <a:r>
              <a:rPr lang="zh-CN" altLang="en-US" sz="1400" b="1" dirty="0">
                <a:latin typeface="微软雅黑" panose="020B0503020204020204" pitchFamily="34" charset="-122"/>
                <a:ea typeface="微软雅黑" panose="020B0503020204020204" pitchFamily="34" charset="-122"/>
              </a:rPr>
              <a:t>为学习率通常在（</a:t>
            </a:r>
            <a:r>
              <a:rPr lang="en-US" altLang="zh-CN" sz="1400" b="1" dirty="0">
                <a:latin typeface="微软雅黑" panose="020B0503020204020204" pitchFamily="34" charset="-122"/>
                <a:ea typeface="微软雅黑" panose="020B0503020204020204" pitchFamily="34" charset="-122"/>
              </a:rPr>
              <a:t>0</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）内</a:t>
            </a:r>
            <a:endParaRPr lang="zh-CN" altLang="zh-CN" sz="1400" b="1" dirty="0">
              <a:latin typeface="微软雅黑" panose="020B0503020204020204" pitchFamily="34" charset="-122"/>
              <a:ea typeface="微软雅黑" panose="020B0503020204020204" pitchFamily="34" charset="-122"/>
            </a:endParaRPr>
          </a:p>
        </p:txBody>
      </p:sp>
      <p:sp>
        <p:nvSpPr>
          <p:cNvPr id="45" name="矩形 44"/>
          <p:cNvSpPr/>
          <p:nvPr/>
        </p:nvSpPr>
        <p:spPr>
          <a:xfrm>
            <a:off x="5716360" y="2442047"/>
            <a:ext cx="2284947" cy="68664"/>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33"/>
          <p:cNvSpPr txBox="1">
            <a:spLocks noChangeArrowheads="1"/>
          </p:cNvSpPr>
          <p:nvPr/>
        </p:nvSpPr>
        <p:spPr bwMode="auto">
          <a:xfrm>
            <a:off x="5716360" y="1802691"/>
            <a:ext cx="639919" cy="618631"/>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smtClean="0">
                <a:solidFill>
                  <a:srgbClr val="FFFFFF"/>
                </a:solidFill>
                <a:latin typeface="Impact" panose="020B0806030902050204" pitchFamily="34" charset="0"/>
              </a:rPr>
              <a:t>02</a:t>
            </a:r>
            <a:endParaRPr lang="zh-CN" altLang="en-US" sz="3420" dirty="0">
              <a:solidFill>
                <a:srgbClr val="FFFFFF"/>
              </a:solidFill>
              <a:latin typeface="Impact" panose="020B0806030902050204" pitchFamily="34" charset="0"/>
            </a:endParaRPr>
          </a:p>
        </p:txBody>
      </p:sp>
      <p:pic>
        <p:nvPicPr>
          <p:cNvPr id="64" name="图片 63"/>
          <p:cNvPicPr/>
          <p:nvPr/>
        </p:nvPicPr>
        <p:blipFill>
          <a:blip r:embed="rId6"/>
          <a:stretch>
            <a:fillRect/>
          </a:stretch>
        </p:blipFill>
        <p:spPr>
          <a:xfrm>
            <a:off x="5716360" y="3460022"/>
            <a:ext cx="5741602" cy="648944"/>
          </a:xfrm>
          <a:prstGeom prst="rect">
            <a:avLst/>
          </a:prstGeom>
        </p:spPr>
      </p:pic>
      <p:pic>
        <p:nvPicPr>
          <p:cNvPr id="65" name="图片 64"/>
          <p:cNvPicPr/>
          <p:nvPr/>
        </p:nvPicPr>
        <p:blipFill>
          <a:blip r:embed="rId7"/>
          <a:stretch>
            <a:fillRect/>
          </a:stretch>
        </p:blipFill>
        <p:spPr>
          <a:xfrm>
            <a:off x="5698512" y="4108965"/>
            <a:ext cx="5759450" cy="1341120"/>
          </a:xfrm>
          <a:prstGeom prst="rect">
            <a:avLst/>
          </a:prstGeom>
        </p:spPr>
      </p:pic>
      <p:pic>
        <p:nvPicPr>
          <p:cNvPr id="66" name="图片 65"/>
          <p:cNvPicPr/>
          <p:nvPr/>
        </p:nvPicPr>
        <p:blipFill>
          <a:blip r:embed="rId8"/>
          <a:stretch>
            <a:fillRect/>
          </a:stretch>
        </p:blipFill>
        <p:spPr>
          <a:xfrm>
            <a:off x="5716360" y="5450085"/>
            <a:ext cx="5759450" cy="725805"/>
          </a:xfrm>
          <a:prstGeom prst="rect">
            <a:avLst/>
          </a:prstGeom>
        </p:spPr>
      </p:pic>
      <p:sp>
        <p:nvSpPr>
          <p:cNvPr id="2" name="文本框 1"/>
          <p:cNvSpPr txBox="1"/>
          <p:nvPr/>
        </p:nvSpPr>
        <p:spPr>
          <a:xfrm>
            <a:off x="8586523" y="2559511"/>
            <a:ext cx="3191256" cy="738664"/>
          </a:xfrm>
          <a:prstGeom prst="rect">
            <a:avLst/>
          </a:prstGeom>
          <a:noFill/>
        </p:spPr>
        <p:txBody>
          <a:bodyPr wrap="square" rtlCol="0">
            <a:spAutoFit/>
          </a:bodyPr>
          <a:lstStyle/>
          <a:p>
            <a:pPr indent="324000"/>
            <a:r>
              <a:rPr lang="zh-CN" altLang="en-US" sz="1400" b="1" dirty="0">
                <a:latin typeface="微软雅黑" panose="020B0503020204020204" pitchFamily="34" charset="-122"/>
                <a:ea typeface="微软雅黑" panose="020B0503020204020204" pitchFamily="34" charset="-122"/>
              </a:rPr>
              <a:t>可以看出当输出与标记一样的时候权值是不变的，但是若有误差则对于误差的错误程度进行调整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2.6</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pic>
        <p:nvPicPr>
          <p:cNvPr id="55" name="图片 54"/>
          <p:cNvPicPr/>
          <p:nvPr/>
        </p:nvPicPr>
        <p:blipFill>
          <a:blip r:embed="rId4"/>
          <a:stretch>
            <a:fillRect/>
          </a:stretch>
        </p:blipFill>
        <p:spPr>
          <a:xfrm>
            <a:off x="7130737" y="1301098"/>
            <a:ext cx="3763849" cy="3006584"/>
          </a:xfrm>
          <a:prstGeom prst="rect">
            <a:avLst/>
          </a:prstGeom>
        </p:spPr>
      </p:pic>
      <p:pic>
        <p:nvPicPr>
          <p:cNvPr id="61" name="图片 60"/>
          <p:cNvPicPr/>
          <p:nvPr/>
        </p:nvPicPr>
        <p:blipFill>
          <a:blip r:embed="rId5"/>
          <a:stretch>
            <a:fillRect/>
          </a:stretch>
        </p:blipFill>
        <p:spPr>
          <a:xfrm>
            <a:off x="7130737" y="4307682"/>
            <a:ext cx="3763848" cy="2221992"/>
          </a:xfrm>
          <a:prstGeom prst="rect">
            <a:avLst/>
          </a:prstGeom>
        </p:spPr>
      </p:pic>
      <p:sp>
        <p:nvSpPr>
          <p:cNvPr id="62" name="矩形 61"/>
          <p:cNvSpPr>
            <a:spLocks noChangeArrowheads="1"/>
          </p:cNvSpPr>
          <p:nvPr/>
        </p:nvSpPr>
        <p:spPr bwMode="auto">
          <a:xfrm>
            <a:off x="681559" y="2376032"/>
            <a:ext cx="4263068" cy="39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indent="324000">
              <a:lnSpc>
                <a:spcPct val="150000"/>
              </a:lnSpc>
            </a:pPr>
            <a:r>
              <a:rPr lang="zh-CN" altLang="en-US" sz="1400" b="1" dirty="0">
                <a:latin typeface="微软雅黑" panose="020B0503020204020204" pitchFamily="34" charset="-122"/>
                <a:ea typeface="微软雅黑" panose="020B0503020204020204" pitchFamily="34" charset="-122"/>
              </a:rPr>
              <a:t>对于与或非这种线性可分的问题只拥有一层功能神经元的感知机模型可以解决，能够找到一个超平面将不同的样本分开，</a:t>
            </a:r>
            <a:r>
              <a:rPr lang="zh-CN" altLang="en-US" sz="1400" b="1" dirty="0" smtClean="0">
                <a:latin typeface="微软雅黑" panose="020B0503020204020204" pitchFamily="34" charset="-122"/>
                <a:ea typeface="微软雅黑" panose="020B0503020204020204" pitchFamily="34" charset="-122"/>
              </a:rPr>
              <a:t>如</a:t>
            </a:r>
            <a:r>
              <a:rPr lang="zh-CN" altLang="en-US" sz="1400" b="1" dirty="0">
                <a:latin typeface="微软雅黑" panose="020B0503020204020204" pitchFamily="34" charset="-122"/>
                <a:ea typeface="微软雅黑" panose="020B0503020204020204" pitchFamily="34" charset="-122"/>
              </a:rPr>
              <a:t>右图</a:t>
            </a:r>
            <a:r>
              <a:rPr lang="zh-CN" altLang="en-US" sz="1400" b="1" dirty="0" smtClean="0">
                <a:latin typeface="微软雅黑" panose="020B0503020204020204" pitchFamily="34" charset="-122"/>
                <a:ea typeface="微软雅黑" panose="020B0503020204020204" pitchFamily="34" charset="-122"/>
              </a:rPr>
              <a:t>图</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a-c</a:t>
            </a:r>
            <a:r>
              <a:rPr lang="zh-CN" altLang="en-US" sz="1400" b="1" dirty="0">
                <a:latin typeface="微软雅黑" panose="020B0503020204020204" pitchFamily="34" charset="-122"/>
                <a:ea typeface="微软雅黑" panose="020B0503020204020204" pitchFamily="34" charset="-122"/>
              </a:rPr>
              <a:t>）所</a:t>
            </a:r>
            <a:r>
              <a:rPr lang="zh-CN" altLang="en-US" sz="1400" b="1" dirty="0" smtClean="0">
                <a:latin typeface="微软雅黑" panose="020B0503020204020204" pitchFamily="34" charset="-122"/>
                <a:ea typeface="微软雅黑" panose="020B0503020204020204" pitchFamily="34" charset="-122"/>
              </a:rPr>
              <a:t>示</a:t>
            </a: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r>
              <a:rPr lang="zh-CN" altLang="en-US" sz="1400" b="1" dirty="0">
                <a:latin typeface="微软雅黑" panose="020B0503020204020204" pitchFamily="34" charset="-122"/>
                <a:ea typeface="微软雅黑" panose="020B0503020204020204" pitchFamily="34" charset="-122"/>
              </a:rPr>
              <a:t>对于异或这种线性不可分的问题，一层感知机就不够看了，必须要用多层功能神经元，如两层</a:t>
            </a:r>
            <a:r>
              <a:rPr lang="zh-CN" altLang="en-US" sz="1400" b="1" dirty="0" smtClean="0">
                <a:latin typeface="微软雅黑" panose="020B0503020204020204" pitchFamily="34" charset="-122"/>
                <a:ea typeface="微软雅黑" panose="020B0503020204020204" pitchFamily="34" charset="-122"/>
              </a:rPr>
              <a:t>感知机</a:t>
            </a: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r>
              <a:rPr lang="zh-CN" altLang="en-US" sz="1400" b="1" dirty="0">
                <a:latin typeface="微软雅黑" panose="020B0503020204020204" pitchFamily="34" charset="-122"/>
                <a:ea typeface="微软雅黑" panose="020B0503020204020204" pitchFamily="34" charset="-122"/>
              </a:rPr>
              <a:t>这种两层感知机引出了一个隐层的概念，隐层就是输入层与输出层之间的一层神经元，与输出层一样都有</a:t>
            </a:r>
            <a:r>
              <a:rPr lang="zh-CN" altLang="en-US" sz="1400" b="1" dirty="0" smtClean="0">
                <a:latin typeface="微软雅黑" panose="020B0503020204020204" pitchFamily="34" charset="-122"/>
                <a:ea typeface="微软雅黑" panose="020B0503020204020204" pitchFamily="34" charset="-122"/>
              </a:rPr>
              <a:t>激活函数</a:t>
            </a:r>
            <a:r>
              <a:rPr lang="zh-CN" altLang="en-US" sz="1400" b="1" dirty="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r>
              <a:rPr lang="zh-CN" altLang="en-US" sz="1400" b="1" dirty="0" smtClean="0">
                <a:latin typeface="微软雅黑" panose="020B0503020204020204" pitchFamily="34" charset="-122"/>
                <a:ea typeface="微软雅黑" panose="020B0503020204020204" pitchFamily="34" charset="-122"/>
              </a:rPr>
              <a:t>所以简而言之神经网络</a:t>
            </a:r>
            <a:r>
              <a:rPr lang="zh-CN" altLang="en-US" sz="1400" b="1" dirty="0">
                <a:latin typeface="微软雅黑" panose="020B0503020204020204" pitchFamily="34" charset="-122"/>
                <a:ea typeface="微软雅黑" panose="020B0503020204020204" pitchFamily="34" charset="-122"/>
              </a:rPr>
              <a:t>学习所学习到的就是神经元之间的连接权以及功能神经元的阈值。</a:t>
            </a:r>
          </a:p>
          <a:p>
            <a:pPr indent="324000">
              <a:lnSpc>
                <a:spcPct val="150000"/>
              </a:lnSpc>
            </a:pPr>
            <a:endParaRPr lang="zh-CN" altLang="zh-CN" sz="1400" b="1" dirty="0">
              <a:latin typeface="微软雅黑" panose="020B0503020204020204" pitchFamily="34" charset="-122"/>
              <a:ea typeface="微软雅黑" panose="020B0503020204020204" pitchFamily="34" charset="-122"/>
            </a:endParaRPr>
          </a:p>
        </p:txBody>
      </p:sp>
      <p:sp>
        <p:nvSpPr>
          <p:cNvPr id="63" name="矩形 62"/>
          <p:cNvSpPr/>
          <p:nvPr/>
        </p:nvSpPr>
        <p:spPr>
          <a:xfrm>
            <a:off x="786013" y="2265681"/>
            <a:ext cx="4158614" cy="61551"/>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11"/>
          <p:cNvSpPr/>
          <p:nvPr/>
        </p:nvSpPr>
        <p:spPr bwMode="auto">
          <a:xfrm flipH="1">
            <a:off x="5808667" y="2265681"/>
            <a:ext cx="308952" cy="3324131"/>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5734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156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误差逆传播算法</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3.1 </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BP</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神经网络</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112"/>
              <p:cNvSpPr txBox="1"/>
              <p:nvPr/>
            </p:nvSpPr>
            <p:spPr>
              <a:xfrm>
                <a:off x="8366651" y="1314702"/>
                <a:ext cx="3120000" cy="2125147"/>
              </a:xfrm>
              <a:prstGeom prst="rect">
                <a:avLst/>
              </a:prstGeom>
              <a:noFill/>
            </p:spPr>
            <p:txBody>
              <a:bodyPr wrap="square" lIns="115203" tIns="57601" rIns="115203" bIns="57601">
                <a:spAutoFit/>
              </a:bodyPr>
              <a:lstStyle/>
              <a:p>
                <a:pPr>
                  <a:lnSpc>
                    <a:spcPct val="150000"/>
                  </a:lnSpc>
                  <a:defRPr/>
                </a:pPr>
                <a:r>
                  <a:rPr lang="en-US" altLang="zh-CN" sz="1735"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735" b="1" dirty="0" smtClean="0">
                    <a:solidFill>
                      <a:schemeClr val="tx1">
                        <a:lumMod val="65000"/>
                        <a:lumOff val="35000"/>
                      </a:schemeClr>
                    </a:solidFill>
                    <a:latin typeface="微软雅黑" panose="020B0503020204020204" pitchFamily="34" charset="-122"/>
                    <a:ea typeface="微软雅黑" panose="020B0503020204020204" pitchFamily="34" charset="-122"/>
                  </a:rPr>
                  <a:t>阈值</a:t>
                </a:r>
                <a:endParaRPr lang="en-US" altLang="zh-CN" sz="1735"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zh-CN" sz="1400" dirty="0" smtClean="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5.7</a:t>
                </a:r>
                <a:r>
                  <a:rPr lang="zh-CN" altLang="zh-CN" sz="1400" dirty="0">
                    <a:latin typeface="微软雅黑" panose="020B0503020204020204" pitchFamily="34" charset="-122"/>
                    <a:ea typeface="微软雅黑" panose="020B0503020204020204" pitchFamily="34" charset="-122"/>
                  </a:rPr>
                  <a:t>给出了一个拥有</a:t>
                </a:r>
                <a:r>
                  <a:rPr lang="en-US" altLang="zh-CN" sz="1400" dirty="0">
                    <a:latin typeface="微软雅黑" panose="020B0503020204020204" pitchFamily="34" charset="-122"/>
                    <a:ea typeface="微软雅黑" panose="020B0503020204020204" pitchFamily="34" charset="-122"/>
                  </a:rPr>
                  <a:t>d</a:t>
                </a:r>
                <a:r>
                  <a:rPr lang="zh-CN" altLang="zh-CN" sz="1400" dirty="0">
                    <a:latin typeface="微软雅黑" panose="020B0503020204020204" pitchFamily="34" charset="-122"/>
                    <a:ea typeface="微软雅黑" panose="020B0503020204020204" pitchFamily="34" charset="-122"/>
                  </a:rPr>
                  <a:t>个输入神经元、</a:t>
                </a:r>
                <a:r>
                  <a:rPr lang="en-US" altLang="zh-CN" sz="1400" dirty="0">
                    <a:latin typeface="微软雅黑" panose="020B0503020204020204" pitchFamily="34" charset="-122"/>
                    <a:ea typeface="微软雅黑" panose="020B0503020204020204" pitchFamily="34" charset="-122"/>
                  </a:rPr>
                  <a:t>l</a:t>
                </a:r>
                <a:r>
                  <a:rPr lang="zh-CN" altLang="zh-CN" sz="1400" dirty="0">
                    <a:latin typeface="微软雅黑" panose="020B0503020204020204" pitchFamily="34" charset="-122"/>
                    <a:ea typeface="微软雅黑" panose="020B0503020204020204" pitchFamily="34" charset="-122"/>
                  </a:rPr>
                  <a:t>个输出神经元、</a:t>
                </a:r>
                <a:r>
                  <a:rPr lang="en-US" altLang="zh-CN" sz="1400" dirty="0">
                    <a:latin typeface="微软雅黑" panose="020B0503020204020204" pitchFamily="34" charset="-122"/>
                    <a:ea typeface="微软雅黑" panose="020B0503020204020204" pitchFamily="34" charset="-122"/>
                  </a:rPr>
                  <a:t>q</a:t>
                </a:r>
                <a:r>
                  <a:rPr lang="zh-CN" altLang="zh-CN" sz="1400" dirty="0">
                    <a:latin typeface="微软雅黑" panose="020B0503020204020204" pitchFamily="34" charset="-122"/>
                    <a:ea typeface="微软雅黑" panose="020B0503020204020204" pitchFamily="34" charset="-122"/>
                  </a:rPr>
                  <a:t>个隐层神经元的多层前馈网络结构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其中输出层第</a:t>
                </a:r>
                <a:r>
                  <a:rPr lang="en-US" altLang="zh-CN" sz="1400" dirty="0">
                    <a:latin typeface="微软雅黑" panose="020B0503020204020204" pitchFamily="34" charset="-122"/>
                    <a:ea typeface="微软雅黑" panose="020B0503020204020204" pitchFamily="34" charset="-122"/>
                  </a:rPr>
                  <a:t>j</a:t>
                </a:r>
                <a:r>
                  <a:rPr lang="zh-CN" altLang="zh-CN" sz="1400" dirty="0">
                    <a:latin typeface="微软雅黑" panose="020B0503020204020204" pitchFamily="34" charset="-122"/>
                    <a:ea typeface="微软雅黑" panose="020B0503020204020204" pitchFamily="34" charset="-122"/>
                  </a:rPr>
                  <a:t>个神经元的阈值用</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𝜃</m:t>
                        </m:r>
                      </m:e>
                      <m:sub>
                        <m:r>
                          <a:rPr lang="en-US" altLang="zh-CN" sz="1400">
                            <a:latin typeface="Cambria Math" panose="02040503050406030204" pitchFamily="18" charset="0"/>
                          </a:rPr>
                          <m:t>𝑗</m:t>
                        </m:r>
                      </m:sub>
                    </m:sSub>
                  </m:oMath>
                </a14:m>
                <a:r>
                  <a:rPr lang="zh-CN" altLang="zh-CN" sz="1400" dirty="0">
                    <a:latin typeface="微软雅黑" panose="020B0503020204020204" pitchFamily="34" charset="-122"/>
                    <a:ea typeface="微软雅黑" panose="020B0503020204020204" pitchFamily="34" charset="-122"/>
                  </a:rPr>
                  <a:t>表示，隐层第</a:t>
                </a:r>
                <a:r>
                  <a:rPr lang="en-US" altLang="zh-CN" sz="1400" dirty="0">
                    <a:latin typeface="微软雅黑" panose="020B0503020204020204" pitchFamily="34" charset="-122"/>
                    <a:ea typeface="微软雅黑" panose="020B0503020204020204" pitchFamily="34" charset="-122"/>
                  </a:rPr>
                  <a:t>h</a:t>
                </a:r>
                <a:r>
                  <a:rPr lang="zh-CN" altLang="zh-CN" sz="1400" dirty="0">
                    <a:latin typeface="微软雅黑" panose="020B0503020204020204" pitchFamily="34" charset="-122"/>
                    <a:ea typeface="微软雅黑" panose="020B0503020204020204" pitchFamily="34" charset="-122"/>
                  </a:rPr>
                  <a:t>个神经元的阈值用</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𝛾</m:t>
                        </m:r>
                      </m:e>
                      <m:sub>
                        <m:r>
                          <a:rPr lang="en-US" altLang="zh-CN" sz="1400">
                            <a:latin typeface="Cambria Math" panose="02040503050406030204" pitchFamily="18" charset="0"/>
                          </a:rPr>
                          <m:t>h</m:t>
                        </m:r>
                      </m:sub>
                    </m:sSub>
                  </m:oMath>
                </a14:m>
                <a:r>
                  <a:rPr lang="zh-CN" altLang="zh-CN" sz="1400" dirty="0">
                    <a:latin typeface="微软雅黑" panose="020B0503020204020204" pitchFamily="34" charset="-122"/>
                    <a:ea typeface="微软雅黑" panose="020B0503020204020204" pitchFamily="34" charset="-122"/>
                  </a:rPr>
                  <a:t>表示</a:t>
                </a:r>
                <a:r>
                  <a:rPr lang="en-US" altLang="zh-CN" sz="1400" dirty="0">
                    <a:latin typeface="微软雅黑" panose="020B0503020204020204" pitchFamily="34" charset="-122"/>
                    <a:ea typeface="微软雅黑" panose="020B0503020204020204" pitchFamily="34" charset="-122"/>
                  </a:rPr>
                  <a:t>.</a:t>
                </a:r>
              </a:p>
            </p:txBody>
          </p:sp>
        </mc:Choice>
        <mc:Fallback xmlns="">
          <p:sp>
            <p:nvSpPr>
              <p:cNvPr id="73" name="文本框 112"/>
              <p:cNvSpPr txBox="1">
                <a:spLocks noRot="1" noChangeAspect="1" noMove="1" noResize="1" noEditPoints="1" noAdjustHandles="1" noChangeArrowheads="1" noChangeShapeType="1" noTextEdit="1"/>
              </p:cNvSpPr>
              <p:nvPr/>
            </p:nvSpPr>
            <p:spPr>
              <a:xfrm>
                <a:off x="8366651" y="1314702"/>
                <a:ext cx="3120000" cy="2125147"/>
              </a:xfrm>
              <a:prstGeom prst="rect">
                <a:avLst/>
              </a:prstGeom>
              <a:blipFill>
                <a:blip r:embed="rId3"/>
                <a:stretch>
                  <a:fillRect l="-586" r="-4492" b="-14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115"/>
              <p:cNvSpPr txBox="1"/>
              <p:nvPr/>
            </p:nvSpPr>
            <p:spPr>
              <a:xfrm>
                <a:off x="122101" y="4945561"/>
                <a:ext cx="3323578" cy="1516903"/>
              </a:xfrm>
              <a:prstGeom prst="rect">
                <a:avLst/>
              </a:prstGeom>
              <a:noFill/>
            </p:spPr>
            <p:txBody>
              <a:bodyPr wrap="square" lIns="115203" tIns="57601" rIns="115203" bIns="57601">
                <a:spAutoFit/>
              </a:bodyPr>
              <a:lstStyle/>
              <a:p>
                <a:pPr lvl="0" algn="r">
                  <a:lnSpc>
                    <a:spcPct val="150000"/>
                  </a:lnSpc>
                  <a:defRPr/>
                </a:pPr>
                <a:r>
                  <a:rPr lang="en-US" altLang="zh-CN" sz="1735" b="1" dirty="0" smtClean="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735" b="1" dirty="0" smtClean="0">
                    <a:solidFill>
                      <a:prstClr val="black">
                        <a:lumMod val="65000"/>
                        <a:lumOff val="35000"/>
                      </a:prstClr>
                    </a:solidFill>
                    <a:latin typeface="微软雅黑" panose="020B0503020204020204" pitchFamily="34" charset="-122"/>
                    <a:ea typeface="微软雅黑" panose="020B0503020204020204" pitchFamily="34" charset="-122"/>
                  </a:rPr>
                  <a:t>连接权</a:t>
                </a:r>
                <a:endParaRPr lang="en-US" altLang="zh-CN" sz="1735" b="1" dirty="0" smtClean="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zh-CN" sz="1400" dirty="0">
                    <a:latin typeface="微软雅黑" panose="020B0503020204020204" pitchFamily="34" charset="-122"/>
                    <a:ea typeface="微软雅黑" panose="020B0503020204020204" pitchFamily="34" charset="-122"/>
                  </a:rPr>
                  <a:t>输入层第</a:t>
                </a:r>
                <a:r>
                  <a:rPr lang="en-US" altLang="zh-CN" sz="1400" dirty="0" err="1">
                    <a:latin typeface="微软雅黑" panose="020B0503020204020204" pitchFamily="34" charset="-122"/>
                    <a:ea typeface="微软雅黑" panose="020B0503020204020204" pitchFamily="34" charset="-122"/>
                  </a:rPr>
                  <a:t>i</a:t>
                </a:r>
                <a:r>
                  <a:rPr lang="zh-CN" altLang="zh-CN" sz="1400" dirty="0">
                    <a:latin typeface="微软雅黑" panose="020B0503020204020204" pitchFamily="34" charset="-122"/>
                    <a:ea typeface="微软雅黑" panose="020B0503020204020204" pitchFamily="34" charset="-122"/>
                  </a:rPr>
                  <a:t>个神经元与隐层第</a:t>
                </a:r>
                <a:r>
                  <a:rPr lang="en-US" altLang="zh-CN" sz="1400" dirty="0">
                    <a:latin typeface="微软雅黑" panose="020B0503020204020204" pitchFamily="34" charset="-122"/>
                    <a:ea typeface="微软雅黑" panose="020B0503020204020204" pitchFamily="34" charset="-122"/>
                  </a:rPr>
                  <a:t>h</a:t>
                </a:r>
                <a:r>
                  <a:rPr lang="zh-CN" altLang="zh-CN" sz="1400" dirty="0">
                    <a:latin typeface="微软雅黑" panose="020B0503020204020204" pitchFamily="34" charset="-122"/>
                    <a:ea typeface="微软雅黑" panose="020B0503020204020204" pitchFamily="34" charset="-122"/>
                  </a:rPr>
                  <a:t>个神经元之间的连接权为</a:t>
                </a:r>
                <a14:m>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𝓋</m:t>
                        </m:r>
                      </m:e>
                      <m:sub>
                        <m:r>
                          <a:rPr lang="en-US" altLang="zh-CN" sz="1400">
                            <a:latin typeface="Cambria Math" panose="02040503050406030204" pitchFamily="18" charset="0"/>
                            <a:ea typeface="微软雅黑" panose="020B0503020204020204" pitchFamily="34" charset="-122"/>
                          </a:rPr>
                          <m:t>𝑖h</m:t>
                        </m:r>
                      </m:sub>
                    </m:sSub>
                  </m:oMath>
                </a14:m>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隐层第</a:t>
                </a:r>
                <a:r>
                  <a:rPr lang="en-US" altLang="zh-CN" sz="1400" dirty="0">
                    <a:latin typeface="微软雅黑" panose="020B0503020204020204" pitchFamily="34" charset="-122"/>
                    <a:ea typeface="微软雅黑" panose="020B0503020204020204" pitchFamily="34" charset="-122"/>
                  </a:rPr>
                  <a:t>h</a:t>
                </a:r>
                <a:r>
                  <a:rPr lang="zh-CN" altLang="zh-CN" sz="1400" dirty="0">
                    <a:latin typeface="微软雅黑" panose="020B0503020204020204" pitchFamily="34" charset="-122"/>
                    <a:ea typeface="微软雅黑" panose="020B0503020204020204" pitchFamily="34" charset="-122"/>
                  </a:rPr>
                  <a:t>个神经元与输出层第</a:t>
                </a:r>
                <a:r>
                  <a:rPr lang="en-US" altLang="zh-CN" sz="1400" dirty="0">
                    <a:latin typeface="微软雅黑" panose="020B0503020204020204" pitchFamily="34" charset="-122"/>
                    <a:ea typeface="微软雅黑" panose="020B0503020204020204" pitchFamily="34" charset="-122"/>
                  </a:rPr>
                  <a:t>j</a:t>
                </a:r>
                <a:r>
                  <a:rPr lang="zh-CN" altLang="zh-CN" sz="1400" dirty="0">
                    <a:latin typeface="微软雅黑" panose="020B0503020204020204" pitchFamily="34" charset="-122"/>
                    <a:ea typeface="微软雅黑" panose="020B0503020204020204" pitchFamily="34" charset="-122"/>
                  </a:rPr>
                  <a:t>个神经元之间的连接权为</a:t>
                </a:r>
                <a14:m>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𝜔</m:t>
                        </m:r>
                      </m:e>
                      <m:sub>
                        <m:r>
                          <a:rPr lang="en-US" altLang="zh-CN" sz="1400">
                            <a:latin typeface="Cambria Math" panose="02040503050406030204" pitchFamily="18" charset="0"/>
                            <a:ea typeface="微软雅黑" panose="020B0503020204020204" pitchFamily="34" charset="-122"/>
                          </a:rPr>
                          <m:t>h𝑗</m:t>
                        </m:r>
                      </m:sub>
                    </m:sSub>
                  </m:oMath>
                </a14:m>
                <a:endParaRPr lang="en-US" altLang="zh-CN" sz="1400" dirty="0">
                  <a:latin typeface="微软雅黑" panose="020B0503020204020204" pitchFamily="34" charset="-122"/>
                  <a:ea typeface="微软雅黑" panose="020B0503020204020204" pitchFamily="34" charset="-122"/>
                </a:endParaRPr>
              </a:p>
            </p:txBody>
          </p:sp>
        </mc:Choice>
        <mc:Fallback xmlns="">
          <p:sp>
            <p:nvSpPr>
              <p:cNvPr id="74" name="文本框 115"/>
              <p:cNvSpPr txBox="1">
                <a:spLocks noRot="1" noChangeAspect="1" noMove="1" noResize="1" noEditPoints="1" noAdjustHandles="1" noChangeArrowheads="1" noChangeShapeType="1" noTextEdit="1"/>
              </p:cNvSpPr>
              <p:nvPr/>
            </p:nvSpPr>
            <p:spPr>
              <a:xfrm>
                <a:off x="122101" y="4945561"/>
                <a:ext cx="3323578" cy="1516903"/>
              </a:xfrm>
              <a:prstGeom prst="rect">
                <a:avLst/>
              </a:prstGeom>
              <a:blipFill>
                <a:blip r:embed="rId4"/>
                <a:stretch>
                  <a:fillRect r="-550"/>
                </a:stretch>
              </a:blipFill>
            </p:spPr>
            <p:txBody>
              <a:bodyPr/>
              <a:lstStyle/>
              <a:p>
                <a:r>
                  <a:rPr lang="zh-CN" altLang="en-US">
                    <a:noFill/>
                  </a:rPr>
                  <a:t> </a:t>
                </a:r>
              </a:p>
            </p:txBody>
          </p:sp>
        </mc:Fallback>
      </mc:AlternateContent>
      <p:sp>
        <p:nvSpPr>
          <p:cNvPr id="75" name="任意多边形 74"/>
          <p:cNvSpPr/>
          <p:nvPr/>
        </p:nvSpPr>
        <p:spPr>
          <a:xfrm>
            <a:off x="3601850" y="205672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6" name="任意多边形 75"/>
          <p:cNvSpPr/>
          <p:nvPr/>
        </p:nvSpPr>
        <p:spPr>
          <a:xfrm flipH="1">
            <a:off x="7471080" y="1890712"/>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7" name="任意多边形 76"/>
          <p:cNvSpPr/>
          <p:nvPr/>
        </p:nvSpPr>
        <p:spPr>
          <a:xfrm flipH="1" flipV="1">
            <a:off x="7864089" y="4897135"/>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8" name="任意多边形 77"/>
          <p:cNvSpPr/>
          <p:nvPr/>
        </p:nvSpPr>
        <p:spPr>
          <a:xfrm flipV="1">
            <a:off x="3743571" y="5055651"/>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mc:AlternateContent xmlns:mc="http://schemas.openxmlformats.org/markup-compatibility/2006" xmlns:a14="http://schemas.microsoft.com/office/drawing/2010/main">
        <mc:Choice Requires="a14">
          <p:sp>
            <p:nvSpPr>
              <p:cNvPr id="79" name="文本框 112"/>
              <p:cNvSpPr txBox="1"/>
              <p:nvPr/>
            </p:nvSpPr>
            <p:spPr>
              <a:xfrm>
                <a:off x="8749932" y="4566425"/>
                <a:ext cx="3120000" cy="1861420"/>
              </a:xfrm>
              <a:prstGeom prst="rect">
                <a:avLst/>
              </a:prstGeom>
              <a:noFill/>
            </p:spPr>
            <p:txBody>
              <a:bodyPr wrap="square" lIns="115203" tIns="57601" rIns="115203" bIns="57601">
                <a:spAutoFit/>
              </a:bodyPr>
              <a:lstStyle/>
              <a:p>
                <a:pPr>
                  <a:lnSpc>
                    <a:spcPct val="150000"/>
                  </a:lnSpc>
                  <a:defRPr/>
                </a:pPr>
                <a:r>
                  <a:rPr lang="en-US" altLang="zh-CN" sz="1735"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735" b="1" dirty="0" smtClean="0">
                    <a:solidFill>
                      <a:schemeClr val="tx1">
                        <a:lumMod val="65000"/>
                        <a:lumOff val="35000"/>
                      </a:schemeClr>
                    </a:solidFill>
                    <a:latin typeface="微软雅黑" panose="020B0503020204020204" pitchFamily="34" charset="-122"/>
                    <a:ea typeface="微软雅黑" panose="020B0503020204020204" pitchFamily="34" charset="-122"/>
                  </a:rPr>
                  <a:t>输入</a:t>
                </a:r>
                <a:endParaRPr lang="en-US" altLang="zh-CN" sz="1735"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记隐层第</a:t>
                </a:r>
                <a:r>
                  <a:rPr lang="en-US" altLang="zh-CN" sz="1400" dirty="0">
                    <a:latin typeface="微软雅黑" panose="020B0503020204020204" pitchFamily="34" charset="-122"/>
                    <a:ea typeface="微软雅黑" panose="020B0503020204020204" pitchFamily="34" charset="-122"/>
                  </a:rPr>
                  <a:t>h</a:t>
                </a:r>
                <a:r>
                  <a:rPr lang="zh-CN" altLang="zh-CN" sz="1400" dirty="0">
                    <a:latin typeface="微软雅黑" panose="020B0503020204020204" pitchFamily="34" charset="-122"/>
                    <a:ea typeface="微软雅黑" panose="020B0503020204020204" pitchFamily="34" charset="-122"/>
                  </a:rPr>
                  <a:t>个神经元接收到的输入为</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𝛼</m:t>
                        </m:r>
                      </m:e>
                      <m:sub>
                        <m:r>
                          <a:rPr lang="en-US" altLang="zh-CN" sz="1400" i="1">
                            <a:latin typeface="Cambria Math" panose="02040503050406030204" pitchFamily="18" charset="0"/>
                          </a:rPr>
                          <m:t>h</m:t>
                        </m:r>
                      </m:sub>
                    </m:sSub>
                    <m:r>
                      <a:rPr lang="en-US" altLang="zh-CN" sz="1400" i="1">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𝑑</m:t>
                        </m:r>
                      </m:sup>
                    </m:sSubSup>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𝑖h</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输出层第</a:t>
                </a:r>
                <a:r>
                  <a:rPr lang="en-US" altLang="zh-CN" sz="1400" dirty="0">
                    <a:latin typeface="微软雅黑" panose="020B0503020204020204" pitchFamily="34" charset="-122"/>
                    <a:ea typeface="微软雅黑" panose="020B0503020204020204" pitchFamily="34" charset="-122"/>
                  </a:rPr>
                  <a:t>j</a:t>
                </a:r>
                <a:r>
                  <a:rPr lang="zh-CN" altLang="zh-CN" sz="1400" dirty="0">
                    <a:latin typeface="微软雅黑" panose="020B0503020204020204" pitchFamily="34" charset="-122"/>
                    <a:ea typeface="微软雅黑" panose="020B0503020204020204" pitchFamily="34" charset="-122"/>
                  </a:rPr>
                  <a:t>个神经元接收到的输入为</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𝛽</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m:t>
                        </m:r>
                      </m:e>
                      <m:sub>
                        <m:r>
                          <a:rPr lang="en-US" altLang="zh-CN" sz="1400" i="1">
                            <a:latin typeface="Cambria Math" panose="02040503050406030204" pitchFamily="18" charset="0"/>
                          </a:rPr>
                          <m:t>h</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sup>
                    </m:sSubSup>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𝜔</m:t>
                        </m:r>
                      </m:e>
                      <m:sub>
                        <m:r>
                          <a:rPr lang="en-US" altLang="zh-CN" sz="1400" i="1">
                            <a:latin typeface="Cambria Math" panose="02040503050406030204" pitchFamily="18" charset="0"/>
                          </a:rPr>
                          <m:t>h𝑗</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h</m:t>
                        </m:r>
                      </m:sub>
                    </m:sSub>
                  </m:oMath>
                </a14:m>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i="1">
                            <a:latin typeface="Cambria Math" panose="02040503050406030204" pitchFamily="18" charset="0"/>
                          </a:rPr>
                        </m:ctrlPr>
                      </m:sSubPr>
                      <m:e>
                        <m:r>
                          <m:rPr>
                            <m:sty m:val="p"/>
                          </m:rPr>
                          <a:rPr lang="en-US" altLang="zh-CN" sz="1400">
                            <a:latin typeface="Cambria Math" panose="02040503050406030204" pitchFamily="18" charset="0"/>
                          </a:rPr>
                          <m:t>b</m:t>
                        </m:r>
                      </m:e>
                      <m:sub>
                        <m:r>
                          <a:rPr lang="en-US" altLang="zh-CN" sz="1400" i="1">
                            <a:latin typeface="Cambria Math" panose="02040503050406030204" pitchFamily="18" charset="0"/>
                          </a:rPr>
                          <m:t>h</m:t>
                        </m:r>
                      </m:sub>
                    </m:sSub>
                  </m:oMath>
                </a14:m>
                <a:r>
                  <a:rPr lang="zh-CN" altLang="zh-CN" sz="1400" dirty="0">
                    <a:latin typeface="微软雅黑" panose="020B0503020204020204" pitchFamily="34" charset="-122"/>
                    <a:ea typeface="微软雅黑" panose="020B0503020204020204" pitchFamily="34" charset="-122"/>
                  </a:rPr>
                  <a:t>为隐层第</a:t>
                </a:r>
                <a:r>
                  <a:rPr lang="en-US" altLang="zh-CN" sz="1400" dirty="0">
                    <a:latin typeface="微软雅黑" panose="020B0503020204020204" pitchFamily="34" charset="-122"/>
                    <a:ea typeface="微软雅黑" panose="020B0503020204020204" pitchFamily="34" charset="-122"/>
                  </a:rPr>
                  <a:t>h</a:t>
                </a:r>
                <a:r>
                  <a:rPr lang="zh-CN" altLang="zh-CN" sz="1400" dirty="0">
                    <a:latin typeface="微软雅黑" panose="020B0503020204020204" pitchFamily="34" charset="-122"/>
                    <a:ea typeface="微软雅黑" panose="020B0503020204020204" pitchFamily="34" charset="-122"/>
                  </a:rPr>
                  <a:t>个神经元的输出，激活函数均为</a:t>
                </a:r>
                <a:r>
                  <a:rPr lang="en-US" altLang="zh-CN" sz="1400" dirty="0">
                    <a:latin typeface="微软雅黑" panose="020B0503020204020204" pitchFamily="34" charset="-122"/>
                    <a:ea typeface="微软雅黑" panose="020B0503020204020204" pitchFamily="34" charset="-122"/>
                  </a:rPr>
                  <a:t>sigmoid</a:t>
                </a:r>
                <a:r>
                  <a:rPr lang="zh-CN" altLang="zh-CN" sz="1400" dirty="0">
                    <a:latin typeface="微软雅黑" panose="020B0503020204020204" pitchFamily="34" charset="-122"/>
                    <a:ea typeface="微软雅黑" panose="020B0503020204020204" pitchFamily="34" charset="-122"/>
                  </a:rPr>
                  <a:t>函数实质上是对率函数</a:t>
                </a:r>
              </a:p>
            </p:txBody>
          </p:sp>
        </mc:Choice>
        <mc:Fallback xmlns="">
          <p:sp>
            <p:nvSpPr>
              <p:cNvPr id="79" name="文本框 112"/>
              <p:cNvSpPr txBox="1">
                <a:spLocks noRot="1" noChangeAspect="1" noMove="1" noResize="1" noEditPoints="1" noAdjustHandles="1" noChangeArrowheads="1" noChangeShapeType="1" noTextEdit="1"/>
              </p:cNvSpPr>
              <p:nvPr/>
            </p:nvSpPr>
            <p:spPr>
              <a:xfrm>
                <a:off x="8749932" y="4566425"/>
                <a:ext cx="3120000" cy="1861420"/>
              </a:xfrm>
              <a:prstGeom prst="rect">
                <a:avLst/>
              </a:prstGeom>
              <a:blipFill>
                <a:blip r:embed="rId5"/>
                <a:stretch>
                  <a:fillRect l="-586" b="-22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115"/>
              <p:cNvSpPr txBox="1"/>
              <p:nvPr/>
            </p:nvSpPr>
            <p:spPr>
              <a:xfrm>
                <a:off x="318966" y="1771396"/>
                <a:ext cx="3282883" cy="1386547"/>
              </a:xfrm>
              <a:prstGeom prst="rect">
                <a:avLst/>
              </a:prstGeom>
              <a:noFill/>
            </p:spPr>
            <p:txBody>
              <a:bodyPr wrap="square" lIns="115203" tIns="57601" rIns="115203" bIns="57601">
                <a:spAutoFit/>
              </a:bodyPr>
              <a:lstStyle/>
              <a:p>
                <a:pPr lvl="0" algn="r">
                  <a:lnSpc>
                    <a:spcPct val="150000"/>
                  </a:lnSpc>
                  <a:defRPr/>
                </a:pPr>
                <a:r>
                  <a:rPr lang="en-US" altLang="zh-CN" sz="1735" b="1" dirty="0" smtClean="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735" b="1" dirty="0" smtClean="0">
                    <a:solidFill>
                      <a:prstClr val="black">
                        <a:lumMod val="65000"/>
                        <a:lumOff val="35000"/>
                      </a:prstClr>
                    </a:solidFill>
                    <a:latin typeface="微软雅黑" panose="020B0503020204020204" pitchFamily="34" charset="-122"/>
                    <a:ea typeface="微软雅黑" panose="020B0503020204020204" pitchFamily="34" charset="-122"/>
                  </a:rPr>
                  <a:t>前置条件</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其中给定</a:t>
                </a:r>
                <a:r>
                  <a:rPr lang="zh-CN" altLang="zh-CN" sz="1400" dirty="0" smtClean="0">
                    <a:latin typeface="微软雅黑" panose="020B0503020204020204" pitchFamily="34" charset="-122"/>
                    <a:ea typeface="微软雅黑" panose="020B0503020204020204" pitchFamily="34" charset="-122"/>
                  </a:rPr>
                  <a:t>训练集</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D</a:t>
                </a:r>
                <a:r>
                  <a:rPr lang="en-US" altLang="zh-CN" sz="1400" dirty="0">
                    <a:latin typeface="微软雅黑" panose="020B0503020204020204" pitchFamily="34" charset="-122"/>
                    <a:ea typeface="微软雅黑" panose="020B0503020204020204" pitchFamily="34" charset="-122"/>
                  </a:rPr>
                  <a:t>={(x1, y1),(x2,y2).....(</a:t>
                </a:r>
                <a:r>
                  <a:rPr lang="en-US" altLang="zh-CN" sz="1400" dirty="0" err="1">
                    <a:latin typeface="微软雅黑" panose="020B0503020204020204" pitchFamily="34" charset="-122"/>
                    <a:ea typeface="微软雅黑" panose="020B0503020204020204" pitchFamily="34" charset="-122"/>
                  </a:rPr>
                  <a:t>Xm,Yn</a:t>
                </a:r>
                <a:r>
                  <a:rPr lang="en-US" altLang="zh-CN" sz="1400" dirty="0" smtClean="0">
                    <a:latin typeface="微软雅黑" panose="020B0503020204020204" pitchFamily="34" charset="-122"/>
                    <a:ea typeface="微软雅黑" panose="020B0503020204020204" pitchFamily="34" charset="-122"/>
                  </a:rPr>
                  <a:t>)},</a:t>
                </a:r>
              </a:p>
              <a:p>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𝓍</m:t>
                        </m:r>
                      </m:e>
                      <m:sub>
                        <m:r>
                          <a:rPr lang="en-US" altLang="zh-CN" sz="1400" i="1">
                            <a:latin typeface="Cambria Math" panose="02040503050406030204" pitchFamily="18" charset="0"/>
                          </a:rPr>
                          <m:t>𝒾</m:t>
                        </m:r>
                      </m:sub>
                    </m:sSub>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ℝ</m:t>
                        </m:r>
                      </m:e>
                      <m:sup>
                        <m:r>
                          <a:rPr lang="en-US" altLang="zh-CN" sz="1400" i="1">
                            <a:latin typeface="Cambria Math" panose="02040503050406030204" pitchFamily="18" charset="0"/>
                          </a:rPr>
                          <m:t>𝑑</m:t>
                        </m:r>
                      </m:sup>
                    </m:sSup>
                  </m:oMath>
                </a14:m>
                <a:r>
                  <a:rPr lang="en-US" altLang="zh-CN" sz="14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𝒾</m:t>
                        </m:r>
                      </m:sub>
                    </m:sSub>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ℝ</m:t>
                        </m:r>
                      </m:e>
                      <m:sup>
                        <m:r>
                          <a:rPr lang="en-US" altLang="zh-CN" sz="1400" i="1">
                            <a:latin typeface="Cambria Math" panose="02040503050406030204" pitchFamily="18" charset="0"/>
                          </a:rPr>
                          <m:t>𝑙</m:t>
                        </m:r>
                      </m:sup>
                    </m:sSup>
                  </m:oMath>
                </a14:m>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即输入示例由</a:t>
                </a:r>
                <a:r>
                  <a:rPr lang="en-US" altLang="zh-CN" sz="1400" dirty="0">
                    <a:latin typeface="微软雅黑" panose="020B0503020204020204" pitchFamily="34" charset="-122"/>
                    <a:ea typeface="微软雅黑" panose="020B0503020204020204" pitchFamily="34" charset="-122"/>
                  </a:rPr>
                  <a:t>d</a:t>
                </a:r>
                <a:r>
                  <a:rPr lang="zh-CN" altLang="zh-CN" sz="1400" dirty="0">
                    <a:latin typeface="微软雅黑" panose="020B0503020204020204" pitchFamily="34" charset="-122"/>
                    <a:ea typeface="微软雅黑" panose="020B0503020204020204" pitchFamily="34" charset="-122"/>
                  </a:rPr>
                  <a:t>个属性描述</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输出</a:t>
                </a:r>
                <a:r>
                  <a:rPr lang="en-US" altLang="zh-CN" sz="1400" dirty="0" smtClean="0">
                    <a:latin typeface="微软雅黑" panose="020B0503020204020204" pitchFamily="34" charset="-122"/>
                    <a:ea typeface="微软雅黑" panose="020B0503020204020204" pitchFamily="34" charset="-122"/>
                  </a:rPr>
                  <a:t>l</a:t>
                </a:r>
                <a:r>
                  <a:rPr lang="zh-CN" altLang="zh-CN" sz="1400" dirty="0" smtClean="0">
                    <a:latin typeface="微软雅黑" panose="020B0503020204020204" pitchFamily="34" charset="-122"/>
                    <a:ea typeface="微软雅黑" panose="020B0503020204020204" pitchFamily="34" charset="-122"/>
                  </a:rPr>
                  <a:t>维</a:t>
                </a:r>
                <a:r>
                  <a:rPr lang="zh-CN" altLang="zh-CN" sz="1400" dirty="0">
                    <a:latin typeface="微软雅黑" panose="020B0503020204020204" pitchFamily="34" charset="-122"/>
                    <a:ea typeface="微软雅黑" panose="020B0503020204020204" pitchFamily="34" charset="-122"/>
                  </a:rPr>
                  <a:t>实值向量</a:t>
                </a:r>
                <a:r>
                  <a:rPr lang="en-US" altLang="zh-CN" sz="1400" dirty="0" smtClean="0">
                    <a:latin typeface="微软雅黑" panose="020B0503020204020204" pitchFamily="34" charset="-122"/>
                    <a:ea typeface="微软雅黑" panose="020B0503020204020204" pitchFamily="34" charset="-122"/>
                  </a:rPr>
                  <a:t>.</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mc:Choice>
        <mc:Fallback xmlns="">
          <p:sp>
            <p:nvSpPr>
              <p:cNvPr id="80" name="文本框 115"/>
              <p:cNvSpPr txBox="1">
                <a:spLocks noRot="1" noChangeAspect="1" noMove="1" noResize="1" noEditPoints="1" noAdjustHandles="1" noChangeArrowheads="1" noChangeShapeType="1" noTextEdit="1"/>
              </p:cNvSpPr>
              <p:nvPr/>
            </p:nvSpPr>
            <p:spPr>
              <a:xfrm>
                <a:off x="318966" y="1771396"/>
                <a:ext cx="3282883" cy="1386547"/>
              </a:xfrm>
              <a:prstGeom prst="rect">
                <a:avLst/>
              </a:prstGeom>
              <a:blipFill>
                <a:blip r:embed="rId6"/>
                <a:stretch>
                  <a:fillRect r="-557" b="-2643"/>
                </a:stretch>
              </a:blipFill>
            </p:spPr>
            <p:txBody>
              <a:bodyPr/>
              <a:lstStyle/>
              <a:p>
                <a:r>
                  <a:rPr lang="zh-CN" altLang="en-US">
                    <a:noFill/>
                  </a:rPr>
                  <a:t> </a:t>
                </a:r>
              </a:p>
            </p:txBody>
          </p:sp>
        </mc:Fallback>
      </mc:AlternateContent>
      <p:pic>
        <p:nvPicPr>
          <p:cNvPr id="36" name="Picture 2" desc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2"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3"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4"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7" name="图片 36"/>
          <p:cNvPicPr/>
          <p:nvPr/>
        </p:nvPicPr>
        <p:blipFill>
          <a:blip r:embed="rId8"/>
          <a:stretch>
            <a:fillRect/>
          </a:stretch>
        </p:blipFill>
        <p:spPr>
          <a:xfrm>
            <a:off x="3608562" y="2433881"/>
            <a:ext cx="4577715" cy="31502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08762" y="1184133"/>
            <a:ext cx="2270222"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BP</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网络模型学习</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学论网www.xuelun.me-矩形 1"/>
          <p:cNvSpPr/>
          <p:nvPr/>
        </p:nvSpPr>
        <p:spPr>
          <a:xfrm>
            <a:off x="1254990" y="1991242"/>
            <a:ext cx="1255836" cy="848461"/>
          </a:xfrm>
          <a:prstGeom prst="rect">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输出的计算公式</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www.xuelun.me-矩形 4"/>
          <p:cNvSpPr/>
          <p:nvPr/>
        </p:nvSpPr>
        <p:spPr>
          <a:xfrm>
            <a:off x="2641243" y="1991242"/>
            <a:ext cx="2932706" cy="848461"/>
          </a:xfrm>
          <a:prstGeom prst="rect">
            <a:avLst/>
          </a:prstGeom>
          <a:noFill/>
          <a:ln w="1905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19" name="学论网www.xuelun.me-矩形 1"/>
          <p:cNvSpPr/>
          <p:nvPr/>
        </p:nvSpPr>
        <p:spPr>
          <a:xfrm>
            <a:off x="1254990" y="2931041"/>
            <a:ext cx="1255836" cy="849300"/>
          </a:xfrm>
          <a:prstGeom prst="rect">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均方误差</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1" name="学论网www.xuelun.me-矩形 1"/>
          <p:cNvSpPr/>
          <p:nvPr/>
        </p:nvSpPr>
        <p:spPr>
          <a:xfrm>
            <a:off x="1254990" y="3871568"/>
            <a:ext cx="1255836" cy="848461"/>
          </a:xfrm>
          <a:prstGeom prst="rect">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dirty="0"/>
              <a:t>参数的更新</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6" name="图片 25"/>
          <p:cNvPicPr/>
          <p:nvPr/>
        </p:nvPicPr>
        <p:blipFill>
          <a:blip r:embed="rId4"/>
          <a:stretch>
            <a:fillRect/>
          </a:stretch>
        </p:blipFill>
        <p:spPr>
          <a:xfrm>
            <a:off x="2778985" y="2045601"/>
            <a:ext cx="2527548" cy="723190"/>
          </a:xfrm>
          <a:prstGeom prst="rect">
            <a:avLst/>
          </a:prstGeom>
        </p:spPr>
      </p:pic>
      <p:pic>
        <p:nvPicPr>
          <p:cNvPr id="27" name="图片 26"/>
          <p:cNvPicPr/>
          <p:nvPr/>
        </p:nvPicPr>
        <p:blipFill>
          <a:blip r:embed="rId5"/>
          <a:stretch>
            <a:fillRect/>
          </a:stretch>
        </p:blipFill>
        <p:spPr>
          <a:xfrm>
            <a:off x="2778984" y="2961381"/>
            <a:ext cx="2325853" cy="814342"/>
          </a:xfrm>
          <a:prstGeom prst="rect">
            <a:avLst/>
          </a:prstGeom>
        </p:spPr>
      </p:pic>
      <p:pic>
        <p:nvPicPr>
          <p:cNvPr id="28" name="图片 27"/>
          <p:cNvPicPr/>
          <p:nvPr/>
        </p:nvPicPr>
        <p:blipFill>
          <a:blip r:embed="rId6"/>
          <a:stretch>
            <a:fillRect/>
          </a:stretch>
        </p:blipFill>
        <p:spPr>
          <a:xfrm>
            <a:off x="2778984" y="3928418"/>
            <a:ext cx="1761328" cy="648608"/>
          </a:xfrm>
          <a:prstGeom prst="rect">
            <a:avLst/>
          </a:prstGeom>
        </p:spPr>
      </p:pic>
      <p:sp>
        <p:nvSpPr>
          <p:cNvPr id="29" name="学论网www.xuelun.me-矩形 4"/>
          <p:cNvSpPr/>
          <p:nvPr/>
        </p:nvSpPr>
        <p:spPr>
          <a:xfrm>
            <a:off x="2641243" y="2931770"/>
            <a:ext cx="2932706" cy="848461"/>
          </a:xfrm>
          <a:prstGeom prst="rect">
            <a:avLst/>
          </a:prstGeom>
          <a:noFill/>
          <a:ln w="1905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0" name="学论网www.xuelun.me-矩形 4"/>
          <p:cNvSpPr/>
          <p:nvPr/>
        </p:nvSpPr>
        <p:spPr>
          <a:xfrm>
            <a:off x="2641243" y="3871568"/>
            <a:ext cx="2932706" cy="848461"/>
          </a:xfrm>
          <a:prstGeom prst="rect">
            <a:avLst/>
          </a:prstGeom>
          <a:noFill/>
          <a:ln w="1905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3" name="学论网www.xuelun.me-矩形 1"/>
          <p:cNvSpPr/>
          <p:nvPr/>
        </p:nvSpPr>
        <p:spPr>
          <a:xfrm>
            <a:off x="1254990" y="4813037"/>
            <a:ext cx="1255836" cy="848461"/>
          </a:xfrm>
          <a:prstGeom prst="rect">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smtClean="0"/>
              <a:t>对于连接权的更新</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3" name="学论网www.xuelun.me-矩形 4"/>
          <p:cNvSpPr/>
          <p:nvPr/>
        </p:nvSpPr>
        <p:spPr>
          <a:xfrm>
            <a:off x="2644520" y="4813037"/>
            <a:ext cx="2929429" cy="848461"/>
          </a:xfrm>
          <a:prstGeom prst="rect">
            <a:avLst/>
          </a:prstGeom>
          <a:noFill/>
          <a:ln w="19050">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pic>
        <p:nvPicPr>
          <p:cNvPr id="44" name="图片 43"/>
          <p:cNvPicPr/>
          <p:nvPr/>
        </p:nvPicPr>
        <p:blipFill>
          <a:blip r:embed="rId7"/>
          <a:stretch>
            <a:fillRect/>
          </a:stretch>
        </p:blipFill>
        <p:spPr>
          <a:xfrm>
            <a:off x="2823209" y="4862605"/>
            <a:ext cx="1889475" cy="734230"/>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6778548" y="2113729"/>
                <a:ext cx="3636961" cy="3323987"/>
              </a:xfrm>
              <a:prstGeom prst="rect">
                <a:avLst/>
              </a:prstGeom>
              <a:noFill/>
            </p:spPr>
            <p:txBody>
              <a:bodyPr wrap="square" rtlCol="0">
                <a:spAutoFit/>
              </a:bodyPr>
              <a:lstStyle/>
              <a:p>
                <a:pPr indent="324000">
                  <a:lnSpc>
                    <a:spcPct val="150000"/>
                  </a:lnSpc>
                </a:pPr>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算法是基于梯度下降策略的，以调整目标的负梯度方向对目标进行调整，我们根据损失函数也就是之前的均方误差，我们的目标是让损失最小化也就是</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i="1">
                            <a:latin typeface="Cambria Math" panose="02040503050406030204" pitchFamily="18" charset="0"/>
                          </a:rPr>
                          <m:t>𝑘</m:t>
                        </m:r>
                      </m:sub>
                    </m:sSub>
                  </m:oMath>
                </a14:m>
                <a:r>
                  <a:rPr lang="zh-CN" altLang="zh-CN" sz="1600" dirty="0">
                    <a:latin typeface="微软雅黑" panose="020B0503020204020204" pitchFamily="34" charset="-122"/>
                    <a:ea typeface="微软雅黑" panose="020B0503020204020204" pitchFamily="34" charset="-122"/>
                  </a:rPr>
                  <a:t>尽可能的小，根据梯度我们知道沿着梯度的反方向函数下降最快，因此我们可以</a:t>
                </a:r>
                <a:r>
                  <a:rPr lang="zh-CN" altLang="zh-CN" sz="1600" dirty="0" smtClean="0">
                    <a:latin typeface="微软雅黑" panose="020B0503020204020204" pitchFamily="34" charset="-122"/>
                    <a:ea typeface="微软雅黑" panose="020B0503020204020204" pitchFamily="34" charset="-122"/>
                  </a:rPr>
                  <a:t>得出</a:t>
                </a:r>
                <a:r>
                  <a:rPr lang="zh-CN" altLang="en-US" sz="1600" dirty="0" smtClean="0">
                    <a:latin typeface="微软雅黑" panose="020B0503020204020204" pitchFamily="34" charset="-122"/>
                    <a:ea typeface="微软雅黑" panose="020B0503020204020204" pitchFamily="34" charset="-122"/>
                  </a:rPr>
                  <a:t>连接权的更新公式</a:t>
                </a:r>
                <a:endParaRPr lang="zh-CN" altLang="zh-CN" sz="1600" dirty="0">
                  <a:latin typeface="微软雅黑" panose="020B0503020204020204" pitchFamily="34" charset="-122"/>
                  <a:ea typeface="微软雅黑" panose="020B0503020204020204" pitchFamily="34" charset="-122"/>
                </a:endParaRPr>
              </a:p>
              <a:p>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778548" y="2113729"/>
                <a:ext cx="3636961" cy="3323987"/>
              </a:xfrm>
              <a:prstGeom prst="rect">
                <a:avLst/>
              </a:prstGeom>
              <a:blipFill>
                <a:blip r:embed="rId8"/>
                <a:stretch>
                  <a:fillRect l="-1005"/>
                </a:stretch>
              </a:blipFill>
            </p:spPr>
            <p:txBody>
              <a:bodyPr/>
              <a:lstStyle/>
              <a:p>
                <a:r>
                  <a:rPr lang="zh-CN" altLang="en-US">
                    <a:noFill/>
                  </a:rPr>
                  <a:t> </a:t>
                </a:r>
              </a:p>
            </p:txBody>
          </p:sp>
        </mc:Fallback>
      </mc:AlternateContent>
      <p:cxnSp>
        <p:nvCxnSpPr>
          <p:cNvPr id="4" name="直接箭头连接符 3"/>
          <p:cNvCxnSpPr>
            <a:stCxn id="43" idx="3"/>
            <a:endCxn id="2" idx="1"/>
          </p:cNvCxnSpPr>
          <p:nvPr/>
        </p:nvCxnSpPr>
        <p:spPr>
          <a:xfrm flipV="1">
            <a:off x="5573949" y="3775723"/>
            <a:ext cx="1204599" cy="1461545"/>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梯度下降</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右箭头 18"/>
          <p:cNvSpPr/>
          <p:nvPr/>
        </p:nvSpPr>
        <p:spPr>
          <a:xfrm>
            <a:off x="4330618" y="3216448"/>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TextBox 31"/>
          <p:cNvSpPr txBox="1"/>
          <p:nvPr/>
        </p:nvSpPr>
        <p:spPr>
          <a:xfrm>
            <a:off x="4522639" y="3722017"/>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01. </a:t>
            </a:r>
            <a:r>
              <a:rPr lang="zh-CN" altLang="en-US" sz="2400" dirty="0">
                <a:solidFill>
                  <a:schemeClr val="bg1"/>
                </a:solidFill>
              </a:rPr>
              <a:t>解决方法</a:t>
            </a:r>
          </a:p>
        </p:txBody>
      </p:sp>
      <p:sp>
        <p:nvSpPr>
          <p:cNvPr id="32" name="TextBox 32"/>
          <p:cNvSpPr txBox="1"/>
          <p:nvPr/>
        </p:nvSpPr>
        <p:spPr>
          <a:xfrm>
            <a:off x="8424397" y="2365246"/>
            <a:ext cx="2784308" cy="2908489"/>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1">
                    <a:lumMod val="85000"/>
                    <a:lumOff val="15000"/>
                  </a:schemeClr>
                </a:solidFill>
              </a:rPr>
              <a:t>若目标函数</a:t>
            </a:r>
            <a:r>
              <a:rPr lang="en-US" altLang="zh-CN" sz="1400" dirty="0">
                <a:solidFill>
                  <a:schemeClr val="tx1">
                    <a:lumMod val="85000"/>
                    <a:lumOff val="15000"/>
                  </a:schemeClr>
                </a:solidFill>
              </a:rPr>
              <a:t>f(x)</a:t>
            </a:r>
            <a:r>
              <a:rPr lang="zh-CN" altLang="en-US" sz="1400" dirty="0" smtClean="0">
                <a:solidFill>
                  <a:schemeClr val="tx1">
                    <a:lumMod val="85000"/>
                    <a:lumOff val="15000"/>
                  </a:schemeClr>
                </a:solidFill>
              </a:rPr>
              <a:t>满足</a:t>
            </a:r>
            <a:r>
              <a:rPr lang="zh-CN" altLang="en-US" sz="1400" dirty="0">
                <a:solidFill>
                  <a:schemeClr val="tx1">
                    <a:lumMod val="85000"/>
                    <a:lumOff val="15000"/>
                  </a:schemeClr>
                </a:solidFill>
              </a:rPr>
              <a:t>一</a:t>
            </a:r>
            <a:r>
              <a:rPr lang="zh-CN" altLang="en-US" sz="1400" dirty="0" smtClean="0">
                <a:solidFill>
                  <a:schemeClr val="tx1">
                    <a:lumMod val="85000"/>
                    <a:lumOff val="15000"/>
                  </a:schemeClr>
                </a:solidFill>
              </a:rPr>
              <a:t>些</a:t>
            </a:r>
            <a:r>
              <a:rPr lang="zh-CN" altLang="en-US" sz="1400" dirty="0">
                <a:solidFill>
                  <a:schemeClr val="tx1">
                    <a:lumMod val="85000"/>
                    <a:lumOff val="15000"/>
                  </a:schemeClr>
                </a:solidFill>
              </a:rPr>
              <a:t>条件</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则通过选取合适的步长，就能确保通过</a:t>
            </a:r>
            <a:r>
              <a:rPr lang="zh-CN" altLang="en-US" sz="1400" dirty="0" smtClean="0">
                <a:solidFill>
                  <a:schemeClr val="tx1">
                    <a:lumMod val="85000"/>
                    <a:lumOff val="15000"/>
                  </a:schemeClr>
                </a:solidFill>
              </a:rPr>
              <a:t>梯度</a:t>
            </a:r>
            <a:r>
              <a:rPr lang="zh-CN" altLang="en-US" sz="1400" dirty="0">
                <a:solidFill>
                  <a:schemeClr val="tx1">
                    <a:lumMod val="85000"/>
                    <a:lumOff val="15000"/>
                  </a:schemeClr>
                </a:solidFill>
              </a:rPr>
              <a:t>下降收敛到局部极小点</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例如若</a:t>
            </a:r>
            <a:r>
              <a:rPr lang="en-US" altLang="zh-CN" sz="1400" dirty="0">
                <a:solidFill>
                  <a:schemeClr val="tx1">
                    <a:lumMod val="85000"/>
                    <a:lumOff val="15000"/>
                  </a:schemeClr>
                </a:solidFill>
              </a:rPr>
              <a:t>f(x)</a:t>
            </a:r>
            <a:r>
              <a:rPr lang="zh-CN" altLang="en-US" sz="1400" dirty="0">
                <a:solidFill>
                  <a:schemeClr val="tx1">
                    <a:lumMod val="85000"/>
                    <a:lumOff val="15000"/>
                  </a:schemeClr>
                </a:solidFill>
              </a:rPr>
              <a:t>满足</a:t>
            </a:r>
            <a:r>
              <a:rPr lang="en-US" altLang="zh-CN" sz="1400" dirty="0">
                <a:solidFill>
                  <a:schemeClr val="tx1">
                    <a:lumMod val="85000"/>
                    <a:lumOff val="15000"/>
                  </a:schemeClr>
                </a:solidFill>
              </a:rPr>
              <a:t>L-Lipschitz</a:t>
            </a:r>
            <a:r>
              <a:rPr lang="zh-CN" altLang="en-US" sz="1400" dirty="0">
                <a:solidFill>
                  <a:schemeClr val="tx1">
                    <a:lumMod val="85000"/>
                    <a:lumOff val="15000"/>
                  </a:schemeClr>
                </a:solidFill>
              </a:rPr>
              <a:t>条件</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则将步长</a:t>
            </a:r>
            <a:r>
              <a:rPr lang="zh-CN" altLang="en-US" sz="1400" dirty="0" smtClean="0">
                <a:solidFill>
                  <a:schemeClr val="tx1">
                    <a:lumMod val="85000"/>
                    <a:lumOff val="15000"/>
                  </a:schemeClr>
                </a:solidFill>
              </a:rPr>
              <a:t>设置为</a:t>
            </a:r>
            <a:r>
              <a:rPr lang="en-US" altLang="zh-CN" sz="1400" dirty="0">
                <a:solidFill>
                  <a:schemeClr val="tx1">
                    <a:lumMod val="85000"/>
                    <a:lumOff val="15000"/>
                  </a:schemeClr>
                </a:solidFill>
              </a:rPr>
              <a:t>1/(2L)</a:t>
            </a:r>
            <a:r>
              <a:rPr lang="zh-CN" altLang="en-US" sz="1400" dirty="0">
                <a:solidFill>
                  <a:schemeClr val="tx1">
                    <a:lumMod val="85000"/>
                    <a:lumOff val="15000"/>
                  </a:schemeClr>
                </a:solidFill>
              </a:rPr>
              <a:t>即可确保收敛到局部极小点</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当目标函数为凸函数时</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局部极小点就</a:t>
            </a:r>
            <a:r>
              <a:rPr lang="en-US" altLang="zh-CN" sz="1400" dirty="0" smtClean="0">
                <a:solidFill>
                  <a:schemeClr val="tx1">
                    <a:lumMod val="85000"/>
                    <a:lumOff val="15000"/>
                  </a:schemeClr>
                </a:solidFill>
              </a:rPr>
              <a:t>.</a:t>
            </a:r>
            <a:r>
              <a:rPr lang="zh-CN" altLang="en-US" sz="1400" dirty="0" smtClean="0">
                <a:solidFill>
                  <a:schemeClr val="tx1">
                    <a:lumMod val="85000"/>
                    <a:lumOff val="15000"/>
                  </a:schemeClr>
                </a:solidFill>
              </a:rPr>
              <a:t>对应</a:t>
            </a:r>
            <a:r>
              <a:rPr lang="zh-CN" altLang="en-US" sz="1400" dirty="0">
                <a:solidFill>
                  <a:schemeClr val="tx1">
                    <a:lumMod val="85000"/>
                    <a:lumOff val="15000"/>
                  </a:schemeClr>
                </a:solidFill>
              </a:rPr>
              <a:t>着函数的全局最小点</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此时梯度下降法可确保收敛到全局最优解</a:t>
            </a:r>
            <a:r>
              <a:rPr lang="en-US" altLang="zh-CN" sz="1400" dirty="0">
                <a:solidFill>
                  <a:schemeClr val="tx1">
                    <a:lumMod val="85000"/>
                    <a:lumOff val="15000"/>
                  </a:schemeClr>
                </a:solidFill>
              </a:rPr>
              <a:t>.</a:t>
            </a:r>
          </a:p>
        </p:txBody>
      </p:sp>
      <p:sp>
        <p:nvSpPr>
          <p:cNvPr id="39" name="TextBox 36"/>
          <p:cNvSpPr txBox="1"/>
          <p:nvPr/>
        </p:nvSpPr>
        <p:spPr>
          <a:xfrm>
            <a:off x="980784" y="2931141"/>
            <a:ext cx="2784308" cy="2585323"/>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indent="324000">
              <a:lnSpc>
                <a:spcPct val="150000"/>
              </a:lnSpc>
            </a:pPr>
            <a:r>
              <a:rPr lang="zh-CN" altLang="en-US" sz="1400" dirty="0" smtClean="0">
                <a:solidFill>
                  <a:schemeClr val="tx1">
                    <a:lumMod val="75000"/>
                    <a:lumOff val="25000"/>
                  </a:schemeClr>
                </a:solidFill>
              </a:rPr>
              <a:t>对于上式其中</a:t>
            </a:r>
            <a:r>
              <a:rPr lang="en-US" altLang="zh-CN" sz="1400" dirty="0">
                <a:solidFill>
                  <a:schemeClr val="tx1">
                    <a:lumMod val="75000"/>
                    <a:lumOff val="25000"/>
                  </a:schemeClr>
                </a:solidFill>
              </a:rPr>
              <a:t>η</a:t>
            </a:r>
            <a:r>
              <a:rPr lang="zh-CN" altLang="en-US" sz="1400" dirty="0">
                <a:solidFill>
                  <a:schemeClr val="tx1">
                    <a:lumMod val="75000"/>
                    <a:lumOff val="25000"/>
                  </a:schemeClr>
                </a:solidFill>
              </a:rPr>
              <a:t>是学习率或者叫做步长，步长更好理解，可以这样理解我们要通过一步一步的逐步逼近最小值，而这个一步就是步长，我们走的步子大了可能会错过最小点也就是会走过，但是步子小了那我们走的时间就长了也许永远也到不了，所以一个合适的步长很</a:t>
            </a:r>
            <a:r>
              <a:rPr lang="zh-CN" altLang="en-US" sz="1400" dirty="0" smtClean="0">
                <a:solidFill>
                  <a:schemeClr val="tx1">
                    <a:lumMod val="75000"/>
                    <a:lumOff val="25000"/>
                  </a:schemeClr>
                </a:solidFill>
              </a:rPr>
              <a:t>重要</a:t>
            </a:r>
            <a:endParaRPr lang="zh-CN" altLang="en-US" sz="1400" dirty="0">
              <a:solidFill>
                <a:schemeClr val="tx1">
                  <a:lumMod val="75000"/>
                  <a:lumOff val="25000"/>
                </a:schemeClr>
              </a:solidFill>
            </a:endParaRPr>
          </a:p>
        </p:txBody>
      </p:sp>
      <p:pic>
        <p:nvPicPr>
          <p:cNvPr id="4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4"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5"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9" name="图片 28"/>
          <p:cNvPicPr/>
          <p:nvPr/>
        </p:nvPicPr>
        <p:blipFill>
          <a:blip r:embed="rId4"/>
          <a:stretch>
            <a:fillRect/>
          </a:stretch>
        </p:blipFill>
        <p:spPr>
          <a:xfrm>
            <a:off x="1223220" y="1955781"/>
            <a:ext cx="2156460" cy="9753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推导过程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725798" y="1564453"/>
            <a:ext cx="8534174" cy="4675493"/>
          </a:xfrm>
          <a:prstGeom prst="rect">
            <a:avLst/>
          </a:prstGeom>
        </p:spPr>
      </p:pic>
      <p:pic>
        <p:nvPicPr>
          <p:cNvPr id="17" name="图片 16"/>
          <p:cNvPicPr/>
          <p:nvPr/>
        </p:nvPicPr>
        <p:blipFill>
          <a:blip r:embed="rId5"/>
          <a:stretch>
            <a:fillRect/>
          </a:stretch>
        </p:blipFill>
        <p:spPr>
          <a:xfrm>
            <a:off x="228958" y="1848563"/>
            <a:ext cx="1095171" cy="437588"/>
          </a:xfrm>
          <a:prstGeom prst="rect">
            <a:avLst/>
          </a:prstGeom>
        </p:spPr>
      </p:pic>
      <p:pic>
        <p:nvPicPr>
          <p:cNvPr id="18" name="图片 17"/>
          <p:cNvPicPr/>
          <p:nvPr/>
        </p:nvPicPr>
        <p:blipFill>
          <a:blip r:embed="rId6"/>
          <a:stretch>
            <a:fillRect/>
          </a:stretch>
        </p:blipFill>
        <p:spPr>
          <a:xfrm>
            <a:off x="196424" y="2345404"/>
            <a:ext cx="1328539" cy="520937"/>
          </a:xfrm>
          <a:prstGeom prst="rect">
            <a:avLst/>
          </a:prstGeom>
        </p:spPr>
      </p:pic>
      <p:pic>
        <p:nvPicPr>
          <p:cNvPr id="2" name="图片 1"/>
          <p:cNvPicPr>
            <a:picLocks noChangeAspect="1"/>
          </p:cNvPicPr>
          <p:nvPr/>
        </p:nvPicPr>
        <p:blipFill>
          <a:blip r:embed="rId7"/>
          <a:stretch>
            <a:fillRect/>
          </a:stretch>
        </p:blipFill>
        <p:spPr>
          <a:xfrm>
            <a:off x="9454446" y="1597085"/>
            <a:ext cx="2235799" cy="68906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7" name="图片 16"/>
          <p:cNvPicPr/>
          <p:nvPr/>
        </p:nvPicPr>
        <p:blipFill>
          <a:blip r:embed="rId4"/>
          <a:stretch>
            <a:fillRect/>
          </a:stretch>
        </p:blipFill>
        <p:spPr>
          <a:xfrm>
            <a:off x="352125" y="1077092"/>
            <a:ext cx="5759450" cy="5610860"/>
          </a:xfrm>
          <a:prstGeom prst="rect">
            <a:avLst/>
          </a:prstGeom>
        </p:spPr>
      </p:pic>
      <p:pic>
        <p:nvPicPr>
          <p:cNvPr id="20" name="图片 19"/>
          <p:cNvPicPr/>
          <p:nvPr/>
        </p:nvPicPr>
        <p:blipFill>
          <a:blip r:embed="rId5"/>
          <a:stretch>
            <a:fillRect/>
          </a:stretch>
        </p:blipFill>
        <p:spPr>
          <a:xfrm>
            <a:off x="6546307" y="1946181"/>
            <a:ext cx="5212080" cy="1798320"/>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339745" y="1286106"/>
                <a:ext cx="5625204" cy="854273"/>
              </a:xfrm>
              <a:prstGeom prst="rect">
                <a:avLst/>
              </a:prstGeom>
            </p:spPr>
            <p:txBody>
              <a:bodyPr wrap="square">
                <a:spAutoFit/>
              </a:bodyPr>
              <a:lstStyle/>
              <a:p>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然后根据类似的过程也可</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证明</a:t>
                </a:r>
                <a:r>
                  <a:rPr lang="zh-CN" altLang="en-US"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rPr>
                  <a:t>其中的</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𝑒</m:t>
                        </m:r>
                      </m:e>
                      <m:sub>
                        <m:r>
                          <a:rPr lang="en-US" altLang="zh-CN" sz="1600" i="1">
                            <a:latin typeface="Cambria Math" panose="02040503050406030204" pitchFamily="18" charset="0"/>
                          </a:rPr>
                          <m:t>h</m:t>
                        </m:r>
                      </m:sub>
                    </m:sSub>
                  </m:oMath>
                </a14:m>
                <a:r>
                  <a:rPr lang="zh-CN" altLang="zh-CN" sz="1600" dirty="0">
                    <a:latin typeface="微软雅黑" panose="020B0503020204020204" pitchFamily="34" charset="-122"/>
                    <a:ea typeface="微软雅黑" panose="020B0503020204020204" pitchFamily="34" charset="-122"/>
                  </a:rPr>
                  <a:t>分别是输出层和隐层的梯度项</a:t>
                </a:r>
              </a:p>
              <a:p>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339745" y="1286106"/>
                <a:ext cx="5625204" cy="854273"/>
              </a:xfrm>
              <a:prstGeom prst="rect">
                <a:avLst/>
              </a:prstGeom>
              <a:blipFill>
                <a:blip r:embed="rId6"/>
                <a:stretch>
                  <a:fillRect l="-650" t="-2143"/>
                </a:stretch>
              </a:blipFill>
            </p:spPr>
            <p:txBody>
              <a:bodyPr/>
              <a:lstStyle/>
              <a:p>
                <a:r>
                  <a:rPr lang="zh-CN" altLang="en-US">
                    <a:noFill/>
                  </a:rPr>
                  <a:t> </a:t>
                </a:r>
              </a:p>
            </p:txBody>
          </p:sp>
        </mc:Fallback>
      </mc:AlternateContent>
      <p:pic>
        <p:nvPicPr>
          <p:cNvPr id="5" name="图片 4"/>
          <p:cNvPicPr>
            <a:picLocks noChangeAspect="1"/>
          </p:cNvPicPr>
          <p:nvPr/>
        </p:nvPicPr>
        <p:blipFill>
          <a:blip r:embed="rId7"/>
          <a:stretch>
            <a:fillRect/>
          </a:stretch>
        </p:blipFill>
        <p:spPr>
          <a:xfrm>
            <a:off x="6546307" y="3966540"/>
            <a:ext cx="2978722" cy="2400121"/>
          </a:xfrm>
          <a:prstGeom prst="rect">
            <a:avLst/>
          </a:prstGeom>
        </p:spPr>
      </p:pic>
      <p:pic>
        <p:nvPicPr>
          <p:cNvPr id="6" name="图片 5"/>
          <p:cNvPicPr>
            <a:picLocks noChangeAspect="1"/>
          </p:cNvPicPr>
          <p:nvPr/>
        </p:nvPicPr>
        <p:blipFill>
          <a:blip r:embed="rId8"/>
          <a:stretch>
            <a:fillRect/>
          </a:stretch>
        </p:blipFill>
        <p:spPr>
          <a:xfrm>
            <a:off x="9788041" y="3966540"/>
            <a:ext cx="1463167" cy="640135"/>
          </a:xfrm>
          <a:prstGeom prst="rect">
            <a:avLst/>
          </a:prstGeom>
        </p:spPr>
      </p:pic>
      <p:pic>
        <p:nvPicPr>
          <p:cNvPr id="8" name="图片 7"/>
          <p:cNvPicPr>
            <a:picLocks noChangeAspect="1"/>
          </p:cNvPicPr>
          <p:nvPr/>
        </p:nvPicPr>
        <p:blipFill>
          <a:blip r:embed="rId9"/>
          <a:stretch>
            <a:fillRect/>
          </a:stretch>
        </p:blipFill>
        <p:spPr>
          <a:xfrm>
            <a:off x="9788041" y="4861773"/>
            <a:ext cx="1394581" cy="609653"/>
          </a:xfrm>
          <a:prstGeom prst="rect">
            <a:avLst/>
          </a:prstGeom>
        </p:spPr>
      </p:pic>
      <p:pic>
        <p:nvPicPr>
          <p:cNvPr id="26" name="图片 25"/>
          <p:cNvPicPr/>
          <p:nvPr/>
        </p:nvPicPr>
        <p:blipFill>
          <a:blip r:embed="rId10"/>
          <a:stretch>
            <a:fillRect/>
          </a:stretch>
        </p:blipFill>
        <p:spPr>
          <a:xfrm>
            <a:off x="9788041" y="5726524"/>
            <a:ext cx="1559984" cy="589215"/>
          </a:xfrm>
          <a:prstGeom prst="rect">
            <a:avLst/>
          </a:prstGeom>
        </p:spPr>
      </p:pic>
    </p:spTree>
    <p:extLst>
      <p:ext uri="{BB962C8B-B14F-4D97-AF65-F5344CB8AC3E}">
        <p14:creationId xmlns:p14="http://schemas.microsoft.com/office/powerpoint/2010/main" val="163911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介绍</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模式原理</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优缺点</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例子解说</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pic>
        <p:nvPicPr>
          <p:cNvPr id="18"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781" y="6044206"/>
            <a:ext cx="2123647" cy="46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08726"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3.5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算法流程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26491" y="2822290"/>
            <a:ext cx="4909720" cy="1656479"/>
            <a:chOff x="795357" y="1743204"/>
            <a:chExt cx="5300643" cy="1656479"/>
          </a:xfrm>
        </p:grpSpPr>
        <p:sp>
          <p:nvSpPr>
            <p:cNvPr id="18"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算法流程</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19" name="文本框 34"/>
            <p:cNvSpPr>
              <a:spLocks noChangeArrowheads="1"/>
            </p:cNvSpPr>
            <p:nvPr/>
          </p:nvSpPr>
          <p:spPr bwMode="auto">
            <a:xfrm>
              <a:off x="795357" y="2242828"/>
              <a:ext cx="5300643" cy="11568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首先根据输入和输出计算误差（</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）再将误差逆传播至隐层（</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）然后来调整相应的连接权和阈值（</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）整个过程一直迭代执行直到达到退出条件</a:t>
              </a:r>
            </a:p>
          </p:txBody>
        </p:sp>
      </p:grpSp>
      <p:cxnSp>
        <p:nvCxnSpPr>
          <p:cNvPr id="20" name="直接连接符 19"/>
          <p:cNvCxnSpPr/>
          <p:nvPr/>
        </p:nvCxnSpPr>
        <p:spPr>
          <a:xfrm>
            <a:off x="6096001" y="2517361"/>
            <a:ext cx="0" cy="266400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6" name="图片 25"/>
          <p:cNvPicPr/>
          <p:nvPr/>
        </p:nvPicPr>
        <p:blipFill>
          <a:blip r:embed="rId4"/>
          <a:stretch>
            <a:fillRect/>
          </a:stretch>
        </p:blipFill>
        <p:spPr>
          <a:xfrm>
            <a:off x="6456549" y="2319215"/>
            <a:ext cx="4741037" cy="29764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08726"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78458"/>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3.6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标准</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BP</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和累积</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BP</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19204" y="2053805"/>
            <a:ext cx="8456420" cy="934062"/>
            <a:chOff x="795357" y="1743204"/>
            <a:chExt cx="9129739" cy="783666"/>
          </a:xfrm>
        </p:grpSpPr>
        <p:sp>
          <p:nvSpPr>
            <p:cNvPr id="18"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算法流程</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mc:AlternateContent xmlns:mc="http://schemas.openxmlformats.org/markup-compatibility/2006" xmlns:a14="http://schemas.microsoft.com/office/drawing/2010/main">
          <mc:Choice Requires="a14">
            <p:sp>
              <p:nvSpPr>
                <p:cNvPr id="19" name="文本框 34"/>
                <p:cNvSpPr>
                  <a:spLocks noChangeArrowheads="1"/>
                </p:cNvSpPr>
                <p:nvPr/>
              </p:nvSpPr>
              <p:spPr bwMode="auto">
                <a:xfrm>
                  <a:off x="795357" y="2242828"/>
                  <a:ext cx="9129739" cy="284042"/>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算法的目的是为了最小化训练集</a:t>
                  </a:r>
                  <a:r>
                    <a:rPr lang="en-US" altLang="zh-CN" sz="1600" dirty="0">
                      <a:latin typeface="微软雅黑" panose="020B0503020204020204" pitchFamily="34" charset="-122"/>
                      <a:ea typeface="微软雅黑" panose="020B0503020204020204" pitchFamily="34" charset="-122"/>
                    </a:rPr>
                    <a:t>D</a:t>
                  </a:r>
                  <a:r>
                    <a:rPr lang="zh-CN" altLang="zh-CN" sz="1600" dirty="0">
                      <a:latin typeface="微软雅黑" panose="020B0503020204020204" pitchFamily="34" charset="-122"/>
                      <a:ea typeface="微软雅黑" panose="020B0503020204020204" pitchFamily="34" charset="-122"/>
                    </a:rPr>
                    <a:t>上的累积误差而不是仅仅最小化</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i="1">
                              <a:latin typeface="Cambria Math" panose="02040503050406030204" pitchFamily="18" charset="0"/>
                            </a:rPr>
                            <m:t>𝑘</m:t>
                          </m:r>
                        </m:sub>
                      </m:sSub>
                    </m:oMath>
                  </a14:m>
                  <a:r>
                    <a:rPr lang="zh-CN" altLang="zh-CN" sz="1600" dirty="0" smtClean="0">
                      <a:latin typeface="微软雅黑" panose="020B0503020204020204" pitchFamily="34" charset="-122"/>
                      <a:ea typeface="微软雅黑" panose="020B0503020204020204" pitchFamily="34" charset="-122"/>
                    </a:rPr>
                    <a:t>累计</a:t>
                  </a:r>
                  <a:r>
                    <a:rPr lang="zh-CN" altLang="zh-CN" sz="1600" dirty="0">
                      <a:latin typeface="微软雅黑" panose="020B0503020204020204" pitchFamily="34" charset="-122"/>
                      <a:ea typeface="微软雅黑" panose="020B0503020204020204" pitchFamily="34" charset="-122"/>
                    </a:rPr>
                    <a:t>误差可以表示为</a:t>
                  </a:r>
                </a:p>
              </p:txBody>
            </p:sp>
          </mc:Choice>
          <mc:Fallback xmlns="">
            <p:sp>
              <p:nvSpPr>
                <p:cNvPr id="19" name="文本框 34"/>
                <p:cNvSpPr>
                  <a:spLocks noRot="1" noChangeAspect="1" noMove="1" noResize="1" noEditPoints="1" noAdjustHandles="1" noChangeArrowheads="1" noChangeShapeType="1" noTextEdit="1"/>
                </p:cNvSpPr>
                <p:nvPr/>
              </p:nvSpPr>
              <p:spPr bwMode="auto">
                <a:xfrm>
                  <a:off x="795357" y="2242828"/>
                  <a:ext cx="9129739" cy="284042"/>
                </a:xfrm>
                <a:prstGeom prst="rect">
                  <a:avLst/>
                </a:prstGeom>
                <a:blipFill>
                  <a:blip r:embed="rId3"/>
                  <a:stretch>
                    <a:fillRect l="-360" t="-5455" b="-23636"/>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pic>
        <p:nvPicPr>
          <p:cNvPr id="37"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1" name="图片 20"/>
          <p:cNvPicPr/>
          <p:nvPr/>
        </p:nvPicPr>
        <p:blipFill>
          <a:blip r:embed="rId5"/>
          <a:stretch>
            <a:fillRect/>
          </a:stretch>
        </p:blipFill>
        <p:spPr>
          <a:xfrm>
            <a:off x="2874824" y="3244823"/>
            <a:ext cx="2339340" cy="86106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1862744" y="4362839"/>
                <a:ext cx="8412880" cy="1156855"/>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这是标准的</a:t>
                </a:r>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算法是对每一个输入的样本都进行一次阈值和连接权的更新，还有一种累积</a:t>
                </a:r>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算法与标准</a:t>
                </a:r>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算法的区别就是累积</a:t>
                </a:r>
                <a:r>
                  <a:rPr lang="en-US" altLang="zh-CN" sz="1600" dirty="0">
                    <a:latin typeface="微软雅黑" panose="020B0503020204020204" pitchFamily="34" charset="-122"/>
                    <a:ea typeface="微软雅黑" panose="020B0503020204020204" pitchFamily="34" charset="-122"/>
                  </a:rPr>
                  <a:t>BP</a:t>
                </a:r>
                <a:r>
                  <a:rPr lang="zh-CN" altLang="zh-CN" sz="1600" dirty="0">
                    <a:latin typeface="微软雅黑" panose="020B0503020204020204" pitchFamily="34" charset="-122"/>
                    <a:ea typeface="微软雅黑" panose="020B0503020204020204" pitchFamily="34" charset="-122"/>
                  </a:rPr>
                  <a:t>算法是在整个训练集都已经输入完之后再对阈值和连接权进行调整不是用</a:t>
                </a:r>
                <a14:m>
                  <m:oMath xmlns:m="http://schemas.openxmlformats.org/officeDocument/2006/math">
                    <m:sSub>
                      <m:sSubPr>
                        <m:ctrlPr>
                          <a:rPr lang="zh-CN" altLang="zh-CN" sz="1600" i="1">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𝐸</m:t>
                        </m:r>
                      </m:e>
                      <m:sub>
                        <m:r>
                          <a:rPr lang="en-US" altLang="zh-CN" sz="1600">
                            <a:latin typeface="Cambria Math" panose="02040503050406030204" pitchFamily="18" charset="0"/>
                            <a:ea typeface="微软雅黑" panose="020B0503020204020204" pitchFamily="34" charset="-122"/>
                          </a:rPr>
                          <m:t>𝑘</m:t>
                        </m:r>
                      </m:sub>
                    </m:sSub>
                  </m:oMath>
                </a14:m>
                <a:r>
                  <a:rPr lang="zh-CN" altLang="zh-CN" sz="1600" dirty="0">
                    <a:latin typeface="微软雅黑" panose="020B0503020204020204" pitchFamily="34" charset="-122"/>
                    <a:ea typeface="微软雅黑" panose="020B0503020204020204" pitchFamily="34" charset="-122"/>
                  </a:rPr>
                  <a:t>而是直接用</a:t>
                </a:r>
                <a:r>
                  <a:rPr lang="en-US" altLang="zh-CN" sz="1600" dirty="0">
                    <a:latin typeface="微软雅黑" panose="020B0503020204020204" pitchFamily="34" charset="-122"/>
                    <a:ea typeface="微软雅黑" panose="020B0503020204020204" pitchFamily="34" charset="-122"/>
                  </a:rPr>
                  <a:t>E</a:t>
                </a:r>
                <a:r>
                  <a:rPr lang="zh-CN" altLang="zh-CN" sz="1600" dirty="0">
                    <a:latin typeface="微软雅黑" panose="020B0503020204020204" pitchFamily="34" charset="-122"/>
                    <a:ea typeface="微软雅黑" panose="020B0503020204020204" pitchFamily="34" charset="-122"/>
                  </a:rPr>
                  <a:t>两种方法都常用根据不同的适应条件来进行选择。</a:t>
                </a:r>
              </a:p>
            </p:txBody>
          </p:sp>
        </mc:Choice>
        <mc:Fallback xmlns="">
          <p:sp>
            <p:nvSpPr>
              <p:cNvPr id="2" name="矩形 1"/>
              <p:cNvSpPr>
                <a:spLocks noRot="1" noChangeAspect="1" noMove="1" noResize="1" noEditPoints="1" noAdjustHandles="1" noChangeArrowheads="1" noChangeShapeType="1" noTextEdit="1"/>
              </p:cNvSpPr>
              <p:nvPr/>
            </p:nvSpPr>
            <p:spPr>
              <a:xfrm>
                <a:off x="1862744" y="4362839"/>
                <a:ext cx="8412880" cy="1156855"/>
              </a:xfrm>
              <a:prstGeom prst="rect">
                <a:avLst/>
              </a:prstGeom>
              <a:blipFill>
                <a:blip r:embed="rId6"/>
                <a:stretch>
                  <a:fillRect l="-435" b="-6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442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全局最小与局部最小</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8"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3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概念</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672865" y="2230068"/>
            <a:ext cx="4909720" cy="3133807"/>
            <a:chOff x="795357" y="1743204"/>
            <a:chExt cx="5300643" cy="3133807"/>
          </a:xfrm>
        </p:grpSpPr>
        <p:sp>
          <p:nvSpPr>
            <p:cNvPr id="62"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全局最小局部最小</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63" name="文本框 34"/>
            <p:cNvSpPr>
              <a:spLocks noChangeArrowheads="1"/>
            </p:cNvSpPr>
            <p:nvPr/>
          </p:nvSpPr>
          <p:spPr bwMode="auto">
            <a:xfrm>
              <a:off x="795357" y="2242828"/>
              <a:ext cx="5300643" cy="26341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全局最小和局部最小的概念很容易理解其实就是我们学函数的极值的时候学到的极小值和最小值，但是这两个东西不一定是在二维的直角坐标系里面了，可以到三维四维，极小的概念就是在某个点的邻域里面没有其它点比这个点更小那么这个点就是局部最小，当在整个参数空间中都没有比这个点更小的点的时候那么这个点就是全局最小的。</a:t>
              </a:r>
            </a:p>
          </p:txBody>
        </p:sp>
      </p:grpSp>
      <p:cxnSp>
        <p:nvCxnSpPr>
          <p:cNvPr id="64" name="直接连接符 63"/>
          <p:cNvCxnSpPr/>
          <p:nvPr/>
        </p:nvCxnSpPr>
        <p:spPr>
          <a:xfrm>
            <a:off x="6096001" y="2517361"/>
            <a:ext cx="0" cy="26640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66" name="图片 65"/>
          <p:cNvPicPr/>
          <p:nvPr/>
        </p:nvPicPr>
        <p:blipFill>
          <a:blip r:embed="rId4"/>
          <a:stretch>
            <a:fillRect/>
          </a:stretch>
        </p:blipFill>
        <p:spPr>
          <a:xfrm>
            <a:off x="6635448" y="1833826"/>
            <a:ext cx="4762500" cy="4221480"/>
          </a:xfrm>
          <a:prstGeom prst="rect">
            <a:avLst/>
          </a:prstGeom>
        </p:spPr>
      </p:pic>
    </p:spTree>
    <p:extLst>
      <p:ext uri="{BB962C8B-B14F-4D97-AF65-F5344CB8AC3E}">
        <p14:creationId xmlns:p14="http://schemas.microsoft.com/office/powerpoint/2010/main" val="256677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陷入局部最小</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8"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3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平行四边形 41"/>
          <p:cNvSpPr/>
          <p:nvPr/>
        </p:nvSpPr>
        <p:spPr>
          <a:xfrm rot="16200000">
            <a:off x="5148636" y="2642197"/>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右箭头 42"/>
          <p:cNvSpPr/>
          <p:nvPr/>
        </p:nvSpPr>
        <p:spPr>
          <a:xfrm>
            <a:off x="4783787" y="2778702"/>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2" name="右箭头 61"/>
          <p:cNvSpPr/>
          <p:nvPr/>
        </p:nvSpPr>
        <p:spPr>
          <a:xfrm rot="10800000">
            <a:off x="3964902" y="3834819"/>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3" name="右箭头 62"/>
          <p:cNvSpPr/>
          <p:nvPr/>
        </p:nvSpPr>
        <p:spPr>
          <a:xfrm>
            <a:off x="4783787" y="4890936"/>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5" name="TextBox 31"/>
          <p:cNvSpPr txBox="1"/>
          <p:nvPr/>
        </p:nvSpPr>
        <p:spPr>
          <a:xfrm>
            <a:off x="4975808" y="3284271"/>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01. </a:t>
            </a:r>
            <a:r>
              <a:rPr lang="zh-CN" altLang="en-US" sz="2400" dirty="0">
                <a:solidFill>
                  <a:schemeClr val="bg1"/>
                </a:solidFill>
              </a:rPr>
              <a:t>解决方法</a:t>
            </a:r>
          </a:p>
        </p:txBody>
      </p:sp>
      <p:sp>
        <p:nvSpPr>
          <p:cNvPr id="66" name="TextBox 32"/>
          <p:cNvSpPr txBox="1"/>
          <p:nvPr/>
        </p:nvSpPr>
        <p:spPr>
          <a:xfrm>
            <a:off x="8480347" y="2661023"/>
            <a:ext cx="3513373" cy="1615827"/>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1">
                    <a:lumMod val="85000"/>
                    <a:lumOff val="15000"/>
                  </a:schemeClr>
                </a:solidFill>
              </a:rPr>
              <a:t>以多组不同参数值初始化多个神经网络</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按标准方法训练后</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取其</a:t>
            </a:r>
            <a:r>
              <a:rPr lang="zh-CN" altLang="en-US" sz="1400" dirty="0" smtClean="0">
                <a:solidFill>
                  <a:schemeClr val="tx1">
                    <a:lumMod val="85000"/>
                    <a:lumOff val="15000"/>
                  </a:schemeClr>
                </a:solidFill>
              </a:rPr>
              <a:t>中误差最小</a:t>
            </a:r>
            <a:r>
              <a:rPr lang="zh-CN" altLang="en-US" sz="1400" dirty="0">
                <a:solidFill>
                  <a:schemeClr val="tx1">
                    <a:lumMod val="85000"/>
                    <a:lumOff val="15000"/>
                  </a:schemeClr>
                </a:solidFill>
              </a:rPr>
              <a:t>的解作为最终参数</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这相当于从多个不同的初始点开始搜索</a:t>
            </a:r>
            <a:r>
              <a:rPr lang="en-US" altLang="zh-CN" sz="1400" dirty="0">
                <a:solidFill>
                  <a:schemeClr val="tx1">
                    <a:lumMod val="85000"/>
                    <a:lumOff val="15000"/>
                  </a:schemeClr>
                </a:solidFill>
              </a:rPr>
              <a:t>,</a:t>
            </a:r>
            <a:r>
              <a:rPr lang="zh-CN" altLang="en-US" sz="1400" dirty="0">
                <a:solidFill>
                  <a:schemeClr val="tx1">
                    <a:lumMod val="85000"/>
                    <a:lumOff val="15000"/>
                  </a:schemeClr>
                </a:solidFill>
              </a:rPr>
              <a:t>这样</a:t>
            </a:r>
            <a:r>
              <a:rPr lang="zh-CN" altLang="en-US" sz="1400" dirty="0" smtClean="0">
                <a:solidFill>
                  <a:schemeClr val="tx1">
                    <a:lumMod val="85000"/>
                    <a:lumOff val="15000"/>
                  </a:schemeClr>
                </a:solidFill>
              </a:rPr>
              <a:t>就可能</a:t>
            </a:r>
            <a:r>
              <a:rPr lang="zh-CN" altLang="en-US" sz="1400" dirty="0">
                <a:solidFill>
                  <a:schemeClr val="tx1">
                    <a:lumMod val="85000"/>
                    <a:lumOff val="15000"/>
                  </a:schemeClr>
                </a:solidFill>
              </a:rPr>
              <a:t>陷入不同的局部极小，从中进行选择有可能获得更接近全局最小</a:t>
            </a:r>
            <a:r>
              <a:rPr lang="zh-CN" altLang="en-US" sz="1400" dirty="0" smtClean="0">
                <a:solidFill>
                  <a:schemeClr val="tx1">
                    <a:lumMod val="85000"/>
                    <a:lumOff val="15000"/>
                  </a:schemeClr>
                </a:solidFill>
              </a:rPr>
              <a:t>的结果</a:t>
            </a:r>
            <a:r>
              <a:rPr lang="en-US" altLang="zh-CN" sz="1400" dirty="0">
                <a:solidFill>
                  <a:schemeClr val="tx1">
                    <a:lumMod val="85000"/>
                    <a:lumOff val="15000"/>
                  </a:schemeClr>
                </a:solidFill>
              </a:rPr>
              <a:t>.</a:t>
            </a:r>
          </a:p>
        </p:txBody>
      </p:sp>
      <p:sp>
        <p:nvSpPr>
          <p:cNvPr id="67" name="TextBox 33"/>
          <p:cNvSpPr txBox="1"/>
          <p:nvPr/>
        </p:nvSpPr>
        <p:spPr>
          <a:xfrm>
            <a:off x="4591766" y="4340389"/>
            <a:ext cx="2490088"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02.</a:t>
            </a:r>
            <a:r>
              <a:rPr lang="zh-CN" altLang="en-US" sz="2400" dirty="0">
                <a:solidFill>
                  <a:schemeClr val="bg1"/>
                </a:solidFill>
              </a:rPr>
              <a:t>解决方法</a:t>
            </a:r>
          </a:p>
        </p:txBody>
      </p:sp>
      <p:sp>
        <p:nvSpPr>
          <p:cNvPr id="68" name="TextBox 34"/>
          <p:cNvSpPr txBox="1"/>
          <p:nvPr/>
        </p:nvSpPr>
        <p:spPr>
          <a:xfrm>
            <a:off x="4975809" y="5375986"/>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03.</a:t>
            </a:r>
            <a:r>
              <a:rPr lang="zh-CN" altLang="en-US" sz="2400" dirty="0">
                <a:solidFill>
                  <a:schemeClr val="bg1"/>
                </a:solidFill>
              </a:rPr>
              <a:t>解决方法</a:t>
            </a:r>
          </a:p>
        </p:txBody>
      </p:sp>
      <p:sp>
        <p:nvSpPr>
          <p:cNvPr id="70" name="TextBox 36"/>
          <p:cNvSpPr txBox="1"/>
          <p:nvPr/>
        </p:nvSpPr>
        <p:spPr>
          <a:xfrm>
            <a:off x="507935" y="3996881"/>
            <a:ext cx="3288659" cy="1848968"/>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使用“模拟退火”</a:t>
            </a:r>
            <a:r>
              <a:rPr lang="en-US" altLang="zh-CN" sz="1335" dirty="0">
                <a:solidFill>
                  <a:schemeClr val="tx1">
                    <a:lumMod val="75000"/>
                    <a:lumOff val="25000"/>
                  </a:schemeClr>
                </a:solidFill>
              </a:rPr>
              <a:t>(simulated annealing)</a:t>
            </a:r>
            <a:r>
              <a:rPr lang="zh-CN" altLang="en-US" sz="1335" dirty="0">
                <a:solidFill>
                  <a:schemeClr val="tx1">
                    <a:lumMod val="75000"/>
                    <a:lumOff val="25000"/>
                  </a:schemeClr>
                </a:solidFill>
              </a:rPr>
              <a:t>技术</a:t>
            </a:r>
            <a:r>
              <a:rPr lang="en-US" altLang="zh-CN" sz="1335" dirty="0">
                <a:solidFill>
                  <a:schemeClr val="tx1">
                    <a:lumMod val="75000"/>
                    <a:lumOff val="25000"/>
                  </a:schemeClr>
                </a:solidFill>
              </a:rPr>
              <a:t>[</a:t>
            </a:r>
            <a:r>
              <a:rPr lang="en-US" altLang="zh-CN" sz="1335" dirty="0" err="1">
                <a:solidFill>
                  <a:schemeClr val="tx1">
                    <a:lumMod val="75000"/>
                    <a:lumOff val="25000"/>
                  </a:schemeClr>
                </a:solidFill>
              </a:rPr>
              <a:t>Aarts</a:t>
            </a:r>
            <a:r>
              <a:rPr lang="en-US" altLang="zh-CN" sz="1335" dirty="0">
                <a:solidFill>
                  <a:schemeClr val="tx1">
                    <a:lumMod val="75000"/>
                    <a:lumOff val="25000"/>
                  </a:schemeClr>
                </a:solidFill>
              </a:rPr>
              <a:t> and </a:t>
            </a:r>
            <a:r>
              <a:rPr lang="en-US" altLang="zh-CN" sz="1335" dirty="0" err="1">
                <a:solidFill>
                  <a:schemeClr val="tx1">
                    <a:lumMod val="75000"/>
                    <a:lumOff val="25000"/>
                  </a:schemeClr>
                </a:solidFill>
              </a:rPr>
              <a:t>Korst</a:t>
            </a:r>
            <a:r>
              <a:rPr lang="en-US" altLang="zh-CN" sz="1335" dirty="0">
                <a:solidFill>
                  <a:schemeClr val="tx1">
                    <a:lumMod val="75000"/>
                    <a:lumOff val="25000"/>
                  </a:schemeClr>
                </a:solidFill>
              </a:rPr>
              <a:t>, 1989</a:t>
            </a:r>
            <a:r>
              <a:rPr lang="en-US" altLang="zh-CN" sz="1335" dirty="0" smtClean="0">
                <a:solidFill>
                  <a:schemeClr val="tx1">
                    <a:lumMod val="75000"/>
                    <a:lumOff val="25000"/>
                  </a:schemeClr>
                </a:solidFill>
              </a:rPr>
              <a:t>].</a:t>
            </a:r>
            <a:r>
              <a:rPr lang="zh-CN" altLang="en-US" sz="1335" dirty="0" smtClean="0">
                <a:solidFill>
                  <a:schemeClr val="tx1">
                    <a:lumMod val="75000"/>
                    <a:lumOff val="25000"/>
                  </a:schemeClr>
                </a:solidFill>
              </a:rPr>
              <a:t>模拟</a:t>
            </a:r>
            <a:r>
              <a:rPr lang="zh-CN" altLang="en-US" sz="1335" dirty="0">
                <a:solidFill>
                  <a:schemeClr val="tx1">
                    <a:lumMod val="75000"/>
                    <a:lumOff val="25000"/>
                  </a:schemeClr>
                </a:solidFill>
              </a:rPr>
              <a:t>退火在每一步都</a:t>
            </a:r>
            <a:r>
              <a:rPr lang="zh-CN" altLang="en-US" sz="1335" dirty="0" smtClean="0">
                <a:solidFill>
                  <a:schemeClr val="tx1">
                    <a:lumMod val="75000"/>
                    <a:lumOff val="25000"/>
                  </a:schemeClr>
                </a:solidFill>
              </a:rPr>
              <a:t>以</a:t>
            </a:r>
            <a:r>
              <a:rPr lang="zh-CN" altLang="en-US" sz="1335" dirty="0">
                <a:solidFill>
                  <a:schemeClr val="tx1">
                    <a:lumMod val="75000"/>
                    <a:lumOff val="25000"/>
                  </a:schemeClr>
                </a:solidFill>
              </a:rPr>
              <a:t>一</a:t>
            </a:r>
            <a:r>
              <a:rPr lang="zh-CN" altLang="en-US" sz="1335" dirty="0" smtClean="0">
                <a:solidFill>
                  <a:schemeClr val="tx1">
                    <a:lumMod val="75000"/>
                    <a:lumOff val="25000"/>
                  </a:schemeClr>
                </a:solidFill>
              </a:rPr>
              <a:t>定</a:t>
            </a:r>
            <a:r>
              <a:rPr lang="zh-CN" altLang="en-US" sz="1335" dirty="0">
                <a:solidFill>
                  <a:schemeClr val="tx1">
                    <a:lumMod val="75000"/>
                    <a:lumOff val="25000"/>
                  </a:schemeClr>
                </a:solidFill>
              </a:rPr>
              <a:t>的概率接受比当前解更差的结果</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从而</a:t>
            </a:r>
            <a:r>
              <a:rPr lang="zh-CN" altLang="en-US" sz="1335" dirty="0" smtClean="0">
                <a:solidFill>
                  <a:schemeClr val="tx1">
                    <a:lumMod val="75000"/>
                    <a:lumOff val="25000"/>
                  </a:schemeClr>
                </a:solidFill>
              </a:rPr>
              <a:t>有助于</a:t>
            </a:r>
            <a:r>
              <a:rPr lang="zh-CN" altLang="en-US" sz="1335" dirty="0">
                <a:solidFill>
                  <a:schemeClr val="tx1">
                    <a:lumMod val="75000"/>
                    <a:lumOff val="25000"/>
                  </a:schemeClr>
                </a:solidFill>
              </a:rPr>
              <a:t>“跳出”局部极小</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在每步迭代过程中</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接受“次优解”的概率要</a:t>
            </a:r>
            <a:r>
              <a:rPr lang="zh-CN" altLang="en-US" sz="1335" dirty="0" smtClean="0">
                <a:solidFill>
                  <a:schemeClr val="tx1">
                    <a:lumMod val="75000"/>
                    <a:lumOff val="25000"/>
                  </a:schemeClr>
                </a:solidFill>
              </a:rPr>
              <a:t>随着时间</a:t>
            </a:r>
            <a:r>
              <a:rPr lang="zh-CN" altLang="en-US" sz="1335" dirty="0">
                <a:solidFill>
                  <a:schemeClr val="tx1">
                    <a:lumMod val="75000"/>
                    <a:lumOff val="25000"/>
                  </a:schemeClr>
                </a:solidFill>
              </a:rPr>
              <a:t>的推移而逐渐降低</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从而保证算法稳定</a:t>
            </a:r>
            <a:r>
              <a:rPr lang="en-US" altLang="zh-CN" sz="1335" dirty="0">
                <a:solidFill>
                  <a:schemeClr val="tx1">
                    <a:lumMod val="75000"/>
                    <a:lumOff val="25000"/>
                  </a:schemeClr>
                </a:solidFill>
              </a:rPr>
              <a:t>.</a:t>
            </a:r>
          </a:p>
        </p:txBody>
      </p:sp>
      <p:sp>
        <p:nvSpPr>
          <p:cNvPr id="71" name="TextBox 37"/>
          <p:cNvSpPr txBox="1"/>
          <p:nvPr/>
        </p:nvSpPr>
        <p:spPr>
          <a:xfrm>
            <a:off x="8504062" y="4879132"/>
            <a:ext cx="3396641" cy="1540806"/>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使用随机梯度下降</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与标准梯度下降法精确计算梯度不同</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随机梯度</a:t>
            </a:r>
            <a:r>
              <a:rPr lang="zh-CN" altLang="en-US" sz="1335" dirty="0" smtClean="0">
                <a:solidFill>
                  <a:schemeClr val="tx1">
                    <a:lumMod val="75000"/>
                    <a:lumOff val="25000"/>
                  </a:schemeClr>
                </a:solidFill>
              </a:rPr>
              <a:t>下降法</a:t>
            </a:r>
            <a:r>
              <a:rPr lang="zh-CN" altLang="en-US" sz="1335" dirty="0">
                <a:solidFill>
                  <a:schemeClr val="tx1">
                    <a:lumMod val="75000"/>
                    <a:lumOff val="25000"/>
                  </a:schemeClr>
                </a:solidFill>
              </a:rPr>
              <a:t>在计算梯度时加入了随机因素</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于是</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即便陷入局部极小点，它计算</a:t>
            </a:r>
            <a:r>
              <a:rPr lang="zh-CN" altLang="en-US" sz="1335" dirty="0" smtClean="0">
                <a:solidFill>
                  <a:schemeClr val="tx1">
                    <a:lumMod val="75000"/>
                    <a:lumOff val="25000"/>
                  </a:schemeClr>
                </a:solidFill>
              </a:rPr>
              <a:t>出的</a:t>
            </a:r>
            <a:r>
              <a:rPr lang="zh-CN" altLang="en-US" sz="1335" dirty="0">
                <a:solidFill>
                  <a:schemeClr val="tx1">
                    <a:lumMod val="75000"/>
                    <a:lumOff val="25000"/>
                  </a:schemeClr>
                </a:solidFill>
              </a:rPr>
              <a:t>梯度仍可能不为零</a:t>
            </a:r>
            <a:r>
              <a:rPr lang="en-US" altLang="zh-CN" sz="1335" dirty="0">
                <a:solidFill>
                  <a:schemeClr val="tx1">
                    <a:lumMod val="75000"/>
                    <a:lumOff val="25000"/>
                  </a:schemeClr>
                </a:solidFill>
              </a:rPr>
              <a:t>,</a:t>
            </a:r>
            <a:r>
              <a:rPr lang="zh-CN" altLang="en-US" sz="1335" dirty="0">
                <a:solidFill>
                  <a:schemeClr val="tx1">
                    <a:lumMod val="75000"/>
                    <a:lumOff val="25000"/>
                  </a:schemeClr>
                </a:solidFill>
              </a:rPr>
              <a:t>这样就有机会跳出局部极小继续搜索</a:t>
            </a:r>
            <a:r>
              <a:rPr lang="en-US" altLang="zh-CN" sz="1335" dirty="0">
                <a:solidFill>
                  <a:schemeClr val="tx1">
                    <a:lumMod val="75000"/>
                    <a:lumOff val="25000"/>
                  </a:schemeClr>
                </a:solidFill>
              </a:rPr>
              <a:t>.</a:t>
            </a:r>
          </a:p>
        </p:txBody>
      </p:sp>
      <p:sp>
        <p:nvSpPr>
          <p:cNvPr id="2" name="矩形 1"/>
          <p:cNvSpPr/>
          <p:nvPr/>
        </p:nvSpPr>
        <p:spPr>
          <a:xfrm>
            <a:off x="1453408" y="1879113"/>
            <a:ext cx="9285184"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对于误差函数梯度为零的</a:t>
            </a:r>
            <a:r>
              <a:rPr lang="zh-CN" altLang="en-US" sz="1400" dirty="0" smtClean="0">
                <a:latin typeface="微软雅黑" panose="020B0503020204020204" pitchFamily="34" charset="-122"/>
                <a:ea typeface="微软雅黑" panose="020B0503020204020204" pitchFamily="34" charset="-122"/>
              </a:rPr>
              <a:t>点这些点都是局部最小点，</a:t>
            </a:r>
            <a:r>
              <a:rPr lang="zh-CN" altLang="en-US" sz="1400" dirty="0">
                <a:latin typeface="微软雅黑" panose="020B0503020204020204" pitchFamily="34" charset="-122"/>
                <a:ea typeface="微软雅黑" panose="020B0503020204020204" pitchFamily="34" charset="-122"/>
              </a:rPr>
              <a:t>其中只有一个全局最小点，也就是说全局最小一定是局部最小，而局部最小不一定是全局最小，因为我们想要找到全局最小，所以当我们找到的是局部最小的时候就称我们陷入了局部最小，对于这种情况有</a:t>
            </a:r>
            <a:r>
              <a:rPr lang="zh-CN" altLang="en-US" sz="1400" dirty="0" smtClean="0">
                <a:latin typeface="微软雅黑" panose="020B0503020204020204" pitchFamily="34" charset="-122"/>
                <a:ea typeface="微软雅黑" panose="020B0503020204020204" pitchFamily="34" charset="-122"/>
              </a:rPr>
              <a:t>几种启发式的方法可以</a:t>
            </a:r>
            <a:r>
              <a:rPr lang="zh-CN" altLang="en-US" sz="1400" dirty="0">
                <a:latin typeface="微软雅黑" panose="020B0503020204020204" pitchFamily="34" charset="-122"/>
                <a:ea typeface="微软雅黑" panose="020B0503020204020204" pitchFamily="34" charset="-122"/>
              </a:rPr>
              <a:t>解决，分别是：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Part.05</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其它神经网络</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5.1 RBF</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网络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525154" y="1866909"/>
            <a:ext cx="6935978" cy="1156856"/>
          </a:xfrm>
          <a:prstGeom prst="rect">
            <a:avLst/>
          </a:prstGeom>
        </p:spPr>
        <p:txBody>
          <a:bodyPr wrap="square">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RBF</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神经网络与普通神经网络的区别在于，它是一个单隐层神经网络，并且隐层神经网络用的激活函数是一个径向基函数，而输出层则是是对隐层神经元输出的线性组合，可将其表示为：</a:t>
            </a:r>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6"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30" name="图片 29"/>
          <p:cNvPicPr/>
          <p:nvPr/>
        </p:nvPicPr>
        <p:blipFill>
          <a:blip r:embed="rId4"/>
          <a:stretch>
            <a:fillRect/>
          </a:stretch>
        </p:blipFill>
        <p:spPr>
          <a:xfrm>
            <a:off x="2904824" y="3060537"/>
            <a:ext cx="5759450" cy="3419475"/>
          </a:xfrm>
          <a:prstGeom prst="rect">
            <a:avLst/>
          </a:prstGeom>
        </p:spPr>
      </p:pic>
      <p:sp>
        <p:nvSpPr>
          <p:cNvPr id="33" name="菱形 32"/>
          <p:cNvSpPr/>
          <p:nvPr/>
        </p:nvSpPr>
        <p:spPr>
          <a:xfrm>
            <a:off x="2169554" y="2029802"/>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5.2 </a:t>
            </a: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ART</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网络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6"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17123" y="2130357"/>
            <a:ext cx="10369685" cy="4293483"/>
          </a:xfrm>
          <a:prstGeom prst="rect">
            <a:avLst/>
          </a:prstGeom>
        </p:spPr>
        <p:txBody>
          <a:bodyPr wrap="square">
            <a:spAutoFit/>
          </a:bodyPr>
          <a:lstStyle/>
          <a:p>
            <a:pPr indent="324000">
              <a:lnSpc>
                <a:spcPct val="150000"/>
              </a:lnSpc>
            </a:pPr>
            <a:r>
              <a:rPr lang="zh-CN" altLang="en-US" sz="1600" dirty="0"/>
              <a:t>竞争型学习是神经网络中一种常用的无监督学习策略，</a:t>
            </a:r>
            <a:r>
              <a:rPr lang="en-US" altLang="zh-CN" sz="1600" dirty="0"/>
              <a:t>ART</a:t>
            </a:r>
            <a:r>
              <a:rPr lang="zh-CN" altLang="en-US" sz="1600" dirty="0"/>
              <a:t>网络是里面的重要代表之一，这种网络由比较层、识别层、识别阈值、和重置模块</a:t>
            </a:r>
            <a:r>
              <a:rPr lang="zh-CN" altLang="en-US" sz="1600" dirty="0" smtClean="0"/>
              <a:t>组成</a:t>
            </a:r>
            <a:r>
              <a:rPr lang="zh-CN" altLang="en-US" sz="1600" dirty="0"/>
              <a:t>。</a:t>
            </a:r>
            <a:r>
              <a:rPr lang="zh-CN" altLang="en-US" sz="1600" dirty="0" smtClean="0"/>
              <a:t>其中</a:t>
            </a:r>
            <a:r>
              <a:rPr lang="zh-CN" altLang="en-US" sz="1600" dirty="0"/>
              <a:t>，比较层负责接收输入样本</a:t>
            </a:r>
            <a:r>
              <a:rPr lang="en-US" altLang="zh-CN" sz="1600" dirty="0"/>
              <a:t>,</a:t>
            </a:r>
            <a:r>
              <a:rPr lang="zh-CN" altLang="en-US" sz="1600" dirty="0"/>
              <a:t>并将其传递给识别层神经元</a:t>
            </a:r>
            <a:r>
              <a:rPr lang="en-US" altLang="zh-CN" sz="1600" dirty="0"/>
              <a:t>.</a:t>
            </a:r>
            <a:r>
              <a:rPr lang="zh-CN" altLang="en-US" sz="1600" dirty="0"/>
              <a:t>识别层每个神经元对应一个模式类</a:t>
            </a:r>
            <a:r>
              <a:rPr lang="en-US" altLang="zh-CN" sz="1600" dirty="0"/>
              <a:t>,</a:t>
            </a:r>
            <a:r>
              <a:rPr lang="zh-CN" altLang="en-US" sz="1600" dirty="0"/>
              <a:t>神经元数目可在训练过程中动态增长以增加新的模式类</a:t>
            </a:r>
            <a:r>
              <a:rPr lang="en-US" altLang="zh-CN" sz="1600" dirty="0"/>
              <a:t>.</a:t>
            </a:r>
          </a:p>
          <a:p>
            <a:pPr indent="324000">
              <a:lnSpc>
                <a:spcPct val="150000"/>
              </a:lnSpc>
            </a:pPr>
            <a:r>
              <a:rPr lang="en-US" altLang="zh-CN" sz="1600" dirty="0"/>
              <a:t>ART</a:t>
            </a:r>
            <a:r>
              <a:rPr lang="zh-CN" altLang="en-US" sz="1600" dirty="0"/>
              <a:t>网络的实现模式就是，识别层在接受到比较层的输入后，识别层神经元之间进行竞争，竞争的简单方式是，计算输入向量与识别层神经元的对应模式类的代表向量之间的距离，距离小的就获胜，获胜的神经元就抑制其它神经元激活，若输入值与获胜神经元的代表向量的相似度大于识别阈值，则当前向量归入该代表向量所属类别同时网络连接权将更新，在接受到相似样本时该模式类会计算出更大的相似度，从而使该神经元更容易获胜，若相似度不大于识别阈值则重置模块会在识别层增设一个新的神经元，其代表向量就会设置为当前输入向量。</a:t>
            </a:r>
          </a:p>
          <a:p>
            <a:pPr indent="324000">
              <a:lnSpc>
                <a:spcPct val="150000"/>
              </a:lnSpc>
            </a:pPr>
            <a:r>
              <a:rPr lang="zh-CN" altLang="en-US" sz="1600" dirty="0"/>
              <a:t>识别阈值高则分类细，阈值低分类就比较粗，</a:t>
            </a:r>
            <a:r>
              <a:rPr lang="en-US" altLang="zh-CN" sz="1600" dirty="0"/>
              <a:t>ART</a:t>
            </a:r>
            <a:r>
              <a:rPr lang="zh-CN" altLang="en-US" sz="1600" dirty="0"/>
              <a:t>网络的优点在于缓解了竞争性学习的可塑性稳定性窘境，可塑性是指学习新知识的能力，稳定性则是指在学习新知识的同时能够保持对旧知识的记忆，所以</a:t>
            </a:r>
            <a:r>
              <a:rPr lang="en-US" altLang="zh-CN" sz="1600" dirty="0"/>
              <a:t>ART</a:t>
            </a:r>
            <a:r>
              <a:rPr lang="zh-CN" altLang="en-US" sz="1600" dirty="0"/>
              <a:t>就有增量学习的能力</a:t>
            </a:r>
          </a:p>
        </p:txBody>
      </p:sp>
    </p:spTree>
    <p:extLst>
      <p:ext uri="{BB962C8B-B14F-4D97-AF65-F5344CB8AC3E}">
        <p14:creationId xmlns:p14="http://schemas.microsoft.com/office/powerpoint/2010/main" val="153866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5.3 SOM</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网络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156855"/>
          </a:xfrm>
          <a:prstGeom prst="rect">
            <a:avLst/>
          </a:prstGeom>
        </p:spPr>
        <p:txBody>
          <a:bodyPr wrap="square">
            <a:spAutoFit/>
          </a:bodyPr>
          <a:lstStyle/>
          <a:p>
            <a:pPr algn="just">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SOM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神经网络也是一种非监督的竞争性神经网络，这种神经网络的特点就是，它能将高维输入数据映射到低维空间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通常为二维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同时保持输入数据在高维空间的拓扑结构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即将高维空间中相似的样本点映射到网络输出层中的邻近神经元</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9"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1"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2"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26" name="图片 25"/>
          <p:cNvPicPr/>
          <p:nvPr/>
        </p:nvPicPr>
        <p:blipFill>
          <a:blip r:embed="rId4"/>
          <a:stretch>
            <a:fillRect/>
          </a:stretch>
        </p:blipFill>
        <p:spPr>
          <a:xfrm>
            <a:off x="3631006" y="3667092"/>
            <a:ext cx="4307086" cy="29990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5.4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级联相关网络</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5414537"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chemeClr val="accent3">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2900379"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106B4C"/>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1" name="空心弧 40"/>
          <p:cNvSpPr/>
          <p:nvPr/>
        </p:nvSpPr>
        <p:spPr>
          <a:xfrm flipH="1" flipV="1">
            <a:off x="5231678"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106B4C"/>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3" name="空心弧 40"/>
          <p:cNvSpPr/>
          <p:nvPr/>
        </p:nvSpPr>
        <p:spPr>
          <a:xfrm flipV="1">
            <a:off x="5414534"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chemeClr val="accent3">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31" name="文本框 14"/>
          <p:cNvSpPr txBox="1"/>
          <p:nvPr/>
        </p:nvSpPr>
        <p:spPr>
          <a:xfrm>
            <a:off x="228958" y="3185998"/>
            <a:ext cx="4543871" cy="3440318"/>
          </a:xfrm>
          <a:prstGeom prst="rect">
            <a:avLst/>
          </a:prstGeom>
          <a:noFill/>
        </p:spPr>
        <p:txBody>
          <a:bodyPr wrap="square" lIns="115205" tIns="57603" rIns="115205" bIns="57603" rtlCol="0">
            <a:spAutoFit/>
          </a:bodyPr>
          <a:lstStyle/>
          <a:p>
            <a:pPr indent="32400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级联相关网络是结构自适应神经网络的一种，结构自适应网络与一般神经网络的区别在于，一般的神经网络都是先固定网络结构，然后通过训练样本来学习对应的连接权和阈值，而对于结构自适应神经网络来说，网络结构也是学习的目标</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之一</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级联相关网络包括了级联和相关，级联就是建立层次连接的层级结构，在一开始的时候网络只有输入层与输出层，随着训练进行新的隐层神经元会逐渐加入建立起相应的网络结构，而相关是指最大化新结点的输出与网络误差之间的相关性。</a:t>
            </a:r>
          </a:p>
          <a:p>
            <a:pPr indent="32400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级联相关网络的有点在于无需设置网络层数、隐层神经元数目，并且训练速度比较快，但是在训练数据少的时候容易陷入过拟合。</a:t>
            </a:r>
          </a:p>
          <a:p>
            <a:pPr>
              <a:lnSpc>
                <a:spcPct val="150000"/>
              </a:lnSpc>
              <a:spcBef>
                <a:spcPct val="0"/>
              </a:spcBef>
            </a:pP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1007435" y="2325031"/>
            <a:ext cx="1550424" cy="502445"/>
          </a:xfrm>
          <a:prstGeom prst="rect">
            <a:avLst/>
          </a:prstGeom>
        </p:spPr>
        <p:txBody>
          <a:bodyPr wrap="none">
            <a:spAutoFit/>
          </a:bodyPr>
          <a:lstStyle/>
          <a:p>
            <a:r>
              <a:rPr lang="zh-CN" altLang="en-US" sz="2665" b="1" dirty="0" smtClean="0">
                <a:solidFill>
                  <a:schemeClr val="tx1">
                    <a:lumMod val="75000"/>
                    <a:lumOff val="25000"/>
                  </a:schemeClr>
                </a:solidFill>
                <a:latin typeface="微软雅黑" panose="020B0503020204020204" pitchFamily="34" charset="-122"/>
                <a:ea typeface="微软雅黑" panose="020B0503020204020204" pitchFamily="34" charset="-122"/>
              </a:rPr>
              <a:t>概念特点</a:t>
            </a:r>
            <a:endPar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1"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2"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26" name="图片 25"/>
          <p:cNvPicPr/>
          <p:nvPr/>
        </p:nvPicPr>
        <p:blipFill>
          <a:blip r:embed="rId4"/>
          <a:stretch>
            <a:fillRect/>
          </a:stretch>
        </p:blipFill>
        <p:spPr>
          <a:xfrm>
            <a:off x="6939160" y="3104037"/>
            <a:ext cx="4819479" cy="27520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Part.01</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介绍</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5.5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两种网络</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5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5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3" name="学论网-专注原创-www.xuelun.me"/>
          <p:cNvSpPr/>
          <p:nvPr/>
        </p:nvSpPr>
        <p:spPr>
          <a:xfrm>
            <a:off x="738875" y="1956137"/>
            <a:ext cx="47392" cy="174108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985736" y="1864879"/>
            <a:ext cx="5315171" cy="1923604"/>
          </a:xfrm>
          <a:prstGeom prst="rect">
            <a:avLst/>
          </a:prstGeom>
        </p:spPr>
        <p:txBody>
          <a:bodyPr wrap="square">
            <a:spAutoFit/>
          </a:bodyPr>
          <a:lstStyle/>
          <a:p>
            <a:pPr>
              <a:spcAft>
                <a:spcPts val="600"/>
              </a:spcAft>
            </a:pPr>
            <a:r>
              <a:rPr lang="en-US" altLang="zh-CN" dirty="0" smtClean="0">
                <a:solidFill>
                  <a:srgbClr val="106B4C"/>
                </a:solidFill>
                <a:latin typeface="微软雅黑" panose="020B0503020204020204" pitchFamily="34" charset="-122"/>
                <a:ea typeface="微软雅黑" panose="020B0503020204020204" pitchFamily="34" charset="-122"/>
              </a:rPr>
              <a:t>Elman</a:t>
            </a:r>
            <a:r>
              <a:rPr lang="zh-CN" altLang="en-US" dirty="0" smtClean="0">
                <a:solidFill>
                  <a:srgbClr val="106B4C"/>
                </a:solidFill>
                <a:latin typeface="微软雅黑" panose="020B0503020204020204" pitchFamily="34" charset="-122"/>
                <a:ea typeface="微软雅黑" panose="020B0503020204020204" pitchFamily="34" charset="-122"/>
              </a:rPr>
              <a:t>网络</a:t>
            </a:r>
            <a:endParaRPr lang="en-US" altLang="zh-CN" dirty="0" smtClean="0">
              <a:solidFill>
                <a:srgbClr val="106B4C"/>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与</a:t>
            </a:r>
            <a:r>
              <a:rPr lang="zh-CN" altLang="en-US" sz="1600" dirty="0">
                <a:latin typeface="微软雅黑" panose="020B0503020204020204" pitchFamily="34" charset="-122"/>
                <a:ea typeface="微软雅黑" panose="020B0503020204020204" pitchFamily="34" charset="-122"/>
              </a:rPr>
              <a:t>前馈神经网络不同，递归神经网络（</a:t>
            </a:r>
            <a:r>
              <a:rPr lang="en-US" altLang="zh-CN" sz="1600" dirty="0">
                <a:latin typeface="微软雅黑" panose="020B0503020204020204" pitchFamily="34" charset="-122"/>
                <a:ea typeface="微软雅黑" panose="020B0503020204020204" pitchFamily="34" charset="-122"/>
              </a:rPr>
              <a:t>RNN</a:t>
            </a:r>
            <a:r>
              <a:rPr lang="zh-CN" altLang="en-US" sz="1600" dirty="0">
                <a:latin typeface="微软雅黑" panose="020B0503020204020204" pitchFamily="34" charset="-122"/>
                <a:ea typeface="微软雅黑" panose="020B0503020204020204" pitchFamily="34" charset="-122"/>
              </a:rPr>
              <a:t>）允许网络中出现环型结构，这些环形结构的作用是用来将一些神经元的输出作为反馈的信号。这样的结构好处在于使得网络在</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时刻的输出不仅与</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时刻的输入有关，还会与</a:t>
            </a:r>
            <a:r>
              <a:rPr lang="en-US" altLang="zh-CN" sz="1600" dirty="0">
                <a:latin typeface="微软雅黑" panose="020B0503020204020204" pitchFamily="34" charset="-122"/>
                <a:ea typeface="微软雅黑" panose="020B0503020204020204" pitchFamily="34" charset="-122"/>
              </a:rPr>
              <a:t>t-1</a:t>
            </a:r>
            <a:r>
              <a:rPr lang="zh-CN" altLang="en-US" sz="1600" dirty="0">
                <a:latin typeface="微软雅黑" panose="020B0503020204020204" pitchFamily="34" charset="-122"/>
                <a:ea typeface="微软雅黑" panose="020B0503020204020204" pitchFamily="34" charset="-122"/>
              </a:rPr>
              <a:t>时刻的网络状况有关，这样就能处理与时间有关的动态变化。</a:t>
            </a:r>
          </a:p>
          <a:p>
            <a:r>
              <a:rPr lang="en-US" altLang="zh-CN" sz="1600" dirty="0">
                <a:latin typeface="微软雅黑" panose="020B0503020204020204" pitchFamily="34" charset="-122"/>
                <a:ea typeface="微软雅黑" panose="020B0503020204020204" pitchFamily="34" charset="-122"/>
              </a:rPr>
              <a:t>Elman</a:t>
            </a:r>
            <a:r>
              <a:rPr lang="zh-CN" altLang="en-US" sz="1600" dirty="0">
                <a:latin typeface="微软雅黑" panose="020B0503020204020204" pitchFamily="34" charset="-122"/>
                <a:ea typeface="微软雅黑" panose="020B0503020204020204" pitchFamily="34" charset="-122"/>
              </a:rPr>
              <a:t>网络是递归神经网络的代表，其</a:t>
            </a:r>
            <a:r>
              <a:rPr lang="zh-CN" altLang="en-US" sz="1600" dirty="0" smtClean="0">
                <a:latin typeface="微软雅黑" panose="020B0503020204020204" pitchFamily="34" charset="-122"/>
                <a:ea typeface="微软雅黑" panose="020B0503020204020204" pitchFamily="34" charset="-122"/>
              </a:rPr>
              <a:t>网络结构图</a:t>
            </a:r>
            <a:r>
              <a:rPr lang="zh-CN" altLang="en-US" sz="1600" dirty="0">
                <a:latin typeface="微软雅黑" panose="020B0503020204020204" pitchFamily="34" charset="-122"/>
                <a:ea typeface="微软雅黑" panose="020B0503020204020204" pitchFamily="34" charset="-122"/>
              </a:rPr>
              <a:t>：</a:t>
            </a:r>
          </a:p>
        </p:txBody>
      </p:sp>
      <p:sp>
        <p:nvSpPr>
          <p:cNvPr id="54" name="学论网-专注原创-www.xuelun.me"/>
          <p:cNvSpPr/>
          <p:nvPr/>
        </p:nvSpPr>
        <p:spPr>
          <a:xfrm>
            <a:off x="740548" y="4091162"/>
            <a:ext cx="45719" cy="1906137"/>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sp>
        <p:nvSpPr>
          <p:cNvPr id="55" name="矩形 54"/>
          <p:cNvSpPr/>
          <p:nvPr/>
        </p:nvSpPr>
        <p:spPr>
          <a:xfrm>
            <a:off x="985736" y="3959319"/>
            <a:ext cx="5315171" cy="2169825"/>
          </a:xfrm>
          <a:prstGeom prst="rect">
            <a:avLst/>
          </a:prstGeom>
        </p:spPr>
        <p:txBody>
          <a:bodyPr wrap="square">
            <a:spAutoFit/>
          </a:bodyPr>
          <a:lstStyle/>
          <a:p>
            <a:pPr>
              <a:spcAft>
                <a:spcPts val="600"/>
              </a:spcAft>
            </a:pPr>
            <a:r>
              <a:rPr lang="en-US" altLang="zh-CN" dirty="0">
                <a:solidFill>
                  <a:srgbClr val="106B4C"/>
                </a:solidFill>
                <a:latin typeface="微软雅黑" panose="020B0503020204020204" pitchFamily="34" charset="-122"/>
                <a:ea typeface="微软雅黑" panose="020B0503020204020204" pitchFamily="34" charset="-122"/>
              </a:rPr>
              <a:t>Boltzmann</a:t>
            </a:r>
            <a:r>
              <a:rPr lang="zh-CN" altLang="en-US" dirty="0">
                <a:solidFill>
                  <a:srgbClr val="106B4C"/>
                </a:solidFill>
                <a:latin typeface="微软雅黑" panose="020B0503020204020204" pitchFamily="34" charset="-122"/>
                <a:ea typeface="微软雅黑" panose="020B0503020204020204" pitchFamily="34" charset="-122"/>
              </a:rPr>
              <a:t>机</a:t>
            </a:r>
            <a:endParaRPr lang="en-US" altLang="zh-CN" dirty="0">
              <a:solidFill>
                <a:srgbClr val="106B4C"/>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玻尔兹曼</a:t>
            </a:r>
            <a:r>
              <a:rPr lang="zh-CN" altLang="en-US" sz="1600" dirty="0">
                <a:latin typeface="微软雅黑" panose="020B0503020204020204" pitchFamily="34" charset="-122"/>
                <a:ea typeface="微软雅黑" panose="020B0503020204020204" pitchFamily="34" charset="-122"/>
              </a:rPr>
              <a:t>机为网络状态定义一个能量，这个能量越小网络状态越好，玻尔兹曼机的训练就是基于这个能量函数，玻尔兹曼机只有两层显层和隐层，显层用于输入，隐层为数据的内在表达，由于标准的玻尔兹曼机是一个全连接图，网络结构很复杂，难以用来解决现实任务，所以现实中经常采用的是受限玻尔兹曼，如上图将玻尔兹曼机简化为了二部图</a:t>
            </a:r>
          </a:p>
        </p:txBody>
      </p:sp>
      <p:pic>
        <p:nvPicPr>
          <p:cNvPr id="56" name="图片 55"/>
          <p:cNvPicPr/>
          <p:nvPr/>
        </p:nvPicPr>
        <p:blipFill>
          <a:blip r:embed="rId4"/>
          <a:stretch>
            <a:fillRect/>
          </a:stretch>
        </p:blipFill>
        <p:spPr>
          <a:xfrm>
            <a:off x="7333854" y="3959319"/>
            <a:ext cx="3870450" cy="2674631"/>
          </a:xfrm>
          <a:prstGeom prst="rect">
            <a:avLst/>
          </a:prstGeom>
        </p:spPr>
      </p:pic>
      <p:pic>
        <p:nvPicPr>
          <p:cNvPr id="57" name="图片 56"/>
          <p:cNvPicPr/>
          <p:nvPr/>
        </p:nvPicPr>
        <p:blipFill>
          <a:blip r:embed="rId5"/>
          <a:stretch>
            <a:fillRect/>
          </a:stretch>
        </p:blipFill>
        <p:spPr>
          <a:xfrm>
            <a:off x="7883332" y="1493228"/>
            <a:ext cx="2538030" cy="24660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5.6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深度学习</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6"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21577" y="2004428"/>
            <a:ext cx="10456611" cy="4031873"/>
          </a:xfrm>
          <a:prstGeom prst="rect">
            <a:avLst/>
          </a:prstGeom>
        </p:spPr>
        <p:txBody>
          <a:bodyPr wrap="square">
            <a:spAutoFit/>
          </a:bodyPr>
          <a:lstStyle/>
          <a:p>
            <a:pPr indent="324000"/>
            <a:r>
              <a:rPr lang="zh-CN" altLang="en-US" sz="1600" dirty="0">
                <a:latin typeface="微软雅黑" panose="020B0503020204020204" pitchFamily="34" charset="-122"/>
                <a:ea typeface="微软雅黑" panose="020B0503020204020204" pitchFamily="34" charset="-122"/>
              </a:rPr>
              <a:t>为了完成更为复杂的学习任务，简单的几层网络结构已经无法满足要求了，那么就需要提高模型的容量，模型的复杂度越高容量也就越高，那么对于神经网络增加模型复杂度最直接的办法就是增加隐层的数目，隐层数目越多连接权和阈值就更多，而且对比增加隐层神经元数目，增加隐层还增加了激活函数嵌套的层数，但是这时候出现的问题就是深度神经网络的训练问题，用之前的</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算法是无法完成训练的，因为误差在逆传播时会发生发散导致无法收敛到稳定状态。</a:t>
            </a:r>
          </a:p>
          <a:p>
            <a:pPr indent="324000"/>
            <a:r>
              <a:rPr lang="zh-CN" altLang="en-US" sz="1600" dirty="0">
                <a:latin typeface="微软雅黑" panose="020B0503020204020204" pitchFamily="34" charset="-122"/>
                <a:ea typeface="微软雅黑" panose="020B0503020204020204" pitchFamily="34" charset="-122"/>
              </a:rPr>
              <a:t>无监督逐层训练便成了深度神经网络训练的方法，有效手段，其基本思想是每次训练一层隐结点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训练时将上一层隐结点的输出作为输入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而本层隐结点的输出作为下一层隐结点的输入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这称为“预训练</a:t>
            </a:r>
            <a:r>
              <a:rPr lang="en-US" altLang="zh-CN" sz="1600" dirty="0">
                <a:latin typeface="微软雅黑" panose="020B0503020204020204" pitchFamily="34" charset="-122"/>
                <a:ea typeface="微软雅黑" panose="020B0503020204020204" pitchFamily="34" charset="-122"/>
              </a:rPr>
              <a:t>"(pre-training);</a:t>
            </a:r>
            <a:r>
              <a:rPr lang="zh-CN" altLang="en-US" sz="1600" dirty="0">
                <a:latin typeface="微软雅黑" panose="020B0503020204020204" pitchFamily="34" charset="-122"/>
                <a:ea typeface="微软雅黑" panose="020B0503020204020204" pitchFamily="34" charset="-122"/>
              </a:rPr>
              <a:t>在预训练全部完成后，再对整个网络进行“微调”</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ine</a:t>
            </a:r>
            <a:r>
              <a:rPr lang="en-US" altLang="zh-CN" sz="1600" dirty="0">
                <a:latin typeface="微软雅黑" panose="020B0503020204020204" pitchFamily="34" charset="-122"/>
                <a:ea typeface="微软雅黑" panose="020B0503020204020204" pitchFamily="34" charset="-122"/>
              </a:rPr>
              <a:t>-tuning)</a:t>
            </a:r>
            <a:r>
              <a:rPr lang="zh-CN" altLang="en-US" sz="1600" dirty="0">
                <a:latin typeface="微软雅黑" panose="020B0503020204020204" pitchFamily="34" charset="-122"/>
                <a:ea typeface="微软雅黑" panose="020B0503020204020204" pitchFamily="34" charset="-122"/>
              </a:rPr>
              <a:t>训练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例如，在深度信念网络</a:t>
            </a:r>
            <a:r>
              <a:rPr lang="en-US" altLang="zh-CN" sz="1600" dirty="0">
                <a:latin typeface="微软雅黑" panose="020B0503020204020204" pitchFamily="34" charset="-122"/>
                <a:ea typeface="微软雅黑" panose="020B0503020204020204" pitchFamily="34" charset="-122"/>
              </a:rPr>
              <a:t>(deep belief network,</a:t>
            </a:r>
            <a:r>
              <a:rPr lang="zh-CN" altLang="en-US" sz="1600" dirty="0">
                <a:latin typeface="微软雅黑" panose="020B0503020204020204" pitchFamily="34" charset="-122"/>
                <a:ea typeface="微软雅黑" panose="020B0503020204020204" pitchFamily="34" charset="-122"/>
              </a:rPr>
              <a:t>简称</a:t>
            </a:r>
            <a:r>
              <a:rPr lang="en-US" altLang="zh-CN" sz="1600" dirty="0">
                <a:latin typeface="微软雅黑" panose="020B0503020204020204" pitchFamily="34" charset="-122"/>
                <a:ea typeface="微软雅黑" panose="020B0503020204020204" pitchFamily="34" charset="-122"/>
              </a:rPr>
              <a:t>DBN) [Hinton, 2006]</a:t>
            </a:r>
            <a:r>
              <a:rPr lang="zh-CN" altLang="en-US" sz="1600" dirty="0">
                <a:latin typeface="微软雅黑" panose="020B0503020204020204" pitchFamily="34" charset="-122"/>
                <a:ea typeface="微软雅黑" panose="020B0503020204020204" pitchFamily="34" charset="-122"/>
              </a:rPr>
              <a:t>中每层都是一个受限</a:t>
            </a:r>
            <a:r>
              <a:rPr lang="en-US" altLang="zh-CN" sz="1600" dirty="0">
                <a:latin typeface="微软雅黑" panose="020B0503020204020204" pitchFamily="34" charset="-122"/>
                <a:ea typeface="微软雅黑" panose="020B0503020204020204" pitchFamily="34" charset="-122"/>
              </a:rPr>
              <a:t>Boltzmann</a:t>
            </a:r>
            <a:r>
              <a:rPr lang="zh-CN" altLang="en-US" sz="1600" dirty="0">
                <a:latin typeface="微软雅黑" panose="020B0503020204020204" pitchFamily="34" charset="-122"/>
                <a:ea typeface="微软雅黑" panose="020B0503020204020204" pitchFamily="34" charset="-122"/>
              </a:rPr>
              <a:t>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即整个网络可视为若干个</a:t>
            </a:r>
            <a:r>
              <a:rPr lang="en-US" altLang="zh-CN" sz="1600" dirty="0">
                <a:latin typeface="微软雅黑" panose="020B0503020204020204" pitchFamily="34" charset="-122"/>
                <a:ea typeface="微软雅黑" panose="020B0503020204020204" pitchFamily="34" charset="-122"/>
              </a:rPr>
              <a:t>RBM</a:t>
            </a:r>
            <a:r>
              <a:rPr lang="zh-CN" altLang="en-US" sz="1600" dirty="0">
                <a:latin typeface="微软雅黑" panose="020B0503020204020204" pitchFamily="34" charset="-122"/>
                <a:ea typeface="微软雅黑" panose="020B0503020204020204" pitchFamily="34" charset="-122"/>
              </a:rPr>
              <a:t>堆叠而得，在使用无监督逐层训练时</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首先训练第一层</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这是关于训练样本的</a:t>
            </a:r>
            <a:r>
              <a:rPr lang="en-US" altLang="zh-CN" sz="1600" dirty="0">
                <a:latin typeface="微软雅黑" panose="020B0503020204020204" pitchFamily="34" charset="-122"/>
                <a:ea typeface="微软雅黑" panose="020B0503020204020204" pitchFamily="34" charset="-122"/>
              </a:rPr>
              <a:t>RBM</a:t>
            </a:r>
            <a:r>
              <a:rPr lang="zh-CN" altLang="en-US" sz="1600" dirty="0">
                <a:latin typeface="微软雅黑" panose="020B0503020204020204" pitchFamily="34" charset="-122"/>
                <a:ea typeface="微软雅黑" panose="020B0503020204020204" pitchFamily="34" charset="-122"/>
              </a:rPr>
              <a:t>模型，可按标准的</a:t>
            </a:r>
            <a:r>
              <a:rPr lang="en-US" altLang="zh-CN" sz="1600" dirty="0">
                <a:latin typeface="微软雅黑" panose="020B0503020204020204" pitchFamily="34" charset="-122"/>
                <a:ea typeface="微软雅黑" panose="020B0503020204020204" pitchFamily="34" charset="-122"/>
              </a:rPr>
              <a:t>RBM</a:t>
            </a:r>
            <a:r>
              <a:rPr lang="zh-CN" altLang="en-US" sz="1600" dirty="0">
                <a:latin typeface="微软雅黑" panose="020B0503020204020204" pitchFamily="34" charset="-122"/>
                <a:ea typeface="微软雅黑" panose="020B0503020204020204" pitchFamily="34" charset="-122"/>
              </a:rPr>
              <a:t>训练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然后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将第一层预训练好的隐结点视为第二层的输入结点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对第二层进行预训练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各层预训练完成后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再利用</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算法等对整个网络进行训练</a:t>
            </a:r>
            <a:r>
              <a:rPr lang="en-US" altLang="zh-CN" sz="1600" dirty="0">
                <a:latin typeface="微软雅黑" panose="020B0503020204020204" pitchFamily="34" charset="-122"/>
                <a:ea typeface="微软雅黑" panose="020B0503020204020204" pitchFamily="34" charset="-122"/>
              </a:rPr>
              <a:t>.</a:t>
            </a:r>
          </a:p>
          <a:p>
            <a:pPr indent="324000"/>
            <a:r>
              <a:rPr lang="zh-CN" altLang="en-US" sz="1600" dirty="0">
                <a:latin typeface="微软雅黑" panose="020B0503020204020204" pitchFamily="34" charset="-122"/>
                <a:ea typeface="微软雅黑" panose="020B0503020204020204" pitchFamily="34" charset="-122"/>
              </a:rPr>
              <a:t>另外一种办法就是权共享在卷积神经网络之中用的比较多，卷积神经网络的的每一组神经元都是用相同的连接权，这样就大幅减少了需要训练的参数数目。</a:t>
            </a:r>
          </a:p>
          <a:p>
            <a:pPr indent="324000"/>
            <a:r>
              <a:rPr lang="zh-CN" altLang="en-US" sz="1600" dirty="0">
                <a:latin typeface="微软雅黑" panose="020B0503020204020204" pitchFamily="34" charset="-122"/>
                <a:ea typeface="微软雅黑" panose="020B0503020204020204" pitchFamily="34" charset="-122"/>
              </a:rPr>
              <a:t>深度学习其实就是把输入的信号逐层进行加工，把初始的与输出目标之间联系不密切的输入表示，转化为与输出目标联系更紧密的表示，使得原来仅基于最后一层输出映射难以完成的任务成为可能，简而言之就是把低层的特征表示转换为高层的特征表示，用简单模型即可完成的分类等学习任务，所以深度学习又叫特征学习或表示学习。</a:t>
            </a:r>
          </a:p>
        </p:txBody>
      </p:sp>
    </p:spTree>
    <p:extLst>
      <p:ext uri="{BB962C8B-B14F-4D97-AF65-F5344CB8AC3E}">
        <p14:creationId xmlns:p14="http://schemas.microsoft.com/office/powerpoint/2010/main" val="349259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smtClean="0">
                <a:solidFill>
                  <a:schemeClr val="bg1">
                    <a:lumMod val="95000"/>
                  </a:schemeClr>
                </a:solidFill>
                <a:latin typeface="微软雅黑" panose="020B0503020204020204" pitchFamily="34" charset="-122"/>
                <a:ea typeface="微软雅黑" panose="020B0503020204020204" pitchFamily="34" charset="-122"/>
              </a:rPr>
              <a:t>谢谢</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444" y="682994"/>
            <a:ext cx="4244994" cy="922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介绍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5871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模式原理</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8568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优缺点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例子解说</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定义</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学论网-矩形 1"/>
          <p:cNvSpPr/>
          <p:nvPr/>
        </p:nvSpPr>
        <p:spPr>
          <a:xfrm>
            <a:off x="984805" y="1674345"/>
            <a:ext cx="10222390" cy="468811"/>
          </a:xfrm>
          <a:prstGeom prst="rect">
            <a:avLst/>
          </a:prstGeom>
          <a:solidFill>
            <a:srgbClr val="106B4C"/>
          </a:solidFill>
          <a:ln w="12700" cap="flat" cmpd="sng" algn="ctr">
            <a:solidFill>
              <a:srgbClr val="106B4C"/>
            </a:solidFill>
            <a:prstDash val="solid"/>
          </a:ln>
          <a:effectLst/>
        </p:spPr>
        <p:txBody>
          <a:bodyPr rtlCol="0" anchor="ctr"/>
          <a:lstStyle/>
          <a:p>
            <a:pPr lvl="0" algn="ctr"/>
            <a:r>
              <a:rPr lang="en-US" altLang="zh-CN" sz="2800" b="1"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rPr>
              <a:t>Template Method</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2" name="学论网-矩形 1"/>
          <p:cNvSpPr/>
          <p:nvPr/>
        </p:nvSpPr>
        <p:spPr>
          <a:xfrm>
            <a:off x="1169752" y="2573026"/>
            <a:ext cx="3312000" cy="3457303"/>
          </a:xfrm>
          <a:prstGeom prst="rect">
            <a:avLst/>
          </a:prstGeom>
          <a:noFill/>
          <a:ln w="12700" cap="flat" cmpd="sng" algn="ctr">
            <a:solidFill>
              <a:schemeClr val="accent3">
                <a:lumMod val="50000"/>
              </a:schemeClr>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432616" y="3025501"/>
            <a:ext cx="2786271" cy="1938992"/>
          </a:xfrm>
          <a:prstGeom prst="rect">
            <a:avLst/>
          </a:prstGeom>
          <a:noFill/>
          <a:ln>
            <a:noFill/>
          </a:ln>
        </p:spPr>
        <p:txBody>
          <a:bodyPr wrap="square" lIns="0" tIns="0" rIns="0" bIns="0" rtlCol="0">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 模板方法模式很简单，它的定义是</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：定义</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一个操作中的算法框架，而将一些步骤延迟到子类中，使得子类可以不改变一个算法的结构即可冲定义该算法的某些特定步骤。模板方法模式</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UML</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图如右：</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4637585" y="2288660"/>
            <a:ext cx="6216566" cy="423101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42039" y="1133572"/>
            <a:ext cx="236742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作用及解决的问题</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0"/>
              <p:cNvSpPr>
                <a:spLocks noChangeShapeType="1"/>
              </p:cNvSpPr>
              <p:nvPr/>
            </p:nvSpPr>
            <p:spPr bwMode="auto">
              <a:xfrm flipV="1">
                <a:off x="6370638"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flipV="1">
                <a:off x="6573838"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37"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39"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333380" y="3270924"/>
            <a:ext cx="6192771" cy="1384996"/>
            <a:chOff x="4910249" y="2291350"/>
            <a:chExt cx="3612014" cy="1038746"/>
          </a:xfrm>
        </p:grpSpPr>
        <p:sp>
          <p:nvSpPr>
            <p:cNvPr id="54" name="学论网-专注原创-www.xuelun.me"/>
            <p:cNvSpPr/>
            <p:nvPr/>
          </p:nvSpPr>
          <p:spPr>
            <a:xfrm>
              <a:off x="5296526" y="2291350"/>
              <a:ext cx="3225737" cy="1038746"/>
            </a:xfrm>
            <a:prstGeom prst="rect">
              <a:avLst/>
            </a:prstGeom>
          </p:spPr>
          <p:txBody>
            <a:bodyPr wrap="square">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里面的几个参数根据图例我们可以看出，分别是输入、权重、阈值、输出；</a:t>
              </a:r>
            </a:p>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这个简单的神经元的运转方式就是获得输入和权值，两个的乘积与阈值进行对比，再经过激活函数</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的作用下获得输出</a:t>
              </a:r>
            </a:p>
          </p:txBody>
        </p:sp>
        <p:sp>
          <p:nvSpPr>
            <p:cNvPr id="55" name="学论网-专注原创-www.xuelun.me"/>
            <p:cNvSpPr/>
            <p:nvPr/>
          </p:nvSpPr>
          <p:spPr>
            <a:xfrm>
              <a:off x="4910249" y="2570667"/>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6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介绍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7" name="TextBox 7"/>
          <p:cNvSpPr txBox="1"/>
          <p:nvPr/>
        </p:nvSpPr>
        <p:spPr>
          <a:xfrm>
            <a:off x="515871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模式原理</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9"/>
          <p:cNvSpPr txBox="1"/>
          <p:nvPr/>
        </p:nvSpPr>
        <p:spPr>
          <a:xfrm>
            <a:off x="678568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优缺点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10"/>
          <p:cNvSpPr txBox="1"/>
          <p:nvPr/>
        </p:nvSpPr>
        <p:spPr>
          <a:xfrm>
            <a:off x="84803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例子解说</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激活函数</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287126" y="2689751"/>
            <a:ext cx="824856" cy="2852058"/>
          </a:xfrm>
          <a:prstGeom prst="rect">
            <a:avLst/>
          </a:prstGeom>
          <a:solidFill>
            <a:srgbClr val="106B4C"/>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spc="300" dirty="0" smtClean="0">
                <a:solidFill>
                  <a:schemeClr val="bg1"/>
                </a:solidFill>
                <a:latin typeface="微软雅黑" panose="020B0503020204020204" pitchFamily="34" charset="-122"/>
                <a:ea typeface="微软雅黑" panose="020B0503020204020204" pitchFamily="34" charset="-122"/>
              </a:rPr>
              <a:t>两类常见激活函数</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p:cNvPicPr/>
          <p:nvPr/>
        </p:nvPicPr>
        <p:blipFill>
          <a:blip r:embed="rId4"/>
          <a:stretch>
            <a:fillRect/>
          </a:stretch>
        </p:blipFill>
        <p:spPr>
          <a:xfrm>
            <a:off x="5600622" y="2594320"/>
            <a:ext cx="5759450" cy="3042920"/>
          </a:xfrm>
          <a:prstGeom prst="rect">
            <a:avLst/>
          </a:prstGeom>
        </p:spPr>
      </p:pic>
      <p:sp>
        <p:nvSpPr>
          <p:cNvPr id="3" name="文本框 2"/>
          <p:cNvSpPr txBox="1"/>
          <p:nvPr/>
        </p:nvSpPr>
        <p:spPr>
          <a:xfrm>
            <a:off x="2653748" y="2441272"/>
            <a:ext cx="2244103" cy="3924151"/>
          </a:xfrm>
          <a:prstGeom prst="rect">
            <a:avLst/>
          </a:prstGeom>
          <a:noFill/>
        </p:spPr>
        <p:txBody>
          <a:bodyPr wrap="square" rtlCol="0">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激活函数：激活函数的作用就是在神经网络之中引入非线性的因素从而可以解决一些线性模型无法解决的问题，激活函数都是非线性的比如下面介绍的两种。</a:t>
            </a:r>
          </a:p>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常见的激活函数包括：阶跃函数、</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sigmoid</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函数等机器学习书上列举出来了两种函数的图形。</a:t>
            </a:r>
          </a:p>
          <a:p>
            <a:endParaRPr lang="zh-CN" altLang="en-US" dirty="0"/>
          </a:p>
        </p:txBody>
      </p:sp>
      <p:sp>
        <p:nvSpPr>
          <p:cNvPr id="18"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介绍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9" name="TextBox 7"/>
          <p:cNvSpPr txBox="1"/>
          <p:nvPr/>
        </p:nvSpPr>
        <p:spPr>
          <a:xfrm>
            <a:off x="515871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模式原理</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9"/>
          <p:cNvSpPr txBox="1"/>
          <p:nvPr/>
        </p:nvSpPr>
        <p:spPr>
          <a:xfrm>
            <a:off x="6785684" y="224420"/>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优缺点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10"/>
          <p:cNvSpPr txBox="1"/>
          <p:nvPr/>
        </p:nvSpPr>
        <p:spPr>
          <a:xfrm>
            <a:off x="84803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例子解说</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051514" y="4789616"/>
            <a:ext cx="6088973"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感知机与多层神经网络</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感知机模型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符 27"/>
          <p:cNvCxnSpPr>
            <a:stCxn id="33" idx="3"/>
            <a:endCxn id="52" idx="1"/>
          </p:cNvCxnSpPr>
          <p:nvPr/>
        </p:nvCxnSpPr>
        <p:spPr>
          <a:xfrm flipV="1">
            <a:off x="5089215" y="3805788"/>
            <a:ext cx="1367334" cy="1"/>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2" name="文本框 34"/>
          <p:cNvSpPr>
            <a:spLocks noChangeArrowheads="1"/>
          </p:cNvSpPr>
          <p:nvPr/>
        </p:nvSpPr>
        <p:spPr bwMode="auto">
          <a:xfrm>
            <a:off x="6456549" y="2809169"/>
            <a:ext cx="4389000" cy="199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indent="324000">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这</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是一个简单的网络，甚至不能说是网络，因为组成这个模型的仅仅只有两个神经元模型，这个模型被称为感知机模型，两层模型分为输入层与输出层。只有输出神经元是</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M-P</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神经元，输入层仅有输入的作用，这个简单的感知机模型的作用非常有限，比如书中介绍的三种逻辑运算，与、或、非。</a:t>
            </a: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pic>
        <p:nvPicPr>
          <p:cNvPr id="33" name="图片 32"/>
          <p:cNvPicPr/>
          <p:nvPr/>
        </p:nvPicPr>
        <p:blipFill>
          <a:blip r:embed="rId4"/>
          <a:stretch>
            <a:fillRect/>
          </a:stretch>
        </p:blipFill>
        <p:spPr>
          <a:xfrm>
            <a:off x="1394675" y="2428223"/>
            <a:ext cx="3694540" cy="2755131"/>
          </a:xfrm>
          <a:prstGeom prst="rect">
            <a:avLst/>
          </a:prstGeom>
        </p:spPr>
      </p:pic>
      <p:sp>
        <p:nvSpPr>
          <p:cNvPr id="2" name="矩形 1"/>
          <p:cNvSpPr/>
          <p:nvPr/>
        </p:nvSpPr>
        <p:spPr>
          <a:xfrm>
            <a:off x="1353559" y="2230068"/>
            <a:ext cx="3821641" cy="81505"/>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感知机应用</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p:cNvSpPr/>
          <p:nvPr/>
        </p:nvSpPr>
        <p:spPr bwMode="auto">
          <a:xfrm flipH="1">
            <a:off x="4491648" y="2505455"/>
            <a:ext cx="308952" cy="3324131"/>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pic>
        <p:nvPicPr>
          <p:cNvPr id="4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pic>
        <p:nvPicPr>
          <p:cNvPr id="33" name="图片 32"/>
          <p:cNvPicPr/>
          <p:nvPr/>
        </p:nvPicPr>
        <p:blipFill>
          <a:blip r:embed="rId4"/>
          <a:stretch>
            <a:fillRect/>
          </a:stretch>
        </p:blipFill>
        <p:spPr>
          <a:xfrm>
            <a:off x="425752" y="2879567"/>
            <a:ext cx="3611880" cy="2554612"/>
          </a:xfrm>
          <a:prstGeom prst="rect">
            <a:avLst/>
          </a:prstGeom>
        </p:spPr>
      </p:pic>
      <p:pic>
        <p:nvPicPr>
          <p:cNvPr id="46" name="图片 45"/>
          <p:cNvPicPr/>
          <p:nvPr/>
        </p:nvPicPr>
        <p:blipFill>
          <a:blip r:embed="rId5"/>
          <a:stretch>
            <a:fillRect/>
          </a:stretch>
        </p:blipFill>
        <p:spPr>
          <a:xfrm>
            <a:off x="5112549" y="3393924"/>
            <a:ext cx="5759450" cy="389255"/>
          </a:xfrm>
          <a:prstGeom prst="rect">
            <a:avLst/>
          </a:prstGeom>
        </p:spPr>
      </p:pic>
      <p:pic>
        <p:nvPicPr>
          <p:cNvPr id="52" name="图片 51"/>
          <p:cNvPicPr/>
          <p:nvPr/>
        </p:nvPicPr>
        <p:blipFill>
          <a:blip r:embed="rId6"/>
          <a:stretch>
            <a:fillRect/>
          </a:stretch>
        </p:blipFill>
        <p:spPr>
          <a:xfrm>
            <a:off x="5112549" y="3783179"/>
            <a:ext cx="5759450" cy="1651000"/>
          </a:xfrm>
          <a:prstGeom prst="rect">
            <a:avLst/>
          </a:prstGeom>
        </p:spPr>
      </p:pic>
      <p:sp>
        <p:nvSpPr>
          <p:cNvPr id="3" name="文本框 2"/>
          <p:cNvSpPr txBox="1"/>
          <p:nvPr/>
        </p:nvSpPr>
        <p:spPr>
          <a:xfrm>
            <a:off x="5112549" y="2505455"/>
            <a:ext cx="5759450" cy="369332"/>
          </a:xfrm>
          <a:prstGeom prst="rect">
            <a:avLst/>
          </a:prstGeom>
          <a:noFill/>
        </p:spPr>
        <p:txBody>
          <a:bodyPr wrap="square" rtlCol="0">
            <a:spAutoFit/>
          </a:bodyPr>
          <a:lstStyle/>
          <a:p>
            <a:r>
              <a:rPr lang="zh-CN" altLang="en-US" dirty="0" smtClean="0"/>
              <a:t>以下为与或非三种逻辑操作的说明</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3863</Words>
  <Application>Microsoft Office PowerPoint</Application>
  <PresentationFormat>宽屏</PresentationFormat>
  <Paragraphs>287</Paragraphs>
  <Slides>32</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Impact MT Std</vt:lpstr>
      <vt:lpstr>等线</vt:lpstr>
      <vt:lpstr>等线 Light</vt:lpstr>
      <vt:lpstr>冬青黑体简体中文 W3</vt:lpstr>
      <vt:lpstr>华文宋体</vt:lpstr>
      <vt:lpstr>宋体</vt:lpstr>
      <vt:lpstr>微软雅黑</vt:lpstr>
      <vt:lpstr>Arial</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彭 晓亮</cp:lastModifiedBy>
  <cp:revision>152</cp:revision>
  <dcterms:created xsi:type="dcterms:W3CDTF">2016-11-24T09:20:00Z</dcterms:created>
  <dcterms:modified xsi:type="dcterms:W3CDTF">2020-11-05T09:16:52Z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