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2.xml" ContentType="application/vnd.openxmlformats-officedocument.presentationml.notesSlide+xml"/>
  <Override PartName="/ppt/tags/tag9.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heme/themeOverride1.xml" ContentType="application/vnd.openxmlformats-officedocument.themeOverride+xml"/>
  <Override PartName="/ppt/tags/tag10.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heme/themeOverride2.xml" ContentType="application/vnd.openxmlformats-officedocument.themeOverride+xml"/>
  <Override PartName="/ppt/tags/tag11.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19"/>
  </p:notesMasterIdLst>
  <p:handoutMasterIdLst>
    <p:handoutMasterId r:id="rId20"/>
  </p:handoutMasterIdLst>
  <p:sldIdLst>
    <p:sldId id="4501" r:id="rId2"/>
    <p:sldId id="4503" r:id="rId3"/>
    <p:sldId id="4504" r:id="rId4"/>
    <p:sldId id="4472" r:id="rId5"/>
    <p:sldId id="4534" r:id="rId6"/>
    <p:sldId id="4414" r:id="rId7"/>
    <p:sldId id="4536" r:id="rId8"/>
    <p:sldId id="4505" r:id="rId9"/>
    <p:sldId id="4473" r:id="rId10"/>
    <p:sldId id="4476" r:id="rId11"/>
    <p:sldId id="4486" r:id="rId12"/>
    <p:sldId id="4525" r:id="rId13"/>
    <p:sldId id="4526" r:id="rId14"/>
    <p:sldId id="4533" r:id="rId15"/>
    <p:sldId id="4537" r:id="rId16"/>
    <p:sldId id="4539" r:id="rId17"/>
    <p:sldId id="4502" r:id="rId18"/>
  </p:sldIdLst>
  <p:sldSz cx="12858750" cy="7232650"/>
  <p:notesSz cx="6858000" cy="9144000"/>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40080" indent="-18288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955" indent="-55435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328">
          <p15:clr>
            <a:srgbClr val="A4A3A4"/>
          </p15:clr>
        </p15:guide>
        <p15:guide id="2" pos="4050">
          <p15:clr>
            <a:srgbClr val="A4A3A4"/>
          </p15:clr>
        </p15:guide>
        <p15:guide id="3" pos="557">
          <p15:clr>
            <a:srgbClr val="A4A3A4"/>
          </p15:clr>
        </p15:guide>
        <p15:guide id="4" orient="horz" pos="4183">
          <p15:clr>
            <a:srgbClr val="A4A3A4"/>
          </p15:clr>
        </p15:guide>
        <p15:guide id="5" pos="7497">
          <p15:clr>
            <a:srgbClr val="A4A3A4"/>
          </p15:clr>
        </p15:guide>
        <p15:guide id="6" pos="6908">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0000"/>
    <a:srgbClr val="D14E5B"/>
    <a:srgbClr val="CA8F45"/>
    <a:srgbClr val="4BC1DD"/>
    <a:srgbClr val="58A9CC"/>
    <a:srgbClr val="0C2744"/>
    <a:srgbClr val="29ABE2"/>
    <a:srgbClr val="FFC000"/>
    <a:srgbClr val="5CBA46"/>
    <a:srgbClr val="00939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42" autoAdjust="0"/>
    <p:restoredTop sz="95274" autoAdjust="0"/>
  </p:normalViewPr>
  <p:slideViewPr>
    <p:cSldViewPr>
      <p:cViewPr varScale="1">
        <p:scale>
          <a:sx n="77" d="100"/>
          <a:sy n="77" d="100"/>
        </p:scale>
        <p:origin x="101" y="77"/>
      </p:cViewPr>
      <p:guideLst>
        <p:guide orient="horz" pos="328"/>
        <p:guide pos="4050"/>
        <p:guide pos="557"/>
        <p:guide orient="horz" pos="4183"/>
        <p:guide pos="7497"/>
        <p:guide pos="6908"/>
      </p:guideLst>
    </p:cSldViewPr>
  </p:slideViewPr>
  <p:outlineViewPr>
    <p:cViewPr>
      <p:scale>
        <a:sx n="100" d="100"/>
        <a:sy n="100" d="100"/>
      </p:scale>
      <p:origin x="0" y="-10374"/>
    </p:cViewPr>
  </p:outlineViewPr>
  <p:notesTextViewPr>
    <p:cViewPr>
      <p:scale>
        <a:sx n="1" d="1"/>
        <a:sy n="1" d="1"/>
      </p:scale>
      <p:origin x="0" y="0"/>
    </p:cViewPr>
  </p:notesTextViewPr>
  <p:sorterViewPr>
    <p:cViewPr>
      <p:scale>
        <a:sx n="33" d="100"/>
        <a:sy n="33" d="100"/>
      </p:scale>
      <p:origin x="0" y="0"/>
    </p:cViewPr>
  </p:sorterViewPr>
  <p:notesViewPr>
    <p:cSldViewPr>
      <p:cViewPr varScale="1">
        <p:scale>
          <a:sx n="65" d="100"/>
          <a:sy n="65" d="100"/>
        </p:scale>
        <p:origin x="2796" y="5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9630DBF-D010-4114-9DE3-41E342A27C18}" type="datetimeFigureOut">
              <a:rPr lang="zh-CN" altLang="en-US" smtClean="0"/>
              <a:t>2020/11/24</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4D1D107-4CC9-43CA-8CA8-36E1DF70D5F2}"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t>2020/11/24</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a:defRPr sz="1200"/>
            </a:lvl1pPr>
          </a:lstStyle>
          <a:p>
            <a:fld id="{418F03C3-53C1-4F10-8DAF-D1F318E96C6E}" type="slidenum">
              <a:rPr lang="zh-CN" altLang="en-US"/>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mn-lt"/>
        <a:ea typeface="+mn-ea"/>
        <a:cs typeface="+mn-cs"/>
      </a:defRPr>
    </a:lvl1pPr>
    <a:lvl2pPr marL="455930" algn="l" rtl="0" eaLnBrk="0" fontAlgn="base" hangingPunct="0">
      <a:spcBef>
        <a:spcPct val="30000"/>
      </a:spcBef>
      <a:spcAft>
        <a:spcPct val="0"/>
      </a:spcAft>
      <a:defRPr sz="1300" kern="1200">
        <a:solidFill>
          <a:schemeClr val="tx1"/>
        </a:solidFill>
        <a:latin typeface="+mn-lt"/>
        <a:ea typeface="+mn-ea"/>
        <a:cs typeface="+mn-cs"/>
      </a:defRPr>
    </a:lvl2pPr>
    <a:lvl3pPr marL="913130" algn="l" rtl="0" eaLnBrk="0" fontAlgn="base" hangingPunct="0">
      <a:spcBef>
        <a:spcPct val="30000"/>
      </a:spcBef>
      <a:spcAft>
        <a:spcPct val="0"/>
      </a:spcAft>
      <a:defRPr sz="1300" kern="1200">
        <a:solidFill>
          <a:schemeClr val="tx1"/>
        </a:solidFill>
        <a:latin typeface="+mn-lt"/>
        <a:ea typeface="+mn-ea"/>
        <a:cs typeface="+mn-cs"/>
      </a:defRPr>
    </a:lvl3pPr>
    <a:lvl4pPr marL="1370330" algn="l" rtl="0" eaLnBrk="0" fontAlgn="base" hangingPunct="0">
      <a:spcBef>
        <a:spcPct val="30000"/>
      </a:spcBef>
      <a:spcAft>
        <a:spcPct val="0"/>
      </a:spcAft>
      <a:defRPr sz="1300" kern="1200">
        <a:solidFill>
          <a:schemeClr val="tx1"/>
        </a:solidFill>
        <a:latin typeface="+mn-lt"/>
        <a:ea typeface="+mn-ea"/>
        <a:cs typeface="+mn-cs"/>
      </a:defRPr>
    </a:lvl4pPr>
    <a:lvl5pPr marL="1827530" algn="l" rtl="0" eaLnBrk="0" fontAlgn="base" hangingPunct="0">
      <a:spcBef>
        <a:spcPct val="30000"/>
      </a:spcBef>
      <a:spcAft>
        <a:spcPct val="0"/>
      </a:spcAft>
      <a:defRPr sz="1300" kern="1200">
        <a:solidFill>
          <a:schemeClr val="tx1"/>
        </a:solidFill>
        <a:latin typeface="+mn-lt"/>
        <a:ea typeface="+mn-ea"/>
        <a:cs typeface="+mn-cs"/>
      </a:defRPr>
    </a:lvl5pPr>
    <a:lvl6pPr marL="2285365" algn="l" defTabSz="913765" rtl="0" eaLnBrk="1" latinLnBrk="0" hangingPunct="1">
      <a:defRPr sz="1300" kern="1200">
        <a:solidFill>
          <a:schemeClr val="tx1"/>
        </a:solidFill>
        <a:latin typeface="+mn-lt"/>
        <a:ea typeface="+mn-ea"/>
        <a:cs typeface="+mn-cs"/>
      </a:defRPr>
    </a:lvl6pPr>
    <a:lvl7pPr marL="2742565" algn="l" defTabSz="913765" rtl="0" eaLnBrk="1" latinLnBrk="0" hangingPunct="1">
      <a:defRPr sz="1300" kern="1200">
        <a:solidFill>
          <a:schemeClr val="tx1"/>
        </a:solidFill>
        <a:latin typeface="+mn-lt"/>
        <a:ea typeface="+mn-ea"/>
        <a:cs typeface="+mn-cs"/>
      </a:defRPr>
    </a:lvl7pPr>
    <a:lvl8pPr marL="3199765" algn="l" defTabSz="913765" rtl="0" eaLnBrk="1" latinLnBrk="0" hangingPunct="1">
      <a:defRPr sz="1300" kern="1200">
        <a:solidFill>
          <a:schemeClr val="tx1"/>
        </a:solidFill>
        <a:latin typeface="+mn-lt"/>
        <a:ea typeface="+mn-ea"/>
        <a:cs typeface="+mn-cs"/>
      </a:defRPr>
    </a:lvl8pPr>
    <a:lvl9pPr marL="3656965" algn="l" defTabSz="913765"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sym typeface="+mn-ea"/>
              </a:rPr>
              <a:t>更多</a:t>
            </a:r>
            <a:r>
              <a:rPr lang="en-US" altLang="zh-CN">
                <a:sym typeface="+mn-ea"/>
              </a:rPr>
              <a:t>PPT</a:t>
            </a:r>
            <a:r>
              <a:rPr lang="zh-CN" altLang="en-US">
                <a:sym typeface="+mn-ea"/>
              </a:rPr>
              <a:t>搜【鹿大仙设计】https://ludaxian.taobao.com</a:t>
            </a:r>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6B02EC-97C0-4E19-AA45-E904FCC1D11E}" type="slidenum">
              <a:rPr lang="en-GB" smtClean="0"/>
              <a:t>11</a:t>
            </a:fld>
            <a:endParaRPr lang="en-GB"/>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6B02EC-97C0-4E19-AA45-E904FCC1D11E}" type="slidenum">
              <a:rPr lang="en-GB" smtClean="0"/>
              <a:t>12</a:t>
            </a:fld>
            <a:endParaRPr lang="en-GB"/>
          </a:p>
        </p:txBody>
      </p:sp>
    </p:spTree>
    <p:extLst>
      <p:ext uri="{BB962C8B-B14F-4D97-AF65-F5344CB8AC3E}">
        <p14:creationId xmlns:p14="http://schemas.microsoft.com/office/powerpoint/2010/main" val="5928339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6B02EC-97C0-4E19-AA45-E904FCC1D11E}" type="slidenum">
              <a:rPr lang="en-GB" smtClean="0"/>
              <a:t>13</a:t>
            </a:fld>
            <a:endParaRPr lang="en-GB"/>
          </a:p>
        </p:txBody>
      </p:sp>
    </p:spTree>
    <p:extLst>
      <p:ext uri="{BB962C8B-B14F-4D97-AF65-F5344CB8AC3E}">
        <p14:creationId xmlns:p14="http://schemas.microsoft.com/office/powerpoint/2010/main" val="10776900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14</a:t>
            </a:fld>
            <a:endParaRPr lang="zh-CN" altLang="en-US"/>
          </a:p>
        </p:txBody>
      </p:sp>
    </p:spTree>
    <p:extLst>
      <p:ext uri="{BB962C8B-B14F-4D97-AF65-F5344CB8AC3E}">
        <p14:creationId xmlns:p14="http://schemas.microsoft.com/office/powerpoint/2010/main" val="22093986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6B02EC-97C0-4E19-AA45-E904FCC1D11E}" type="slidenum">
              <a:rPr lang="en-GB" smtClean="0"/>
              <a:t>15</a:t>
            </a:fld>
            <a:endParaRPr lang="en-GB"/>
          </a:p>
        </p:txBody>
      </p:sp>
    </p:spTree>
    <p:extLst>
      <p:ext uri="{BB962C8B-B14F-4D97-AF65-F5344CB8AC3E}">
        <p14:creationId xmlns:p14="http://schemas.microsoft.com/office/powerpoint/2010/main" val="39624362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6B02EC-97C0-4E19-AA45-E904FCC1D11E}" type="slidenum">
              <a:rPr lang="en-GB" smtClean="0"/>
              <a:t>16</a:t>
            </a:fld>
            <a:endParaRPr lang="en-GB"/>
          </a:p>
        </p:txBody>
      </p:sp>
    </p:spTree>
    <p:extLst>
      <p:ext uri="{BB962C8B-B14F-4D97-AF65-F5344CB8AC3E}">
        <p14:creationId xmlns:p14="http://schemas.microsoft.com/office/powerpoint/2010/main" val="11795045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17</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5</a:t>
            </a:fld>
            <a:endParaRPr lang="zh-CN" altLang="en-US"/>
          </a:p>
        </p:txBody>
      </p:sp>
    </p:spTree>
    <p:extLst>
      <p:ext uri="{BB962C8B-B14F-4D97-AF65-F5344CB8AC3E}">
        <p14:creationId xmlns:p14="http://schemas.microsoft.com/office/powerpoint/2010/main" val="8752009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6B02EC-97C0-4E19-AA45-E904FCC1D11E}" type="slidenum">
              <a:rPr lang="en-GB" smtClean="0"/>
              <a:t>6</a:t>
            </a:fld>
            <a:endParaRPr lang="en-GB"/>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6B02EC-97C0-4E19-AA45-E904FCC1D11E}" type="slidenum">
              <a:rPr lang="en-GB" smtClean="0"/>
              <a:t>7</a:t>
            </a:fld>
            <a:endParaRPr lang="en-GB"/>
          </a:p>
        </p:txBody>
      </p:sp>
    </p:spTree>
    <p:extLst>
      <p:ext uri="{BB962C8B-B14F-4D97-AF65-F5344CB8AC3E}">
        <p14:creationId xmlns:p14="http://schemas.microsoft.com/office/powerpoint/2010/main" val="31683689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2BF82D2-7A68-459D-A996-9BDDA2518FA4}" type="datetimeFigureOut">
              <a:rPr lang="zh-CN" altLang="en-US" smtClean="0"/>
              <a:t>2020/11/24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E01EE5D-26FB-46D5-A381-ECFB35BF1D34}" type="slidenum">
              <a:rPr lang="zh-CN" altLang="en-US" smtClean="0"/>
              <a:t>‹#›</a:t>
            </a:fld>
            <a:endParaRPr lang="zh-CN" altLang="en-US"/>
          </a:p>
        </p:txBody>
      </p:sp>
      <p:sp>
        <p:nvSpPr>
          <p:cNvPr id="5" name="任意多边形 4"/>
          <p:cNvSpPr/>
          <p:nvPr userDrawn="1"/>
        </p:nvSpPr>
        <p:spPr bwMode="auto">
          <a:xfrm>
            <a:off x="0" y="-15726"/>
            <a:ext cx="12858749" cy="967755"/>
          </a:xfrm>
          <a:custGeom>
            <a:avLst/>
            <a:gdLst>
              <a:gd name="connsiteX0" fmla="*/ 0 w 4511489"/>
              <a:gd name="connsiteY0" fmla="*/ 0 h 4261259"/>
              <a:gd name="connsiteX1" fmla="*/ 4511489 w 4511489"/>
              <a:gd name="connsiteY1" fmla="*/ 0 h 4261259"/>
              <a:gd name="connsiteX2" fmla="*/ 4511489 w 4511489"/>
              <a:gd name="connsiteY2" fmla="*/ 4261259 h 4261259"/>
              <a:gd name="connsiteX3" fmla="*/ 0 w 4511489"/>
              <a:gd name="connsiteY3" fmla="*/ 4261259 h 4261259"/>
            </a:gdLst>
            <a:ahLst/>
            <a:cxnLst>
              <a:cxn ang="0">
                <a:pos x="connsiteX0" y="connsiteY0"/>
              </a:cxn>
              <a:cxn ang="0">
                <a:pos x="connsiteX1" y="connsiteY1"/>
              </a:cxn>
              <a:cxn ang="0">
                <a:pos x="connsiteX2" y="connsiteY2"/>
              </a:cxn>
              <a:cxn ang="0">
                <a:pos x="connsiteX3" y="connsiteY3"/>
              </a:cxn>
            </a:cxnLst>
            <a:rect l="l" t="t" r="r" b="b"/>
            <a:pathLst>
              <a:path w="4511489" h="4261259">
                <a:moveTo>
                  <a:pt x="0" y="0"/>
                </a:moveTo>
                <a:lnTo>
                  <a:pt x="4511489" y="0"/>
                </a:lnTo>
                <a:lnTo>
                  <a:pt x="4511489" y="4261259"/>
                </a:lnTo>
                <a:lnTo>
                  <a:pt x="0" y="4261259"/>
                </a:lnTo>
                <a:close/>
              </a:path>
            </a:pathLst>
          </a:custGeom>
          <a:solidFill>
            <a:schemeClr val="accent1"/>
          </a:solidFill>
          <a:ln w="0">
            <a:noFill/>
            <a:prstDash val="solid"/>
            <a:round/>
          </a:ln>
        </p:spPr>
        <p:txBody>
          <a:bodyPr vert="horz" wrap="square" lIns="128573" tIns="64286" rIns="128573" bIns="64286" numCol="1" anchor="t" anchorCtr="0" compatLnSpc="1">
            <a:noAutofit/>
          </a:bodyPr>
          <a:lstStyle/>
          <a:p>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6" name="任意多边形 5"/>
          <p:cNvSpPr/>
          <p:nvPr userDrawn="1"/>
        </p:nvSpPr>
        <p:spPr bwMode="auto">
          <a:xfrm>
            <a:off x="1" y="6264895"/>
            <a:ext cx="12858749" cy="967755"/>
          </a:xfrm>
          <a:custGeom>
            <a:avLst/>
            <a:gdLst>
              <a:gd name="connsiteX0" fmla="*/ 0 w 4511489"/>
              <a:gd name="connsiteY0" fmla="*/ 0 h 4261259"/>
              <a:gd name="connsiteX1" fmla="*/ 4511489 w 4511489"/>
              <a:gd name="connsiteY1" fmla="*/ 0 h 4261259"/>
              <a:gd name="connsiteX2" fmla="*/ 4511489 w 4511489"/>
              <a:gd name="connsiteY2" fmla="*/ 4261259 h 4261259"/>
              <a:gd name="connsiteX3" fmla="*/ 0 w 4511489"/>
              <a:gd name="connsiteY3" fmla="*/ 4261259 h 4261259"/>
            </a:gdLst>
            <a:ahLst/>
            <a:cxnLst>
              <a:cxn ang="0">
                <a:pos x="connsiteX0" y="connsiteY0"/>
              </a:cxn>
              <a:cxn ang="0">
                <a:pos x="connsiteX1" y="connsiteY1"/>
              </a:cxn>
              <a:cxn ang="0">
                <a:pos x="connsiteX2" y="connsiteY2"/>
              </a:cxn>
              <a:cxn ang="0">
                <a:pos x="connsiteX3" y="connsiteY3"/>
              </a:cxn>
            </a:cxnLst>
            <a:rect l="l" t="t" r="r" b="b"/>
            <a:pathLst>
              <a:path w="4511489" h="4261259">
                <a:moveTo>
                  <a:pt x="0" y="0"/>
                </a:moveTo>
                <a:lnTo>
                  <a:pt x="4511489" y="0"/>
                </a:lnTo>
                <a:lnTo>
                  <a:pt x="4511489" y="4261259"/>
                </a:lnTo>
                <a:lnTo>
                  <a:pt x="0" y="4261259"/>
                </a:lnTo>
                <a:close/>
              </a:path>
            </a:pathLst>
          </a:custGeom>
          <a:solidFill>
            <a:schemeClr val="accent1"/>
          </a:solidFill>
          <a:ln w="0">
            <a:noFill/>
            <a:prstDash val="solid"/>
            <a:round/>
          </a:ln>
        </p:spPr>
        <p:txBody>
          <a:bodyPr vert="horz" wrap="square" lIns="128573" tIns="64286" rIns="128573" bIns="64286" numCol="1" anchor="t" anchorCtr="0" compatLnSpc="1">
            <a:noAutofit/>
          </a:bodyPr>
          <a:lstStyle/>
          <a:p>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首页">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fontAlgn="auto"/>
            <a:fld id="{D997B5FA-0921-464F-AAE1-844C04324D75}" type="datetimeFigureOut">
              <a:rPr lang="zh-CN" altLang="en-US" strike="noStrike" noProof="1" smtClean="0">
                <a:latin typeface="黑体" panose="02010609060101010101" pitchFamily="49" charset="-122"/>
                <a:ea typeface="黑体" panose="02010609060101010101" pitchFamily="49" charset="-122"/>
                <a:cs typeface="+mn-cs"/>
              </a:rPr>
              <a:t>2020/11/24</a:t>
            </a:fld>
            <a:endParaRPr lang="zh-CN" altLang="en-US" strike="noStrike" noProof="1"/>
          </a:p>
        </p:txBody>
      </p:sp>
      <p:sp>
        <p:nvSpPr>
          <p:cNvPr id="3" name="页脚占位符 2"/>
          <p:cNvSpPr>
            <a:spLocks noGrp="1"/>
          </p:cNvSpPr>
          <p:nvPr>
            <p:ph type="ftr" sz="quarter" idx="11"/>
          </p:nvPr>
        </p:nvSpPr>
        <p:spPr/>
        <p:txBody>
          <a:bodyPr/>
          <a:lstStyle/>
          <a:p>
            <a:pPr fontAlgn="auto"/>
            <a:endParaRPr lang="zh-CN" altLang="en-US" strike="noStrike" noProof="1"/>
          </a:p>
        </p:txBody>
      </p:sp>
      <p:sp>
        <p:nvSpPr>
          <p:cNvPr id="4" name="灯片编号占位符 3"/>
          <p:cNvSpPr>
            <a:spLocks noGrp="1"/>
          </p:cNvSpPr>
          <p:nvPr>
            <p:ph type="sldNum" sz="quarter" idx="12"/>
          </p:nvPr>
        </p:nvSpPr>
        <p:spPr/>
        <p:txBody>
          <a:bodyPr/>
          <a:lstStyle/>
          <a:p>
            <a:pPr fontAlgn="auto"/>
            <a:fld id="{565CE74E-AB26-4998-AD42-012C4C1AD076}" type="slidenum">
              <a:rPr lang="zh-CN" altLang="en-US" strike="noStrike" noProof="1" smtClean="0">
                <a:latin typeface="黑体" panose="02010609060101010101" pitchFamily="49" charset="-122"/>
                <a:ea typeface="黑体" panose="02010609060101010101" pitchFamily="49" charset="-122"/>
                <a:cs typeface="+mn-cs"/>
              </a:rPr>
              <a:t>‹#›</a:t>
            </a:fld>
            <a:endParaRPr lang="zh-CN" altLang="en-US" strike="noStrike" noProof="1"/>
          </a:p>
        </p:txBody>
      </p:sp>
    </p:spTree>
  </p:cSld>
  <p:clrMapOvr>
    <a:masterClrMapping/>
  </p:clrMapOvr>
  <mc:AlternateContent xmlns:mc="http://schemas.openxmlformats.org/markup-compatibility/2006" xmlns:p14="http://schemas.microsoft.com/office/powerpoint/2010/main">
    <mc:Choice Requires="p14">
      <p:transition spd="slow" p14:dur="900" advClick="0" advTm="5000">
        <p14:warp dir="in"/>
      </p:transition>
    </mc:Choice>
    <mc:Fallback xmlns="">
      <p:transition spd="slow" advClick="0" advTm="5000">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84238" y="385763"/>
            <a:ext cx="11090275" cy="1397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84238" y="1925638"/>
            <a:ext cx="11090275" cy="4589462"/>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84238" y="6704013"/>
            <a:ext cx="2892425" cy="384175"/>
          </a:xfrm>
          <a:prstGeom prst="rect">
            <a:avLst/>
          </a:prstGeom>
        </p:spPr>
        <p:txBody>
          <a:bodyPr vert="horz" lIns="91440" tIns="45720" rIns="91440" bIns="45720" rtlCol="0" anchor="ctr"/>
          <a:lstStyle>
            <a:lvl1pPr algn="l">
              <a:defRPr sz="1200">
                <a:solidFill>
                  <a:schemeClr val="tx1">
                    <a:tint val="75000"/>
                  </a:schemeClr>
                </a:solidFill>
              </a:defRPr>
            </a:lvl1pPr>
          </a:lstStyle>
          <a:p>
            <a:fld id="{32BF82D2-7A68-459D-A996-9BDDA2518FA4}" type="datetimeFigureOut">
              <a:rPr lang="zh-CN" altLang="en-US" smtClean="0"/>
              <a:t>2020/11/24</a:t>
            </a:fld>
            <a:endParaRPr lang="zh-CN" altLang="en-US"/>
          </a:p>
        </p:txBody>
      </p:sp>
      <p:sp>
        <p:nvSpPr>
          <p:cNvPr id="5" name="页脚占位符 4"/>
          <p:cNvSpPr>
            <a:spLocks noGrp="1"/>
          </p:cNvSpPr>
          <p:nvPr>
            <p:ph type="ftr" sz="quarter" idx="3"/>
          </p:nvPr>
        </p:nvSpPr>
        <p:spPr>
          <a:xfrm>
            <a:off x="4259263" y="6704013"/>
            <a:ext cx="4340225" cy="38417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9082088" y="6704013"/>
            <a:ext cx="2892425" cy="384175"/>
          </a:xfrm>
          <a:prstGeom prst="rect">
            <a:avLst/>
          </a:prstGeom>
        </p:spPr>
        <p:txBody>
          <a:bodyPr vert="horz" lIns="91440" tIns="45720" rIns="91440" bIns="45720" rtlCol="0" anchor="ctr"/>
          <a:lstStyle>
            <a:lvl1pPr algn="r">
              <a:defRPr sz="1200">
                <a:solidFill>
                  <a:schemeClr val="tx1">
                    <a:tint val="75000"/>
                  </a:schemeClr>
                </a:solidFill>
              </a:defRPr>
            </a:lvl1pPr>
          </a:lstStyle>
          <a:p>
            <a:fld id="{3E01EE5D-26FB-46D5-A381-ECFB35BF1D34}"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1.xml"/><Relationship Id="rId1" Type="http://schemas.openxmlformats.org/officeDocument/2006/relationships/themeOverride" Target="../theme/themeOverride2.xml"/><Relationship Id="rId4"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10" Type="http://schemas.openxmlformats.org/officeDocument/2006/relationships/notesSlide" Target="../notesSlides/notesSlide2.xml"/><Relationship Id="rId4" Type="http://schemas.openxmlformats.org/officeDocument/2006/relationships/tags" Target="../tags/tag4.xml"/><Relationship Id="rId9"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ags" Target="../tags/tag9.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0.xml"/><Relationship Id="rId1" Type="http://schemas.openxmlformats.org/officeDocument/2006/relationships/themeOverride" Target="../theme/themeOverride1.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矩形 41"/>
          <p:cNvSpPr/>
          <p:nvPr/>
        </p:nvSpPr>
        <p:spPr>
          <a:xfrm>
            <a:off x="354" y="0"/>
            <a:ext cx="12858044" cy="7232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3" name="组合 42"/>
          <p:cNvGrpSpPr/>
          <p:nvPr/>
        </p:nvGrpSpPr>
        <p:grpSpPr>
          <a:xfrm>
            <a:off x="812751" y="1775280"/>
            <a:ext cx="3172100" cy="3682092"/>
            <a:chOff x="2733675" y="398463"/>
            <a:chExt cx="3771901" cy="4378325"/>
          </a:xfrm>
        </p:grpSpPr>
        <p:sp>
          <p:nvSpPr>
            <p:cNvPr id="6" name="Freeform 6"/>
            <p:cNvSpPr/>
            <p:nvPr/>
          </p:nvSpPr>
          <p:spPr bwMode="auto">
            <a:xfrm>
              <a:off x="6338888" y="2403476"/>
              <a:ext cx="166688" cy="168275"/>
            </a:xfrm>
            <a:custGeom>
              <a:avLst/>
              <a:gdLst>
                <a:gd name="T0" fmla="*/ 75 w 105"/>
                <a:gd name="T1" fmla="*/ 0 h 106"/>
                <a:gd name="T2" fmla="*/ 30 w 105"/>
                <a:gd name="T3" fmla="*/ 0 h 106"/>
                <a:gd name="T4" fmla="*/ 0 w 105"/>
                <a:gd name="T5" fmla="*/ 106 h 106"/>
                <a:gd name="T6" fmla="*/ 105 w 105"/>
                <a:gd name="T7" fmla="*/ 106 h 106"/>
                <a:gd name="T8" fmla="*/ 75 w 105"/>
                <a:gd name="T9" fmla="*/ 0 h 106"/>
              </a:gdLst>
              <a:ahLst/>
              <a:cxnLst>
                <a:cxn ang="0">
                  <a:pos x="T0" y="T1"/>
                </a:cxn>
                <a:cxn ang="0">
                  <a:pos x="T2" y="T3"/>
                </a:cxn>
                <a:cxn ang="0">
                  <a:pos x="T4" y="T5"/>
                </a:cxn>
                <a:cxn ang="0">
                  <a:pos x="T6" y="T7"/>
                </a:cxn>
                <a:cxn ang="0">
                  <a:pos x="T8" y="T9"/>
                </a:cxn>
              </a:cxnLst>
              <a:rect l="0" t="0" r="r" b="b"/>
              <a:pathLst>
                <a:path w="105" h="106">
                  <a:moveTo>
                    <a:pt x="75" y="0"/>
                  </a:moveTo>
                  <a:lnTo>
                    <a:pt x="30" y="0"/>
                  </a:lnTo>
                  <a:lnTo>
                    <a:pt x="0" y="106"/>
                  </a:lnTo>
                  <a:lnTo>
                    <a:pt x="105" y="106"/>
                  </a:lnTo>
                  <a:lnTo>
                    <a:pt x="75"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8580" tIns="64290" rIns="128580" bIns="64290" numCol="1" anchor="t" anchorCtr="0" compatLnSpc="1"/>
            <a:lstStyle/>
            <a:p>
              <a:endParaRPr lang="zh-CN" altLang="en-US"/>
            </a:p>
          </p:txBody>
        </p:sp>
        <p:sp>
          <p:nvSpPr>
            <p:cNvPr id="7" name="Freeform 7"/>
            <p:cNvSpPr/>
            <p:nvPr/>
          </p:nvSpPr>
          <p:spPr bwMode="auto">
            <a:xfrm>
              <a:off x="6434138" y="2403476"/>
              <a:ext cx="71438" cy="168275"/>
            </a:xfrm>
            <a:custGeom>
              <a:avLst/>
              <a:gdLst>
                <a:gd name="T0" fmla="*/ 15 w 45"/>
                <a:gd name="T1" fmla="*/ 0 h 106"/>
                <a:gd name="T2" fmla="*/ 0 w 45"/>
                <a:gd name="T3" fmla="*/ 0 h 106"/>
                <a:gd name="T4" fmla="*/ 10 w 45"/>
                <a:gd name="T5" fmla="*/ 106 h 106"/>
                <a:gd name="T6" fmla="*/ 45 w 45"/>
                <a:gd name="T7" fmla="*/ 106 h 106"/>
                <a:gd name="T8" fmla="*/ 15 w 45"/>
                <a:gd name="T9" fmla="*/ 0 h 106"/>
              </a:gdLst>
              <a:ahLst/>
              <a:cxnLst>
                <a:cxn ang="0">
                  <a:pos x="T0" y="T1"/>
                </a:cxn>
                <a:cxn ang="0">
                  <a:pos x="T2" y="T3"/>
                </a:cxn>
                <a:cxn ang="0">
                  <a:pos x="T4" y="T5"/>
                </a:cxn>
                <a:cxn ang="0">
                  <a:pos x="T6" y="T7"/>
                </a:cxn>
                <a:cxn ang="0">
                  <a:pos x="T8" y="T9"/>
                </a:cxn>
              </a:cxnLst>
              <a:rect l="0" t="0" r="r" b="b"/>
              <a:pathLst>
                <a:path w="45" h="106">
                  <a:moveTo>
                    <a:pt x="15" y="0"/>
                  </a:moveTo>
                  <a:lnTo>
                    <a:pt x="0" y="0"/>
                  </a:lnTo>
                  <a:lnTo>
                    <a:pt x="10" y="106"/>
                  </a:lnTo>
                  <a:lnTo>
                    <a:pt x="45" y="106"/>
                  </a:lnTo>
                  <a:lnTo>
                    <a:pt x="15" y="0"/>
                  </a:lnTo>
                  <a:close/>
                </a:path>
              </a:pathLst>
            </a:custGeom>
            <a:solidFill>
              <a:srgbClr val="CCCBCA"/>
            </a:solidFill>
            <a:ln>
              <a:noFill/>
            </a:ln>
            <a:extLst>
              <a:ext uri="{91240B29-F687-4F45-9708-019B960494DF}">
                <a14:hiddenLine xmlns:a14="http://schemas.microsoft.com/office/drawing/2010/main" w="9525">
                  <a:solidFill>
                    <a:srgbClr val="000000"/>
                  </a:solidFill>
                  <a:round/>
                </a14:hiddenLine>
              </a:ext>
            </a:extLst>
          </p:spPr>
          <p:txBody>
            <a:bodyPr vert="horz" wrap="square" lIns="128580" tIns="64290" rIns="128580" bIns="64290" numCol="1" anchor="t" anchorCtr="0" compatLnSpc="1"/>
            <a:lstStyle/>
            <a:p>
              <a:endParaRPr lang="zh-CN" altLang="en-US"/>
            </a:p>
          </p:txBody>
        </p:sp>
        <p:sp>
          <p:nvSpPr>
            <p:cNvPr id="8" name="Rectangle 8"/>
            <p:cNvSpPr>
              <a:spLocks noChangeArrowheads="1"/>
            </p:cNvSpPr>
            <p:nvPr/>
          </p:nvSpPr>
          <p:spPr bwMode="auto">
            <a:xfrm>
              <a:off x="6338888" y="2571751"/>
              <a:ext cx="166688" cy="1973263"/>
            </a:xfrm>
            <a:prstGeom prst="rect">
              <a:avLst/>
            </a:prstGeom>
            <a:solidFill>
              <a:srgbClr val="FFD5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8580" tIns="64290" rIns="128580" bIns="64290" numCol="1" anchor="t" anchorCtr="0" compatLnSpc="1"/>
            <a:lstStyle/>
            <a:p>
              <a:endParaRPr lang="zh-CN" altLang="en-US"/>
            </a:p>
          </p:txBody>
        </p:sp>
        <p:sp>
          <p:nvSpPr>
            <p:cNvPr id="9" name="Rectangle 9"/>
            <p:cNvSpPr>
              <a:spLocks noChangeArrowheads="1"/>
            </p:cNvSpPr>
            <p:nvPr/>
          </p:nvSpPr>
          <p:spPr bwMode="auto">
            <a:xfrm>
              <a:off x="6450013" y="2571751"/>
              <a:ext cx="55563" cy="1973263"/>
            </a:xfrm>
            <a:prstGeom prst="rect">
              <a:avLst/>
            </a:prstGeom>
            <a:solidFill>
              <a:srgbClr val="FFB7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8580" tIns="64290" rIns="128580" bIns="64290" numCol="1" anchor="t" anchorCtr="0" compatLnSpc="1"/>
            <a:lstStyle/>
            <a:p>
              <a:endParaRPr lang="zh-CN" altLang="en-US"/>
            </a:p>
          </p:txBody>
        </p:sp>
        <p:sp>
          <p:nvSpPr>
            <p:cNvPr id="10" name="Freeform 10"/>
            <p:cNvSpPr/>
            <p:nvPr/>
          </p:nvSpPr>
          <p:spPr bwMode="auto">
            <a:xfrm>
              <a:off x="6386513" y="2300288"/>
              <a:ext cx="71438" cy="103188"/>
            </a:xfrm>
            <a:custGeom>
              <a:avLst/>
              <a:gdLst>
                <a:gd name="T0" fmla="*/ 45 w 45"/>
                <a:gd name="T1" fmla="*/ 65 h 65"/>
                <a:gd name="T2" fmla="*/ 20 w 45"/>
                <a:gd name="T3" fmla="*/ 0 h 65"/>
                <a:gd name="T4" fmla="*/ 0 w 45"/>
                <a:gd name="T5" fmla="*/ 65 h 65"/>
                <a:gd name="T6" fmla="*/ 45 w 45"/>
                <a:gd name="T7" fmla="*/ 65 h 65"/>
              </a:gdLst>
              <a:ahLst/>
              <a:cxnLst>
                <a:cxn ang="0">
                  <a:pos x="T0" y="T1"/>
                </a:cxn>
                <a:cxn ang="0">
                  <a:pos x="T2" y="T3"/>
                </a:cxn>
                <a:cxn ang="0">
                  <a:pos x="T4" y="T5"/>
                </a:cxn>
                <a:cxn ang="0">
                  <a:pos x="T6" y="T7"/>
                </a:cxn>
              </a:cxnLst>
              <a:rect l="0" t="0" r="r" b="b"/>
              <a:pathLst>
                <a:path w="45" h="65">
                  <a:moveTo>
                    <a:pt x="45" y="65"/>
                  </a:moveTo>
                  <a:lnTo>
                    <a:pt x="20" y="0"/>
                  </a:lnTo>
                  <a:lnTo>
                    <a:pt x="0" y="65"/>
                  </a:lnTo>
                  <a:lnTo>
                    <a:pt x="45" y="65"/>
                  </a:lnTo>
                  <a:close/>
                </a:path>
              </a:pathLst>
            </a:custGeom>
            <a:solidFill>
              <a:srgbClr val="242D3C"/>
            </a:solidFill>
            <a:ln>
              <a:noFill/>
            </a:ln>
            <a:extLst>
              <a:ext uri="{91240B29-F687-4F45-9708-019B960494DF}">
                <a14:hiddenLine xmlns:a14="http://schemas.microsoft.com/office/drawing/2010/main" w="9525">
                  <a:solidFill>
                    <a:srgbClr val="000000"/>
                  </a:solidFill>
                  <a:round/>
                </a14:hiddenLine>
              </a:ext>
            </a:extLst>
          </p:spPr>
          <p:txBody>
            <a:bodyPr vert="horz" wrap="square" lIns="128580" tIns="64290" rIns="128580" bIns="64290" numCol="1" anchor="t" anchorCtr="0" compatLnSpc="1"/>
            <a:lstStyle/>
            <a:p>
              <a:endParaRPr lang="zh-CN" altLang="en-US"/>
            </a:p>
          </p:txBody>
        </p:sp>
        <p:sp>
          <p:nvSpPr>
            <p:cNvPr id="11" name="Freeform 11"/>
            <p:cNvSpPr/>
            <p:nvPr/>
          </p:nvSpPr>
          <p:spPr bwMode="auto">
            <a:xfrm>
              <a:off x="6418263" y="2300288"/>
              <a:ext cx="39688" cy="103188"/>
            </a:xfrm>
            <a:custGeom>
              <a:avLst/>
              <a:gdLst>
                <a:gd name="T0" fmla="*/ 25 w 25"/>
                <a:gd name="T1" fmla="*/ 65 h 65"/>
                <a:gd name="T2" fmla="*/ 0 w 25"/>
                <a:gd name="T3" fmla="*/ 0 h 65"/>
                <a:gd name="T4" fmla="*/ 10 w 25"/>
                <a:gd name="T5" fmla="*/ 65 h 65"/>
                <a:gd name="T6" fmla="*/ 25 w 25"/>
                <a:gd name="T7" fmla="*/ 65 h 65"/>
              </a:gdLst>
              <a:ahLst/>
              <a:cxnLst>
                <a:cxn ang="0">
                  <a:pos x="T0" y="T1"/>
                </a:cxn>
                <a:cxn ang="0">
                  <a:pos x="T2" y="T3"/>
                </a:cxn>
                <a:cxn ang="0">
                  <a:pos x="T4" y="T5"/>
                </a:cxn>
                <a:cxn ang="0">
                  <a:pos x="T6" y="T7"/>
                </a:cxn>
              </a:cxnLst>
              <a:rect l="0" t="0" r="r" b="b"/>
              <a:pathLst>
                <a:path w="25" h="65">
                  <a:moveTo>
                    <a:pt x="25" y="65"/>
                  </a:moveTo>
                  <a:lnTo>
                    <a:pt x="0" y="0"/>
                  </a:lnTo>
                  <a:lnTo>
                    <a:pt x="10" y="65"/>
                  </a:lnTo>
                  <a:lnTo>
                    <a:pt x="25" y="65"/>
                  </a:lnTo>
                  <a:close/>
                </a:path>
              </a:pathLst>
            </a:custGeom>
            <a:solidFill>
              <a:srgbClr val="131A26"/>
            </a:solidFill>
            <a:ln>
              <a:noFill/>
            </a:ln>
            <a:extLst>
              <a:ext uri="{91240B29-F687-4F45-9708-019B960494DF}">
                <a14:hiddenLine xmlns:a14="http://schemas.microsoft.com/office/drawing/2010/main" w="9525">
                  <a:solidFill>
                    <a:srgbClr val="000000"/>
                  </a:solidFill>
                  <a:round/>
                </a14:hiddenLine>
              </a:ext>
            </a:extLst>
          </p:spPr>
          <p:txBody>
            <a:bodyPr vert="horz" wrap="square" lIns="128580" tIns="64290" rIns="128580" bIns="64290" numCol="1" anchor="t" anchorCtr="0" compatLnSpc="1"/>
            <a:lstStyle/>
            <a:p>
              <a:endParaRPr lang="zh-CN" altLang="en-US"/>
            </a:p>
          </p:txBody>
        </p:sp>
        <p:sp>
          <p:nvSpPr>
            <p:cNvPr id="12" name="Rectangle 12"/>
            <p:cNvSpPr>
              <a:spLocks noChangeArrowheads="1"/>
            </p:cNvSpPr>
            <p:nvPr/>
          </p:nvSpPr>
          <p:spPr bwMode="auto">
            <a:xfrm>
              <a:off x="6338888" y="4545013"/>
              <a:ext cx="166688" cy="95250"/>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8580" tIns="64290" rIns="128580" bIns="64290" numCol="1" anchor="t" anchorCtr="0" compatLnSpc="1"/>
            <a:lstStyle/>
            <a:p>
              <a:endParaRPr lang="zh-CN" altLang="en-US"/>
            </a:p>
          </p:txBody>
        </p:sp>
        <p:sp>
          <p:nvSpPr>
            <p:cNvPr id="13" name="Rectangle 13"/>
            <p:cNvSpPr>
              <a:spLocks noChangeArrowheads="1"/>
            </p:cNvSpPr>
            <p:nvPr/>
          </p:nvSpPr>
          <p:spPr bwMode="auto">
            <a:xfrm>
              <a:off x="6450013" y="4545013"/>
              <a:ext cx="55563" cy="95250"/>
            </a:xfrm>
            <a:prstGeom prst="rect">
              <a:avLst/>
            </a:prstGeom>
            <a:solidFill>
              <a:srgbClr val="CCCB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8580" tIns="64290" rIns="128580" bIns="64290" numCol="1" anchor="t" anchorCtr="0" compatLnSpc="1"/>
            <a:lstStyle/>
            <a:p>
              <a:endParaRPr lang="zh-CN" altLang="en-US"/>
            </a:p>
          </p:txBody>
        </p:sp>
        <p:sp>
          <p:nvSpPr>
            <p:cNvPr id="14" name="Freeform 14"/>
            <p:cNvSpPr/>
            <p:nvPr/>
          </p:nvSpPr>
          <p:spPr bwMode="auto">
            <a:xfrm>
              <a:off x="6338888" y="4640263"/>
              <a:ext cx="166688" cy="136525"/>
            </a:xfrm>
            <a:custGeom>
              <a:avLst/>
              <a:gdLst>
                <a:gd name="T0" fmla="*/ 21 w 21"/>
                <a:gd name="T1" fmla="*/ 6 h 17"/>
                <a:gd name="T2" fmla="*/ 18 w 21"/>
                <a:gd name="T3" fmla="*/ 14 h 17"/>
                <a:gd name="T4" fmla="*/ 10 w 21"/>
                <a:gd name="T5" fmla="*/ 17 h 17"/>
                <a:gd name="T6" fmla="*/ 10 w 21"/>
                <a:gd name="T7" fmla="*/ 17 h 17"/>
                <a:gd name="T8" fmla="*/ 3 w 21"/>
                <a:gd name="T9" fmla="*/ 14 h 17"/>
                <a:gd name="T10" fmla="*/ 0 w 21"/>
                <a:gd name="T11" fmla="*/ 6 h 17"/>
                <a:gd name="T12" fmla="*/ 0 w 21"/>
                <a:gd name="T13" fmla="*/ 0 h 17"/>
                <a:gd name="T14" fmla="*/ 21 w 21"/>
                <a:gd name="T15" fmla="*/ 0 h 17"/>
                <a:gd name="T16" fmla="*/ 21 w 21"/>
                <a:gd name="T17" fmla="*/ 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17">
                  <a:moveTo>
                    <a:pt x="21" y="6"/>
                  </a:moveTo>
                  <a:cubicBezTo>
                    <a:pt x="21" y="9"/>
                    <a:pt x="20" y="12"/>
                    <a:pt x="18" y="14"/>
                  </a:cubicBezTo>
                  <a:cubicBezTo>
                    <a:pt x="16" y="16"/>
                    <a:pt x="13" y="17"/>
                    <a:pt x="10" y="17"/>
                  </a:cubicBezTo>
                  <a:cubicBezTo>
                    <a:pt x="10" y="17"/>
                    <a:pt x="10" y="17"/>
                    <a:pt x="10" y="17"/>
                  </a:cubicBezTo>
                  <a:cubicBezTo>
                    <a:pt x="8" y="17"/>
                    <a:pt x="5" y="16"/>
                    <a:pt x="3" y="14"/>
                  </a:cubicBezTo>
                  <a:cubicBezTo>
                    <a:pt x="1" y="12"/>
                    <a:pt x="0" y="9"/>
                    <a:pt x="0" y="6"/>
                  </a:cubicBezTo>
                  <a:cubicBezTo>
                    <a:pt x="0" y="0"/>
                    <a:pt x="0" y="0"/>
                    <a:pt x="0" y="0"/>
                  </a:cubicBezTo>
                  <a:cubicBezTo>
                    <a:pt x="21" y="0"/>
                    <a:pt x="21" y="0"/>
                    <a:pt x="21" y="0"/>
                  </a:cubicBezTo>
                  <a:lnTo>
                    <a:pt x="21" y="6"/>
                  </a:lnTo>
                  <a:close/>
                </a:path>
              </a:pathLst>
            </a:custGeom>
            <a:solidFill>
              <a:srgbClr val="242D3C"/>
            </a:solidFill>
            <a:ln>
              <a:noFill/>
            </a:ln>
            <a:extLst>
              <a:ext uri="{91240B29-F687-4F45-9708-019B960494DF}">
                <a14:hiddenLine xmlns:a14="http://schemas.microsoft.com/office/drawing/2010/main" w="9525">
                  <a:solidFill>
                    <a:srgbClr val="000000"/>
                  </a:solidFill>
                  <a:round/>
                </a14:hiddenLine>
              </a:ext>
            </a:extLst>
          </p:spPr>
          <p:txBody>
            <a:bodyPr vert="horz" wrap="square" lIns="128580" tIns="64290" rIns="128580" bIns="64290" numCol="1" anchor="t" anchorCtr="0" compatLnSpc="1"/>
            <a:lstStyle/>
            <a:p>
              <a:endParaRPr lang="zh-CN" altLang="en-US"/>
            </a:p>
          </p:txBody>
        </p:sp>
        <p:sp>
          <p:nvSpPr>
            <p:cNvPr id="15" name="Freeform 15"/>
            <p:cNvSpPr/>
            <p:nvPr/>
          </p:nvSpPr>
          <p:spPr bwMode="auto">
            <a:xfrm>
              <a:off x="6346825" y="4640263"/>
              <a:ext cx="158750" cy="136525"/>
            </a:xfrm>
            <a:custGeom>
              <a:avLst/>
              <a:gdLst>
                <a:gd name="T0" fmla="*/ 13 w 20"/>
                <a:gd name="T1" fmla="*/ 0 h 17"/>
                <a:gd name="T2" fmla="*/ 10 w 20"/>
                <a:gd name="T3" fmla="*/ 7 h 17"/>
                <a:gd name="T4" fmla="*/ 3 w 20"/>
                <a:gd name="T5" fmla="*/ 10 h 17"/>
                <a:gd name="T6" fmla="*/ 0 w 20"/>
                <a:gd name="T7" fmla="*/ 10 h 17"/>
                <a:gd name="T8" fmla="*/ 2 w 20"/>
                <a:gd name="T9" fmla="*/ 14 h 17"/>
                <a:gd name="T10" fmla="*/ 9 w 20"/>
                <a:gd name="T11" fmla="*/ 17 h 17"/>
                <a:gd name="T12" fmla="*/ 17 w 20"/>
                <a:gd name="T13" fmla="*/ 14 h 17"/>
                <a:gd name="T14" fmla="*/ 20 w 20"/>
                <a:gd name="T15" fmla="*/ 6 h 17"/>
                <a:gd name="T16" fmla="*/ 20 w 20"/>
                <a:gd name="T17" fmla="*/ 0 h 17"/>
                <a:gd name="T18" fmla="*/ 13 w 20"/>
                <a:gd name="T19"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17">
                  <a:moveTo>
                    <a:pt x="13" y="0"/>
                  </a:moveTo>
                  <a:cubicBezTo>
                    <a:pt x="13" y="3"/>
                    <a:pt x="12" y="5"/>
                    <a:pt x="10" y="7"/>
                  </a:cubicBezTo>
                  <a:cubicBezTo>
                    <a:pt x="8" y="9"/>
                    <a:pt x="6" y="10"/>
                    <a:pt x="3" y="10"/>
                  </a:cubicBezTo>
                  <a:cubicBezTo>
                    <a:pt x="2" y="10"/>
                    <a:pt x="1" y="10"/>
                    <a:pt x="0" y="10"/>
                  </a:cubicBezTo>
                  <a:cubicBezTo>
                    <a:pt x="0" y="11"/>
                    <a:pt x="1" y="13"/>
                    <a:pt x="2" y="14"/>
                  </a:cubicBezTo>
                  <a:cubicBezTo>
                    <a:pt x="4" y="16"/>
                    <a:pt x="7" y="17"/>
                    <a:pt x="9" y="17"/>
                  </a:cubicBezTo>
                  <a:cubicBezTo>
                    <a:pt x="12" y="17"/>
                    <a:pt x="15" y="16"/>
                    <a:pt x="17" y="14"/>
                  </a:cubicBezTo>
                  <a:cubicBezTo>
                    <a:pt x="19" y="12"/>
                    <a:pt x="20" y="9"/>
                    <a:pt x="20" y="6"/>
                  </a:cubicBezTo>
                  <a:cubicBezTo>
                    <a:pt x="20" y="0"/>
                    <a:pt x="20" y="0"/>
                    <a:pt x="20" y="0"/>
                  </a:cubicBezTo>
                  <a:lnTo>
                    <a:pt x="13" y="0"/>
                  </a:lnTo>
                  <a:close/>
                </a:path>
              </a:pathLst>
            </a:custGeom>
            <a:solidFill>
              <a:srgbClr val="131A26"/>
            </a:solidFill>
            <a:ln>
              <a:noFill/>
            </a:ln>
            <a:extLst>
              <a:ext uri="{91240B29-F687-4F45-9708-019B960494DF}">
                <a14:hiddenLine xmlns:a14="http://schemas.microsoft.com/office/drawing/2010/main" w="9525">
                  <a:solidFill>
                    <a:srgbClr val="000000"/>
                  </a:solidFill>
                  <a:round/>
                </a14:hiddenLine>
              </a:ext>
            </a:extLst>
          </p:spPr>
          <p:txBody>
            <a:bodyPr vert="horz" wrap="square" lIns="128580" tIns="64290" rIns="128580" bIns="64290" numCol="1" anchor="t" anchorCtr="0" compatLnSpc="1"/>
            <a:lstStyle/>
            <a:p>
              <a:endParaRPr lang="zh-CN" altLang="en-US"/>
            </a:p>
          </p:txBody>
        </p:sp>
        <p:sp>
          <p:nvSpPr>
            <p:cNvPr id="16" name="Freeform 16"/>
            <p:cNvSpPr/>
            <p:nvPr/>
          </p:nvSpPr>
          <p:spPr bwMode="auto">
            <a:xfrm>
              <a:off x="3155950" y="398463"/>
              <a:ext cx="2840038" cy="4154488"/>
            </a:xfrm>
            <a:custGeom>
              <a:avLst/>
              <a:gdLst>
                <a:gd name="T0" fmla="*/ 0 w 356"/>
                <a:gd name="T1" fmla="*/ 520 h 520"/>
                <a:gd name="T2" fmla="*/ 356 w 356"/>
                <a:gd name="T3" fmla="*/ 520 h 520"/>
                <a:gd name="T4" fmla="*/ 356 w 356"/>
                <a:gd name="T5" fmla="*/ 53 h 520"/>
                <a:gd name="T6" fmla="*/ 304 w 356"/>
                <a:gd name="T7" fmla="*/ 0 h 520"/>
                <a:gd name="T8" fmla="*/ 0 w 356"/>
                <a:gd name="T9" fmla="*/ 0 h 520"/>
                <a:gd name="T10" fmla="*/ 0 w 356"/>
                <a:gd name="T11" fmla="*/ 520 h 520"/>
              </a:gdLst>
              <a:ahLst/>
              <a:cxnLst>
                <a:cxn ang="0">
                  <a:pos x="T0" y="T1"/>
                </a:cxn>
                <a:cxn ang="0">
                  <a:pos x="T2" y="T3"/>
                </a:cxn>
                <a:cxn ang="0">
                  <a:pos x="T4" y="T5"/>
                </a:cxn>
                <a:cxn ang="0">
                  <a:pos x="T6" y="T7"/>
                </a:cxn>
                <a:cxn ang="0">
                  <a:pos x="T8" y="T9"/>
                </a:cxn>
                <a:cxn ang="0">
                  <a:pos x="T10" y="T11"/>
                </a:cxn>
              </a:cxnLst>
              <a:rect l="0" t="0" r="r" b="b"/>
              <a:pathLst>
                <a:path w="356" h="520">
                  <a:moveTo>
                    <a:pt x="0" y="520"/>
                  </a:moveTo>
                  <a:cubicBezTo>
                    <a:pt x="356" y="520"/>
                    <a:pt x="356" y="520"/>
                    <a:pt x="356" y="520"/>
                  </a:cubicBezTo>
                  <a:cubicBezTo>
                    <a:pt x="356" y="53"/>
                    <a:pt x="356" y="53"/>
                    <a:pt x="356" y="53"/>
                  </a:cubicBezTo>
                  <a:cubicBezTo>
                    <a:pt x="356" y="24"/>
                    <a:pt x="333" y="0"/>
                    <a:pt x="304" y="0"/>
                  </a:cubicBezTo>
                  <a:cubicBezTo>
                    <a:pt x="0" y="0"/>
                    <a:pt x="0" y="0"/>
                    <a:pt x="0" y="0"/>
                  </a:cubicBezTo>
                  <a:lnTo>
                    <a:pt x="0" y="52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8580" tIns="64290" rIns="128580" bIns="64290" numCol="1" anchor="t" anchorCtr="0" compatLnSpc="1"/>
            <a:lstStyle/>
            <a:p>
              <a:endParaRPr lang="zh-CN" altLang="en-US"/>
            </a:p>
          </p:txBody>
        </p:sp>
        <p:sp>
          <p:nvSpPr>
            <p:cNvPr id="17" name="Freeform 17"/>
            <p:cNvSpPr/>
            <p:nvPr/>
          </p:nvSpPr>
          <p:spPr bwMode="auto">
            <a:xfrm>
              <a:off x="2733675" y="398463"/>
              <a:ext cx="2847975" cy="423863"/>
            </a:xfrm>
            <a:custGeom>
              <a:avLst/>
              <a:gdLst>
                <a:gd name="T0" fmla="*/ 0 w 357"/>
                <a:gd name="T1" fmla="*/ 53 h 53"/>
                <a:gd name="T2" fmla="*/ 304 w 357"/>
                <a:gd name="T3" fmla="*/ 53 h 53"/>
                <a:gd name="T4" fmla="*/ 357 w 357"/>
                <a:gd name="T5" fmla="*/ 0 h 53"/>
                <a:gd name="T6" fmla="*/ 53 w 357"/>
                <a:gd name="T7" fmla="*/ 0 h 53"/>
                <a:gd name="T8" fmla="*/ 0 w 357"/>
                <a:gd name="T9" fmla="*/ 53 h 53"/>
              </a:gdLst>
              <a:ahLst/>
              <a:cxnLst>
                <a:cxn ang="0">
                  <a:pos x="T0" y="T1"/>
                </a:cxn>
                <a:cxn ang="0">
                  <a:pos x="T2" y="T3"/>
                </a:cxn>
                <a:cxn ang="0">
                  <a:pos x="T4" y="T5"/>
                </a:cxn>
                <a:cxn ang="0">
                  <a:pos x="T6" y="T7"/>
                </a:cxn>
                <a:cxn ang="0">
                  <a:pos x="T8" y="T9"/>
                </a:cxn>
              </a:cxnLst>
              <a:rect l="0" t="0" r="r" b="b"/>
              <a:pathLst>
                <a:path w="357" h="53">
                  <a:moveTo>
                    <a:pt x="0" y="53"/>
                  </a:moveTo>
                  <a:cubicBezTo>
                    <a:pt x="304" y="53"/>
                    <a:pt x="304" y="53"/>
                    <a:pt x="304" y="53"/>
                  </a:cubicBezTo>
                  <a:cubicBezTo>
                    <a:pt x="304" y="24"/>
                    <a:pt x="328" y="0"/>
                    <a:pt x="357" y="0"/>
                  </a:cubicBezTo>
                  <a:cubicBezTo>
                    <a:pt x="53" y="0"/>
                    <a:pt x="53" y="0"/>
                    <a:pt x="53" y="0"/>
                  </a:cubicBezTo>
                  <a:cubicBezTo>
                    <a:pt x="24" y="0"/>
                    <a:pt x="0" y="24"/>
                    <a:pt x="0" y="53"/>
                  </a:cubicBezTo>
                  <a:close/>
                </a:path>
              </a:pathLst>
            </a:custGeom>
            <a:solidFill>
              <a:srgbClr val="CCCBCA"/>
            </a:solidFill>
            <a:ln>
              <a:noFill/>
            </a:ln>
            <a:extLst>
              <a:ext uri="{91240B29-F687-4F45-9708-019B960494DF}">
                <a14:hiddenLine xmlns:a14="http://schemas.microsoft.com/office/drawing/2010/main" w="9525">
                  <a:solidFill>
                    <a:srgbClr val="000000"/>
                  </a:solidFill>
                  <a:round/>
                </a14:hiddenLine>
              </a:ext>
            </a:extLst>
          </p:spPr>
          <p:txBody>
            <a:bodyPr vert="horz" wrap="square" lIns="128580" tIns="64290" rIns="128580" bIns="64290" numCol="1" anchor="t" anchorCtr="0" compatLnSpc="1"/>
            <a:lstStyle/>
            <a:p>
              <a:endParaRPr lang="zh-CN" altLang="en-US"/>
            </a:p>
          </p:txBody>
        </p:sp>
        <p:sp>
          <p:nvSpPr>
            <p:cNvPr id="18" name="Rectangle 18"/>
            <p:cNvSpPr>
              <a:spLocks noChangeArrowheads="1"/>
            </p:cNvSpPr>
            <p:nvPr/>
          </p:nvSpPr>
          <p:spPr bwMode="auto">
            <a:xfrm>
              <a:off x="3506788" y="3409951"/>
              <a:ext cx="511175" cy="296863"/>
            </a:xfrm>
            <a:prstGeom prst="rect">
              <a:avLst/>
            </a:prstGeom>
            <a:solidFill>
              <a:srgbClr val="3E495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8580" tIns="64290" rIns="128580" bIns="64290" numCol="1" anchor="t" anchorCtr="0" compatLnSpc="1"/>
            <a:lstStyle/>
            <a:p>
              <a:endParaRPr lang="zh-CN" altLang="en-US"/>
            </a:p>
          </p:txBody>
        </p:sp>
        <p:sp>
          <p:nvSpPr>
            <p:cNvPr id="19" name="Rectangle 19"/>
            <p:cNvSpPr>
              <a:spLocks noChangeArrowheads="1"/>
            </p:cNvSpPr>
            <p:nvPr/>
          </p:nvSpPr>
          <p:spPr bwMode="auto">
            <a:xfrm>
              <a:off x="4137025" y="3409951"/>
              <a:ext cx="1508125" cy="296863"/>
            </a:xfrm>
            <a:prstGeom prst="rect">
              <a:avLst/>
            </a:prstGeom>
            <a:solidFill>
              <a:srgbClr val="CCCB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8580" tIns="64290" rIns="128580" bIns="64290" numCol="1" anchor="t" anchorCtr="0" compatLnSpc="1"/>
            <a:lstStyle/>
            <a:p>
              <a:endParaRPr lang="zh-CN" altLang="en-US"/>
            </a:p>
          </p:txBody>
        </p:sp>
        <p:sp>
          <p:nvSpPr>
            <p:cNvPr id="20" name="Freeform 20"/>
            <p:cNvSpPr/>
            <p:nvPr/>
          </p:nvSpPr>
          <p:spPr bwMode="auto">
            <a:xfrm>
              <a:off x="5189538" y="4416426"/>
              <a:ext cx="287338" cy="288925"/>
            </a:xfrm>
            <a:custGeom>
              <a:avLst/>
              <a:gdLst>
                <a:gd name="T0" fmla="*/ 0 w 181"/>
                <a:gd name="T1" fmla="*/ 182 h 182"/>
                <a:gd name="T2" fmla="*/ 0 w 181"/>
                <a:gd name="T3" fmla="*/ 0 h 182"/>
                <a:gd name="T4" fmla="*/ 181 w 181"/>
                <a:gd name="T5" fmla="*/ 0 h 182"/>
                <a:gd name="T6" fmla="*/ 0 w 181"/>
                <a:gd name="T7" fmla="*/ 182 h 182"/>
              </a:gdLst>
              <a:ahLst/>
              <a:cxnLst>
                <a:cxn ang="0">
                  <a:pos x="T0" y="T1"/>
                </a:cxn>
                <a:cxn ang="0">
                  <a:pos x="T2" y="T3"/>
                </a:cxn>
                <a:cxn ang="0">
                  <a:pos x="T4" y="T5"/>
                </a:cxn>
                <a:cxn ang="0">
                  <a:pos x="T6" y="T7"/>
                </a:cxn>
              </a:cxnLst>
              <a:rect l="0" t="0" r="r" b="b"/>
              <a:pathLst>
                <a:path w="181" h="182">
                  <a:moveTo>
                    <a:pt x="0" y="182"/>
                  </a:moveTo>
                  <a:lnTo>
                    <a:pt x="0" y="0"/>
                  </a:lnTo>
                  <a:lnTo>
                    <a:pt x="181" y="0"/>
                  </a:lnTo>
                  <a:lnTo>
                    <a:pt x="0" y="182"/>
                  </a:lnTo>
                  <a:close/>
                </a:path>
              </a:pathLst>
            </a:custGeom>
            <a:solidFill>
              <a:srgbClr val="FF6D3B"/>
            </a:solidFill>
            <a:ln>
              <a:noFill/>
            </a:ln>
            <a:extLst>
              <a:ext uri="{91240B29-F687-4F45-9708-019B960494DF}">
                <a14:hiddenLine xmlns:a14="http://schemas.microsoft.com/office/drawing/2010/main" w="9525">
                  <a:solidFill>
                    <a:srgbClr val="000000"/>
                  </a:solidFill>
                  <a:round/>
                </a14:hiddenLine>
              </a:ext>
            </a:extLst>
          </p:spPr>
          <p:txBody>
            <a:bodyPr vert="horz" wrap="square" lIns="128580" tIns="64290" rIns="128580" bIns="64290" numCol="1" anchor="t" anchorCtr="0" compatLnSpc="1"/>
            <a:lstStyle/>
            <a:p>
              <a:endParaRPr lang="zh-CN" altLang="en-US"/>
            </a:p>
          </p:txBody>
        </p:sp>
        <p:sp>
          <p:nvSpPr>
            <p:cNvPr id="21" name="Freeform 21"/>
            <p:cNvSpPr/>
            <p:nvPr/>
          </p:nvSpPr>
          <p:spPr bwMode="auto">
            <a:xfrm>
              <a:off x="5189538" y="4416426"/>
              <a:ext cx="287338" cy="288925"/>
            </a:xfrm>
            <a:custGeom>
              <a:avLst/>
              <a:gdLst>
                <a:gd name="T0" fmla="*/ 181 w 181"/>
                <a:gd name="T1" fmla="*/ 182 h 182"/>
                <a:gd name="T2" fmla="*/ 181 w 181"/>
                <a:gd name="T3" fmla="*/ 0 h 182"/>
                <a:gd name="T4" fmla="*/ 0 w 181"/>
                <a:gd name="T5" fmla="*/ 0 h 182"/>
                <a:gd name="T6" fmla="*/ 181 w 181"/>
                <a:gd name="T7" fmla="*/ 182 h 182"/>
              </a:gdLst>
              <a:ahLst/>
              <a:cxnLst>
                <a:cxn ang="0">
                  <a:pos x="T0" y="T1"/>
                </a:cxn>
                <a:cxn ang="0">
                  <a:pos x="T2" y="T3"/>
                </a:cxn>
                <a:cxn ang="0">
                  <a:pos x="T4" y="T5"/>
                </a:cxn>
                <a:cxn ang="0">
                  <a:pos x="T6" y="T7"/>
                </a:cxn>
              </a:cxnLst>
              <a:rect l="0" t="0" r="r" b="b"/>
              <a:pathLst>
                <a:path w="181" h="182">
                  <a:moveTo>
                    <a:pt x="181" y="182"/>
                  </a:moveTo>
                  <a:lnTo>
                    <a:pt x="181" y="0"/>
                  </a:lnTo>
                  <a:lnTo>
                    <a:pt x="0" y="0"/>
                  </a:lnTo>
                  <a:lnTo>
                    <a:pt x="181" y="182"/>
                  </a:lnTo>
                  <a:close/>
                </a:path>
              </a:pathLst>
            </a:custGeom>
            <a:solidFill>
              <a:srgbClr val="F15424"/>
            </a:solidFill>
            <a:ln>
              <a:noFill/>
            </a:ln>
            <a:extLst>
              <a:ext uri="{91240B29-F687-4F45-9708-019B960494DF}">
                <a14:hiddenLine xmlns:a14="http://schemas.microsoft.com/office/drawing/2010/main" w="9525">
                  <a:solidFill>
                    <a:srgbClr val="000000"/>
                  </a:solidFill>
                  <a:round/>
                </a14:hiddenLine>
              </a:ext>
            </a:extLst>
          </p:spPr>
          <p:txBody>
            <a:bodyPr vert="horz" wrap="square" lIns="128580" tIns="64290" rIns="128580" bIns="64290" numCol="1" anchor="t" anchorCtr="0" compatLnSpc="1"/>
            <a:lstStyle/>
            <a:p>
              <a:endParaRPr lang="zh-CN" altLang="en-US"/>
            </a:p>
          </p:txBody>
        </p:sp>
        <p:sp>
          <p:nvSpPr>
            <p:cNvPr id="22" name="Freeform 22"/>
            <p:cNvSpPr/>
            <p:nvPr/>
          </p:nvSpPr>
          <p:spPr bwMode="auto">
            <a:xfrm>
              <a:off x="5030788" y="3849688"/>
              <a:ext cx="614363" cy="639763"/>
            </a:xfrm>
            <a:custGeom>
              <a:avLst/>
              <a:gdLst>
                <a:gd name="T0" fmla="*/ 34 w 77"/>
                <a:gd name="T1" fmla="*/ 3 h 80"/>
                <a:gd name="T2" fmla="*/ 43 w 77"/>
                <a:gd name="T3" fmla="*/ 3 h 80"/>
                <a:gd name="T4" fmla="*/ 44 w 77"/>
                <a:gd name="T5" fmla="*/ 5 h 80"/>
                <a:gd name="T6" fmla="*/ 55 w 77"/>
                <a:gd name="T7" fmla="*/ 8 h 80"/>
                <a:gd name="T8" fmla="*/ 56 w 77"/>
                <a:gd name="T9" fmla="*/ 8 h 80"/>
                <a:gd name="T10" fmla="*/ 63 w 77"/>
                <a:gd name="T11" fmla="*/ 13 h 80"/>
                <a:gd name="T12" fmla="*/ 64 w 77"/>
                <a:gd name="T13" fmla="*/ 15 h 80"/>
                <a:gd name="T14" fmla="*/ 70 w 77"/>
                <a:gd name="T15" fmla="*/ 24 h 80"/>
                <a:gd name="T16" fmla="*/ 72 w 77"/>
                <a:gd name="T17" fmla="*/ 25 h 80"/>
                <a:gd name="T18" fmla="*/ 75 w 77"/>
                <a:gd name="T19" fmla="*/ 33 h 80"/>
                <a:gd name="T20" fmla="*/ 74 w 77"/>
                <a:gd name="T21" fmla="*/ 34 h 80"/>
                <a:gd name="T22" fmla="*/ 74 w 77"/>
                <a:gd name="T23" fmla="*/ 46 h 80"/>
                <a:gd name="T24" fmla="*/ 75 w 77"/>
                <a:gd name="T25" fmla="*/ 47 h 80"/>
                <a:gd name="T26" fmla="*/ 72 w 77"/>
                <a:gd name="T27" fmla="*/ 56 h 80"/>
                <a:gd name="T28" fmla="*/ 70 w 77"/>
                <a:gd name="T29" fmla="*/ 56 h 80"/>
                <a:gd name="T30" fmla="*/ 64 w 77"/>
                <a:gd name="T31" fmla="*/ 66 h 80"/>
                <a:gd name="T32" fmla="*/ 63 w 77"/>
                <a:gd name="T33" fmla="*/ 67 h 80"/>
                <a:gd name="T34" fmla="*/ 56 w 77"/>
                <a:gd name="T35" fmla="*/ 72 h 80"/>
                <a:gd name="T36" fmla="*/ 55 w 77"/>
                <a:gd name="T37" fmla="*/ 72 h 80"/>
                <a:gd name="T38" fmla="*/ 44 w 77"/>
                <a:gd name="T39" fmla="*/ 76 h 80"/>
                <a:gd name="T40" fmla="*/ 43 w 77"/>
                <a:gd name="T41" fmla="*/ 77 h 80"/>
                <a:gd name="T42" fmla="*/ 34 w 77"/>
                <a:gd name="T43" fmla="*/ 77 h 80"/>
                <a:gd name="T44" fmla="*/ 33 w 77"/>
                <a:gd name="T45" fmla="*/ 76 h 80"/>
                <a:gd name="T46" fmla="*/ 22 w 77"/>
                <a:gd name="T47" fmla="*/ 72 h 80"/>
                <a:gd name="T48" fmla="*/ 20 w 77"/>
                <a:gd name="T49" fmla="*/ 72 h 80"/>
                <a:gd name="T50" fmla="*/ 13 w 77"/>
                <a:gd name="T51" fmla="*/ 67 h 80"/>
                <a:gd name="T52" fmla="*/ 13 w 77"/>
                <a:gd name="T53" fmla="*/ 66 h 80"/>
                <a:gd name="T54" fmla="*/ 6 w 77"/>
                <a:gd name="T55" fmla="*/ 56 h 80"/>
                <a:gd name="T56" fmla="*/ 5 w 77"/>
                <a:gd name="T57" fmla="*/ 56 h 80"/>
                <a:gd name="T58" fmla="*/ 2 w 77"/>
                <a:gd name="T59" fmla="*/ 47 h 80"/>
                <a:gd name="T60" fmla="*/ 3 w 77"/>
                <a:gd name="T61" fmla="*/ 46 h 80"/>
                <a:gd name="T62" fmla="*/ 3 w 77"/>
                <a:gd name="T63" fmla="*/ 34 h 80"/>
                <a:gd name="T64" fmla="*/ 2 w 77"/>
                <a:gd name="T65" fmla="*/ 33 h 80"/>
                <a:gd name="T66" fmla="*/ 5 w 77"/>
                <a:gd name="T67" fmla="*/ 25 h 80"/>
                <a:gd name="T68" fmla="*/ 6 w 77"/>
                <a:gd name="T69" fmla="*/ 24 h 80"/>
                <a:gd name="T70" fmla="*/ 13 w 77"/>
                <a:gd name="T71" fmla="*/ 15 h 80"/>
                <a:gd name="T72" fmla="*/ 13 w 77"/>
                <a:gd name="T73" fmla="*/ 13 h 80"/>
                <a:gd name="T74" fmla="*/ 20 w 77"/>
                <a:gd name="T75" fmla="*/ 8 h 80"/>
                <a:gd name="T76" fmla="*/ 22 w 77"/>
                <a:gd name="T77" fmla="*/ 8 h 80"/>
                <a:gd name="T78" fmla="*/ 33 w 77"/>
                <a:gd name="T79" fmla="*/ 5 h 80"/>
                <a:gd name="T80" fmla="*/ 34 w 77"/>
                <a:gd name="T81" fmla="*/ 3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7" h="80">
                  <a:moveTo>
                    <a:pt x="34" y="3"/>
                  </a:moveTo>
                  <a:cubicBezTo>
                    <a:pt x="36" y="0"/>
                    <a:pt x="40" y="0"/>
                    <a:pt x="43" y="3"/>
                  </a:cubicBezTo>
                  <a:cubicBezTo>
                    <a:pt x="44" y="5"/>
                    <a:pt x="44" y="5"/>
                    <a:pt x="44" y="5"/>
                  </a:cubicBezTo>
                  <a:cubicBezTo>
                    <a:pt x="46" y="7"/>
                    <a:pt x="51" y="9"/>
                    <a:pt x="55" y="8"/>
                  </a:cubicBezTo>
                  <a:cubicBezTo>
                    <a:pt x="56" y="8"/>
                    <a:pt x="56" y="8"/>
                    <a:pt x="56" y="8"/>
                  </a:cubicBezTo>
                  <a:cubicBezTo>
                    <a:pt x="60" y="7"/>
                    <a:pt x="63" y="9"/>
                    <a:pt x="63" y="13"/>
                  </a:cubicBezTo>
                  <a:cubicBezTo>
                    <a:pt x="64" y="15"/>
                    <a:pt x="64" y="15"/>
                    <a:pt x="64" y="15"/>
                  </a:cubicBezTo>
                  <a:cubicBezTo>
                    <a:pt x="64" y="18"/>
                    <a:pt x="67" y="22"/>
                    <a:pt x="70" y="24"/>
                  </a:cubicBezTo>
                  <a:cubicBezTo>
                    <a:pt x="72" y="25"/>
                    <a:pt x="72" y="25"/>
                    <a:pt x="72" y="25"/>
                  </a:cubicBezTo>
                  <a:cubicBezTo>
                    <a:pt x="75" y="26"/>
                    <a:pt x="77" y="30"/>
                    <a:pt x="75" y="33"/>
                  </a:cubicBezTo>
                  <a:cubicBezTo>
                    <a:pt x="74" y="34"/>
                    <a:pt x="74" y="34"/>
                    <a:pt x="74" y="34"/>
                  </a:cubicBezTo>
                  <a:cubicBezTo>
                    <a:pt x="72" y="37"/>
                    <a:pt x="72" y="43"/>
                    <a:pt x="74" y="46"/>
                  </a:cubicBezTo>
                  <a:cubicBezTo>
                    <a:pt x="75" y="47"/>
                    <a:pt x="75" y="47"/>
                    <a:pt x="75" y="47"/>
                  </a:cubicBezTo>
                  <a:cubicBezTo>
                    <a:pt x="77" y="50"/>
                    <a:pt x="75" y="54"/>
                    <a:pt x="72" y="56"/>
                  </a:cubicBezTo>
                  <a:cubicBezTo>
                    <a:pt x="70" y="56"/>
                    <a:pt x="70" y="56"/>
                    <a:pt x="70" y="56"/>
                  </a:cubicBezTo>
                  <a:cubicBezTo>
                    <a:pt x="67" y="58"/>
                    <a:pt x="64" y="62"/>
                    <a:pt x="64" y="66"/>
                  </a:cubicBezTo>
                  <a:cubicBezTo>
                    <a:pt x="63" y="67"/>
                    <a:pt x="63" y="67"/>
                    <a:pt x="63" y="67"/>
                  </a:cubicBezTo>
                  <a:cubicBezTo>
                    <a:pt x="63" y="71"/>
                    <a:pt x="60" y="73"/>
                    <a:pt x="56" y="72"/>
                  </a:cubicBezTo>
                  <a:cubicBezTo>
                    <a:pt x="55" y="72"/>
                    <a:pt x="55" y="72"/>
                    <a:pt x="55" y="72"/>
                  </a:cubicBezTo>
                  <a:cubicBezTo>
                    <a:pt x="51" y="71"/>
                    <a:pt x="46" y="73"/>
                    <a:pt x="44" y="76"/>
                  </a:cubicBezTo>
                  <a:cubicBezTo>
                    <a:pt x="43" y="77"/>
                    <a:pt x="43" y="77"/>
                    <a:pt x="43" y="77"/>
                  </a:cubicBezTo>
                  <a:cubicBezTo>
                    <a:pt x="40" y="80"/>
                    <a:pt x="36" y="80"/>
                    <a:pt x="34" y="77"/>
                  </a:cubicBezTo>
                  <a:cubicBezTo>
                    <a:pt x="33" y="76"/>
                    <a:pt x="33" y="76"/>
                    <a:pt x="33" y="76"/>
                  </a:cubicBezTo>
                  <a:cubicBezTo>
                    <a:pt x="30" y="73"/>
                    <a:pt x="25" y="71"/>
                    <a:pt x="22" y="72"/>
                  </a:cubicBezTo>
                  <a:cubicBezTo>
                    <a:pt x="20" y="72"/>
                    <a:pt x="20" y="72"/>
                    <a:pt x="20" y="72"/>
                  </a:cubicBezTo>
                  <a:cubicBezTo>
                    <a:pt x="17" y="73"/>
                    <a:pt x="13" y="71"/>
                    <a:pt x="13" y="67"/>
                  </a:cubicBezTo>
                  <a:cubicBezTo>
                    <a:pt x="13" y="66"/>
                    <a:pt x="13" y="66"/>
                    <a:pt x="13" y="66"/>
                  </a:cubicBezTo>
                  <a:cubicBezTo>
                    <a:pt x="13" y="62"/>
                    <a:pt x="10" y="58"/>
                    <a:pt x="6" y="56"/>
                  </a:cubicBezTo>
                  <a:cubicBezTo>
                    <a:pt x="5" y="56"/>
                    <a:pt x="5" y="56"/>
                    <a:pt x="5" y="56"/>
                  </a:cubicBezTo>
                  <a:cubicBezTo>
                    <a:pt x="1" y="54"/>
                    <a:pt x="0" y="50"/>
                    <a:pt x="2" y="47"/>
                  </a:cubicBezTo>
                  <a:cubicBezTo>
                    <a:pt x="3" y="46"/>
                    <a:pt x="3" y="46"/>
                    <a:pt x="3" y="46"/>
                  </a:cubicBezTo>
                  <a:cubicBezTo>
                    <a:pt x="5" y="43"/>
                    <a:pt x="5" y="37"/>
                    <a:pt x="3" y="34"/>
                  </a:cubicBezTo>
                  <a:cubicBezTo>
                    <a:pt x="2" y="33"/>
                    <a:pt x="2" y="33"/>
                    <a:pt x="2" y="33"/>
                  </a:cubicBezTo>
                  <a:cubicBezTo>
                    <a:pt x="0" y="30"/>
                    <a:pt x="1" y="26"/>
                    <a:pt x="5" y="25"/>
                  </a:cubicBezTo>
                  <a:cubicBezTo>
                    <a:pt x="6" y="24"/>
                    <a:pt x="6" y="24"/>
                    <a:pt x="6" y="24"/>
                  </a:cubicBezTo>
                  <a:cubicBezTo>
                    <a:pt x="10" y="22"/>
                    <a:pt x="13" y="18"/>
                    <a:pt x="13" y="15"/>
                  </a:cubicBezTo>
                  <a:cubicBezTo>
                    <a:pt x="13" y="13"/>
                    <a:pt x="13" y="13"/>
                    <a:pt x="13" y="13"/>
                  </a:cubicBezTo>
                  <a:cubicBezTo>
                    <a:pt x="13" y="9"/>
                    <a:pt x="17" y="7"/>
                    <a:pt x="20" y="8"/>
                  </a:cubicBezTo>
                  <a:cubicBezTo>
                    <a:pt x="22" y="8"/>
                    <a:pt x="22" y="8"/>
                    <a:pt x="22" y="8"/>
                  </a:cubicBezTo>
                  <a:cubicBezTo>
                    <a:pt x="25" y="9"/>
                    <a:pt x="30" y="7"/>
                    <a:pt x="33" y="5"/>
                  </a:cubicBezTo>
                  <a:lnTo>
                    <a:pt x="34" y="3"/>
                  </a:lnTo>
                  <a:close/>
                </a:path>
              </a:pathLst>
            </a:custGeom>
            <a:solidFill>
              <a:srgbClr val="FFD55C"/>
            </a:solidFill>
            <a:ln>
              <a:noFill/>
            </a:ln>
            <a:extLst>
              <a:ext uri="{91240B29-F687-4F45-9708-019B960494DF}">
                <a14:hiddenLine xmlns:a14="http://schemas.microsoft.com/office/drawing/2010/main" w="9525">
                  <a:solidFill>
                    <a:srgbClr val="000000"/>
                  </a:solidFill>
                  <a:round/>
                </a14:hiddenLine>
              </a:ext>
            </a:extLst>
          </p:spPr>
          <p:txBody>
            <a:bodyPr vert="horz" wrap="square" lIns="128580" tIns="64290" rIns="128580" bIns="64290" numCol="1" anchor="t" anchorCtr="0" compatLnSpc="1"/>
            <a:lstStyle/>
            <a:p>
              <a:endParaRPr lang="zh-CN" altLang="en-US"/>
            </a:p>
          </p:txBody>
        </p:sp>
        <p:sp>
          <p:nvSpPr>
            <p:cNvPr id="23" name="Oval 23"/>
            <p:cNvSpPr>
              <a:spLocks noChangeArrowheads="1"/>
            </p:cNvSpPr>
            <p:nvPr/>
          </p:nvSpPr>
          <p:spPr bwMode="auto">
            <a:xfrm>
              <a:off x="5133975" y="3970338"/>
              <a:ext cx="398463" cy="398463"/>
            </a:xfrm>
            <a:prstGeom prst="ellipse">
              <a:avLst/>
            </a:prstGeom>
            <a:solidFill>
              <a:srgbClr val="FFB733"/>
            </a:solidFill>
            <a:ln>
              <a:noFill/>
            </a:ln>
            <a:extLst>
              <a:ext uri="{91240B29-F687-4F45-9708-019B960494DF}">
                <a14:hiddenLine xmlns:a14="http://schemas.microsoft.com/office/drawing/2010/main" w="9525">
                  <a:solidFill>
                    <a:srgbClr val="000000"/>
                  </a:solidFill>
                  <a:round/>
                </a14:hiddenLine>
              </a:ext>
            </a:extLst>
          </p:spPr>
          <p:txBody>
            <a:bodyPr vert="horz" wrap="square" lIns="128580" tIns="64290" rIns="128580" bIns="64290" numCol="1" anchor="t" anchorCtr="0" compatLnSpc="1"/>
            <a:lstStyle/>
            <a:p>
              <a:endParaRPr lang="zh-CN" altLang="en-US"/>
            </a:p>
          </p:txBody>
        </p:sp>
        <p:sp>
          <p:nvSpPr>
            <p:cNvPr id="24" name="Rectangle 24"/>
            <p:cNvSpPr>
              <a:spLocks noChangeArrowheads="1"/>
            </p:cNvSpPr>
            <p:nvPr/>
          </p:nvSpPr>
          <p:spPr bwMode="auto">
            <a:xfrm>
              <a:off x="4010025" y="4265613"/>
              <a:ext cx="685800" cy="55563"/>
            </a:xfrm>
            <a:prstGeom prst="rect">
              <a:avLst/>
            </a:prstGeom>
            <a:solidFill>
              <a:srgbClr val="CCCB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8580" tIns="64290" rIns="128580" bIns="64290" numCol="1" anchor="t" anchorCtr="0" compatLnSpc="1"/>
            <a:lstStyle/>
            <a:p>
              <a:endParaRPr lang="zh-CN" altLang="en-US"/>
            </a:p>
          </p:txBody>
        </p:sp>
        <p:sp>
          <p:nvSpPr>
            <p:cNvPr id="25" name="Rectangle 25"/>
            <p:cNvSpPr>
              <a:spLocks noChangeArrowheads="1"/>
            </p:cNvSpPr>
            <p:nvPr/>
          </p:nvSpPr>
          <p:spPr bwMode="auto">
            <a:xfrm>
              <a:off x="3506788" y="1733551"/>
              <a:ext cx="2138363" cy="103188"/>
            </a:xfrm>
            <a:prstGeom prst="rect">
              <a:avLst/>
            </a:prstGeom>
            <a:solidFill>
              <a:srgbClr val="FF6D3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8580" tIns="64290" rIns="128580" bIns="64290" numCol="1" anchor="t" anchorCtr="0" compatLnSpc="1"/>
            <a:lstStyle/>
            <a:p>
              <a:endParaRPr lang="zh-CN" altLang="en-US"/>
            </a:p>
          </p:txBody>
        </p:sp>
        <p:sp>
          <p:nvSpPr>
            <p:cNvPr id="26" name="Rectangle 26"/>
            <p:cNvSpPr>
              <a:spLocks noChangeArrowheads="1"/>
            </p:cNvSpPr>
            <p:nvPr/>
          </p:nvSpPr>
          <p:spPr bwMode="auto">
            <a:xfrm>
              <a:off x="3506788" y="1931988"/>
              <a:ext cx="2138363" cy="57150"/>
            </a:xfrm>
            <a:prstGeom prst="rect">
              <a:avLst/>
            </a:prstGeom>
            <a:solidFill>
              <a:srgbClr val="CCCB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8580" tIns="64290" rIns="128580" bIns="64290" numCol="1" anchor="t" anchorCtr="0" compatLnSpc="1"/>
            <a:lstStyle/>
            <a:p>
              <a:endParaRPr lang="zh-CN" altLang="en-US"/>
            </a:p>
          </p:txBody>
        </p:sp>
        <p:sp>
          <p:nvSpPr>
            <p:cNvPr id="27" name="Rectangle 27"/>
            <p:cNvSpPr>
              <a:spLocks noChangeArrowheads="1"/>
            </p:cNvSpPr>
            <p:nvPr/>
          </p:nvSpPr>
          <p:spPr bwMode="auto">
            <a:xfrm>
              <a:off x="3506788" y="2084388"/>
              <a:ext cx="2138363" cy="63500"/>
            </a:xfrm>
            <a:prstGeom prst="rect">
              <a:avLst/>
            </a:prstGeom>
            <a:solidFill>
              <a:srgbClr val="CCCB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8580" tIns="64290" rIns="128580" bIns="64290" numCol="1" anchor="t" anchorCtr="0" compatLnSpc="1"/>
            <a:lstStyle/>
            <a:p>
              <a:endParaRPr lang="zh-CN" altLang="en-US"/>
            </a:p>
          </p:txBody>
        </p:sp>
        <p:sp>
          <p:nvSpPr>
            <p:cNvPr id="28" name="Rectangle 28"/>
            <p:cNvSpPr>
              <a:spLocks noChangeArrowheads="1"/>
            </p:cNvSpPr>
            <p:nvPr/>
          </p:nvSpPr>
          <p:spPr bwMode="auto">
            <a:xfrm>
              <a:off x="3506788" y="2236788"/>
              <a:ext cx="2138363" cy="63500"/>
            </a:xfrm>
            <a:prstGeom prst="rect">
              <a:avLst/>
            </a:prstGeom>
            <a:solidFill>
              <a:srgbClr val="CCCB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8580" tIns="64290" rIns="128580" bIns="64290" numCol="1" anchor="t" anchorCtr="0" compatLnSpc="1"/>
            <a:lstStyle/>
            <a:p>
              <a:endParaRPr lang="zh-CN" altLang="en-US"/>
            </a:p>
          </p:txBody>
        </p:sp>
        <p:sp>
          <p:nvSpPr>
            <p:cNvPr id="29" name="Rectangle 29"/>
            <p:cNvSpPr>
              <a:spLocks noChangeArrowheads="1"/>
            </p:cNvSpPr>
            <p:nvPr/>
          </p:nvSpPr>
          <p:spPr bwMode="auto">
            <a:xfrm>
              <a:off x="3506788" y="2387601"/>
              <a:ext cx="2138363" cy="65088"/>
            </a:xfrm>
            <a:prstGeom prst="rect">
              <a:avLst/>
            </a:prstGeom>
            <a:solidFill>
              <a:srgbClr val="CCCB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8580" tIns="64290" rIns="128580" bIns="64290" numCol="1" anchor="t" anchorCtr="0" compatLnSpc="1"/>
            <a:lstStyle/>
            <a:p>
              <a:endParaRPr lang="zh-CN" altLang="en-US"/>
            </a:p>
          </p:txBody>
        </p:sp>
        <p:sp>
          <p:nvSpPr>
            <p:cNvPr id="30" name="Rectangle 30"/>
            <p:cNvSpPr>
              <a:spLocks noChangeArrowheads="1"/>
            </p:cNvSpPr>
            <p:nvPr/>
          </p:nvSpPr>
          <p:spPr bwMode="auto">
            <a:xfrm>
              <a:off x="3506788" y="2547938"/>
              <a:ext cx="2138363" cy="55563"/>
            </a:xfrm>
            <a:prstGeom prst="rect">
              <a:avLst/>
            </a:prstGeom>
            <a:solidFill>
              <a:srgbClr val="CCCB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8580" tIns="64290" rIns="128580" bIns="64290" numCol="1" anchor="t" anchorCtr="0" compatLnSpc="1"/>
            <a:lstStyle/>
            <a:p>
              <a:endParaRPr lang="zh-CN" altLang="en-US"/>
            </a:p>
          </p:txBody>
        </p:sp>
        <p:sp>
          <p:nvSpPr>
            <p:cNvPr id="31" name="Rectangle 31"/>
            <p:cNvSpPr>
              <a:spLocks noChangeArrowheads="1"/>
            </p:cNvSpPr>
            <p:nvPr/>
          </p:nvSpPr>
          <p:spPr bwMode="auto">
            <a:xfrm>
              <a:off x="3506788" y="2700338"/>
              <a:ext cx="2138363" cy="63500"/>
            </a:xfrm>
            <a:prstGeom prst="rect">
              <a:avLst/>
            </a:prstGeom>
            <a:solidFill>
              <a:srgbClr val="CCCB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8580" tIns="64290" rIns="128580" bIns="64290" numCol="1" anchor="t" anchorCtr="0" compatLnSpc="1"/>
            <a:lstStyle/>
            <a:p>
              <a:endParaRPr lang="zh-CN" altLang="en-US"/>
            </a:p>
          </p:txBody>
        </p:sp>
        <p:sp>
          <p:nvSpPr>
            <p:cNvPr id="32" name="Rectangle 32"/>
            <p:cNvSpPr>
              <a:spLocks noChangeArrowheads="1"/>
            </p:cNvSpPr>
            <p:nvPr/>
          </p:nvSpPr>
          <p:spPr bwMode="auto">
            <a:xfrm>
              <a:off x="3506788" y="2851151"/>
              <a:ext cx="2138363" cy="63500"/>
            </a:xfrm>
            <a:prstGeom prst="rect">
              <a:avLst/>
            </a:prstGeom>
            <a:solidFill>
              <a:srgbClr val="CCCB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8580" tIns="64290" rIns="128580" bIns="64290" numCol="1" anchor="t" anchorCtr="0" compatLnSpc="1"/>
            <a:lstStyle/>
            <a:p>
              <a:endParaRPr lang="zh-CN" altLang="en-US"/>
            </a:p>
          </p:txBody>
        </p:sp>
        <p:sp>
          <p:nvSpPr>
            <p:cNvPr id="33" name="Rectangle 33"/>
            <p:cNvSpPr>
              <a:spLocks noChangeArrowheads="1"/>
            </p:cNvSpPr>
            <p:nvPr/>
          </p:nvSpPr>
          <p:spPr bwMode="auto">
            <a:xfrm>
              <a:off x="3506788" y="3003551"/>
              <a:ext cx="2138363" cy="63500"/>
            </a:xfrm>
            <a:prstGeom prst="rect">
              <a:avLst/>
            </a:prstGeom>
            <a:solidFill>
              <a:srgbClr val="CCCB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8580" tIns="64290" rIns="128580" bIns="64290" numCol="1" anchor="t" anchorCtr="0" compatLnSpc="1"/>
            <a:lstStyle/>
            <a:p>
              <a:endParaRPr lang="zh-CN" altLang="en-US"/>
            </a:p>
          </p:txBody>
        </p:sp>
        <p:sp>
          <p:nvSpPr>
            <p:cNvPr id="34" name="Rectangle 34"/>
            <p:cNvSpPr>
              <a:spLocks noChangeArrowheads="1"/>
            </p:cNvSpPr>
            <p:nvPr/>
          </p:nvSpPr>
          <p:spPr bwMode="auto">
            <a:xfrm>
              <a:off x="3506788" y="3162301"/>
              <a:ext cx="1068388" cy="57150"/>
            </a:xfrm>
            <a:prstGeom prst="rect">
              <a:avLst/>
            </a:prstGeom>
            <a:solidFill>
              <a:srgbClr val="CCCB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8580" tIns="64290" rIns="128580" bIns="64290" numCol="1" anchor="t" anchorCtr="0" compatLnSpc="1"/>
            <a:lstStyle/>
            <a:p>
              <a:endParaRPr lang="zh-CN" altLang="en-US"/>
            </a:p>
          </p:txBody>
        </p:sp>
        <p:sp>
          <p:nvSpPr>
            <p:cNvPr id="35" name="Rectangle 35"/>
            <p:cNvSpPr>
              <a:spLocks noChangeArrowheads="1"/>
            </p:cNvSpPr>
            <p:nvPr/>
          </p:nvSpPr>
          <p:spPr bwMode="auto">
            <a:xfrm>
              <a:off x="3506788" y="1046163"/>
              <a:ext cx="846138" cy="590550"/>
            </a:xfrm>
            <a:prstGeom prst="rect">
              <a:avLst/>
            </a:prstGeom>
            <a:solidFill>
              <a:srgbClr val="3E495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8580" tIns="64290" rIns="128580" bIns="64290" numCol="1" anchor="t" anchorCtr="0" compatLnSpc="1"/>
            <a:lstStyle/>
            <a:p>
              <a:endParaRPr lang="zh-CN" altLang="en-US"/>
            </a:p>
          </p:txBody>
        </p:sp>
        <p:sp>
          <p:nvSpPr>
            <p:cNvPr id="36" name="Rectangle 36"/>
            <p:cNvSpPr>
              <a:spLocks noChangeArrowheads="1"/>
            </p:cNvSpPr>
            <p:nvPr/>
          </p:nvSpPr>
          <p:spPr bwMode="auto">
            <a:xfrm>
              <a:off x="4440238" y="1046163"/>
              <a:ext cx="1204913" cy="63500"/>
            </a:xfrm>
            <a:prstGeom prst="rect">
              <a:avLst/>
            </a:prstGeom>
            <a:solidFill>
              <a:srgbClr val="CCCB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8580" tIns="64290" rIns="128580" bIns="64290" numCol="1" anchor="t" anchorCtr="0" compatLnSpc="1"/>
            <a:lstStyle/>
            <a:p>
              <a:endParaRPr lang="zh-CN" altLang="en-US"/>
            </a:p>
          </p:txBody>
        </p:sp>
        <p:sp>
          <p:nvSpPr>
            <p:cNvPr id="37" name="Rectangle 37"/>
            <p:cNvSpPr>
              <a:spLocks noChangeArrowheads="1"/>
            </p:cNvSpPr>
            <p:nvPr/>
          </p:nvSpPr>
          <p:spPr bwMode="auto">
            <a:xfrm>
              <a:off x="4440238" y="1206501"/>
              <a:ext cx="1204913" cy="55563"/>
            </a:xfrm>
            <a:prstGeom prst="rect">
              <a:avLst/>
            </a:prstGeom>
            <a:solidFill>
              <a:srgbClr val="CCCB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8580" tIns="64290" rIns="128580" bIns="64290" numCol="1" anchor="t" anchorCtr="0" compatLnSpc="1"/>
            <a:lstStyle/>
            <a:p>
              <a:endParaRPr lang="zh-CN" altLang="en-US"/>
            </a:p>
          </p:txBody>
        </p:sp>
        <p:sp>
          <p:nvSpPr>
            <p:cNvPr id="38" name="Rectangle 38"/>
            <p:cNvSpPr>
              <a:spLocks noChangeArrowheads="1"/>
            </p:cNvSpPr>
            <p:nvPr/>
          </p:nvSpPr>
          <p:spPr bwMode="auto">
            <a:xfrm>
              <a:off x="4440238" y="1357313"/>
              <a:ext cx="606425" cy="63500"/>
            </a:xfrm>
            <a:prstGeom prst="rect">
              <a:avLst/>
            </a:prstGeom>
            <a:solidFill>
              <a:srgbClr val="CCCB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8580" tIns="64290" rIns="128580" bIns="64290" numCol="1" anchor="t" anchorCtr="0" compatLnSpc="1"/>
            <a:lstStyle/>
            <a:p>
              <a:endParaRPr lang="zh-CN" altLang="en-US"/>
            </a:p>
          </p:txBody>
        </p:sp>
        <p:sp>
          <p:nvSpPr>
            <p:cNvPr id="39" name="Freeform 39"/>
            <p:cNvSpPr>
              <a:spLocks noEditPoints="1"/>
            </p:cNvSpPr>
            <p:nvPr/>
          </p:nvSpPr>
          <p:spPr bwMode="auto">
            <a:xfrm>
              <a:off x="4208463" y="3897313"/>
              <a:ext cx="287338" cy="287338"/>
            </a:xfrm>
            <a:custGeom>
              <a:avLst/>
              <a:gdLst>
                <a:gd name="T0" fmla="*/ 18 w 36"/>
                <a:gd name="T1" fmla="*/ 36 h 36"/>
                <a:gd name="T2" fmla="*/ 0 w 36"/>
                <a:gd name="T3" fmla="*/ 18 h 36"/>
                <a:gd name="T4" fmla="*/ 18 w 36"/>
                <a:gd name="T5" fmla="*/ 0 h 36"/>
                <a:gd name="T6" fmla="*/ 36 w 36"/>
                <a:gd name="T7" fmla="*/ 18 h 36"/>
                <a:gd name="T8" fmla="*/ 18 w 36"/>
                <a:gd name="T9" fmla="*/ 36 h 36"/>
                <a:gd name="T10" fmla="*/ 18 w 36"/>
                <a:gd name="T11" fmla="*/ 6 h 36"/>
                <a:gd name="T12" fmla="*/ 5 w 36"/>
                <a:gd name="T13" fmla="*/ 18 h 36"/>
                <a:gd name="T14" fmla="*/ 18 w 36"/>
                <a:gd name="T15" fmla="*/ 30 h 36"/>
                <a:gd name="T16" fmla="*/ 30 w 36"/>
                <a:gd name="T17" fmla="*/ 18 h 36"/>
                <a:gd name="T18" fmla="*/ 18 w 36"/>
                <a:gd name="T19" fmla="*/ 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36">
                  <a:moveTo>
                    <a:pt x="18" y="36"/>
                  </a:moveTo>
                  <a:cubicBezTo>
                    <a:pt x="8" y="36"/>
                    <a:pt x="0" y="28"/>
                    <a:pt x="0" y="18"/>
                  </a:cubicBezTo>
                  <a:cubicBezTo>
                    <a:pt x="0" y="8"/>
                    <a:pt x="8" y="0"/>
                    <a:pt x="18" y="0"/>
                  </a:cubicBezTo>
                  <a:cubicBezTo>
                    <a:pt x="28" y="0"/>
                    <a:pt x="36" y="8"/>
                    <a:pt x="36" y="18"/>
                  </a:cubicBezTo>
                  <a:cubicBezTo>
                    <a:pt x="36" y="28"/>
                    <a:pt x="28" y="36"/>
                    <a:pt x="18" y="36"/>
                  </a:cubicBezTo>
                  <a:close/>
                  <a:moveTo>
                    <a:pt x="18" y="6"/>
                  </a:moveTo>
                  <a:cubicBezTo>
                    <a:pt x="11" y="6"/>
                    <a:pt x="5" y="11"/>
                    <a:pt x="5" y="18"/>
                  </a:cubicBezTo>
                  <a:cubicBezTo>
                    <a:pt x="5" y="24"/>
                    <a:pt x="11" y="30"/>
                    <a:pt x="18" y="30"/>
                  </a:cubicBezTo>
                  <a:cubicBezTo>
                    <a:pt x="24" y="30"/>
                    <a:pt x="30" y="24"/>
                    <a:pt x="30" y="18"/>
                  </a:cubicBezTo>
                  <a:cubicBezTo>
                    <a:pt x="30" y="11"/>
                    <a:pt x="24" y="6"/>
                    <a:pt x="18" y="6"/>
                  </a:cubicBezTo>
                  <a:close/>
                </a:path>
              </a:pathLst>
            </a:custGeom>
            <a:solidFill>
              <a:srgbClr val="3E4959"/>
            </a:solidFill>
            <a:ln>
              <a:noFill/>
            </a:ln>
            <a:extLst>
              <a:ext uri="{91240B29-F687-4F45-9708-019B960494DF}">
                <a14:hiddenLine xmlns:a14="http://schemas.microsoft.com/office/drawing/2010/main" w="9525">
                  <a:solidFill>
                    <a:srgbClr val="000000"/>
                  </a:solidFill>
                  <a:round/>
                </a14:hiddenLine>
              </a:ext>
            </a:extLst>
          </p:spPr>
          <p:txBody>
            <a:bodyPr vert="horz" wrap="square" lIns="128580" tIns="64290" rIns="128580" bIns="64290" numCol="1" anchor="t" anchorCtr="0" compatLnSpc="1"/>
            <a:lstStyle/>
            <a:p>
              <a:endParaRPr lang="zh-CN" altLang="en-US"/>
            </a:p>
          </p:txBody>
        </p:sp>
        <p:sp>
          <p:nvSpPr>
            <p:cNvPr id="40" name="Rectangle 40"/>
            <p:cNvSpPr>
              <a:spLocks noChangeArrowheads="1"/>
            </p:cNvSpPr>
            <p:nvPr/>
          </p:nvSpPr>
          <p:spPr bwMode="auto">
            <a:xfrm>
              <a:off x="4137025" y="4017963"/>
              <a:ext cx="422275" cy="47625"/>
            </a:xfrm>
            <a:prstGeom prst="rect">
              <a:avLst/>
            </a:prstGeom>
            <a:solidFill>
              <a:srgbClr val="3E495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8580" tIns="64290" rIns="128580" bIns="64290" numCol="1" anchor="t" anchorCtr="0" compatLnSpc="1"/>
            <a:lstStyle/>
            <a:p>
              <a:endParaRPr lang="zh-CN" altLang="en-US"/>
            </a:p>
          </p:txBody>
        </p:sp>
        <p:sp>
          <p:nvSpPr>
            <p:cNvPr id="41" name="Rectangle 41"/>
            <p:cNvSpPr>
              <a:spLocks noChangeArrowheads="1"/>
            </p:cNvSpPr>
            <p:nvPr/>
          </p:nvSpPr>
          <p:spPr bwMode="auto">
            <a:xfrm>
              <a:off x="4137025" y="4017963"/>
              <a:ext cx="422275" cy="47625"/>
            </a:xfrm>
            <a:prstGeom prst="rect">
              <a:avLst/>
            </a:prstGeom>
            <a:solidFill>
              <a:srgbClr val="3E495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8580" tIns="64290" rIns="128580" bIns="64290" numCol="1" anchor="t" anchorCtr="0" compatLnSpc="1"/>
            <a:lstStyle/>
            <a:p>
              <a:endParaRPr lang="zh-CN" altLang="en-US"/>
            </a:p>
          </p:txBody>
        </p:sp>
      </p:grpSp>
      <p:sp>
        <p:nvSpPr>
          <p:cNvPr id="44" name="矩形 259"/>
          <p:cNvSpPr>
            <a:spLocks noChangeArrowheads="1"/>
          </p:cNvSpPr>
          <p:nvPr/>
        </p:nvSpPr>
        <p:spPr bwMode="auto">
          <a:xfrm>
            <a:off x="4934980" y="5055094"/>
            <a:ext cx="4735435" cy="2457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zh-CN" altLang="en-US" sz="1600" dirty="0">
                <a:solidFill>
                  <a:schemeClr val="accent2"/>
                </a:solidFill>
                <a:cs typeface="Arial" panose="020B0604020202020204" pitchFamily="34" charset="0"/>
              </a:rPr>
              <a:t>汇报人</a:t>
            </a:r>
            <a:r>
              <a:rPr lang="zh-CN" altLang="en-US" sz="1600" dirty="0" smtClean="0">
                <a:solidFill>
                  <a:schemeClr val="accent2"/>
                </a:solidFill>
                <a:cs typeface="Arial" panose="020B0604020202020204" pitchFamily="34" charset="0"/>
              </a:rPr>
              <a:t>：彭晓亮     学号</a:t>
            </a:r>
            <a:r>
              <a:rPr lang="en-US" altLang="zh-CN" sz="1600" dirty="0" smtClean="0">
                <a:solidFill>
                  <a:schemeClr val="accent2"/>
                </a:solidFill>
                <a:cs typeface="Arial" panose="020B0604020202020204" pitchFamily="34" charset="0"/>
              </a:rPr>
              <a:t>: S200231127</a:t>
            </a:r>
            <a:endParaRPr lang="zh-CN" altLang="en-US" sz="1600" dirty="0">
              <a:solidFill>
                <a:schemeClr val="accent2"/>
              </a:solidFill>
              <a:cs typeface="Arial" panose="020B0604020202020204" pitchFamily="34" charset="0"/>
            </a:endParaRPr>
          </a:p>
        </p:txBody>
      </p:sp>
      <p:sp>
        <p:nvSpPr>
          <p:cNvPr id="45" name="矩形 259"/>
          <p:cNvSpPr>
            <a:spLocks noChangeArrowheads="1"/>
          </p:cNvSpPr>
          <p:nvPr/>
        </p:nvSpPr>
        <p:spPr bwMode="auto">
          <a:xfrm>
            <a:off x="4934980" y="3620747"/>
            <a:ext cx="7296150" cy="4924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en-US" altLang="zh-CN" dirty="0" smtClean="0">
                <a:solidFill>
                  <a:schemeClr val="accent2"/>
                </a:solidFill>
                <a:latin typeface="Arial" panose="020B0604020202020204" pitchFamily="34" charset="0"/>
                <a:cs typeface="Arial" panose="020B0604020202020204" pitchFamily="34" charset="0"/>
              </a:rPr>
              <a:t>File transportation protocol</a:t>
            </a:r>
          </a:p>
        </p:txBody>
      </p:sp>
      <p:sp>
        <p:nvSpPr>
          <p:cNvPr id="46" name="矩形 259"/>
          <p:cNvSpPr>
            <a:spLocks noChangeArrowheads="1"/>
          </p:cNvSpPr>
          <p:nvPr/>
        </p:nvSpPr>
        <p:spPr bwMode="auto">
          <a:xfrm>
            <a:off x="4934980" y="2706347"/>
            <a:ext cx="6572250" cy="923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en-US" altLang="zh-CN" sz="6000" b="1" dirty="0" smtClean="0">
                <a:solidFill>
                  <a:schemeClr val="accent2"/>
                </a:solidFill>
                <a:latin typeface="Arial" panose="020B0604020202020204" pitchFamily="34" charset="0"/>
                <a:cs typeface="Arial" panose="020B0604020202020204" pitchFamily="34" charset="0"/>
              </a:rPr>
              <a:t>FTP</a:t>
            </a:r>
            <a:r>
              <a:rPr lang="zh-CN" altLang="en-US" sz="6000" b="1" dirty="0" smtClean="0">
                <a:solidFill>
                  <a:schemeClr val="accent2"/>
                </a:solidFill>
                <a:latin typeface="Arial" panose="020B0604020202020204" pitchFamily="34" charset="0"/>
                <a:cs typeface="Arial" panose="020B0604020202020204" pitchFamily="34" charset="0"/>
              </a:rPr>
              <a:t>协议</a:t>
            </a:r>
            <a:endParaRPr lang="en-US" altLang="zh-CN" sz="3600" b="1" dirty="0">
              <a:solidFill>
                <a:schemeClr val="accent2"/>
              </a:solidFill>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10"/>
                                        <p:tgtEl>
                                          <p:spTgt spid="42"/>
                                        </p:tgtEl>
                                      </p:cBhvr>
                                    </p:animEffect>
                                  </p:childTnLst>
                                </p:cTn>
                              </p:par>
                            </p:childTnLst>
                          </p:cTn>
                        </p:par>
                        <p:par>
                          <p:cTn id="8" fill="hold">
                            <p:stCondLst>
                              <p:cond delay="10"/>
                            </p:stCondLst>
                            <p:childTnLst>
                              <p:par>
                                <p:cTn id="9" presetID="42" presetClass="entr" presetSubtype="0" fill="hold" nodeType="afterEffect">
                                  <p:stCondLst>
                                    <p:cond delay="0"/>
                                  </p:stCondLst>
                                  <p:childTnLst>
                                    <p:set>
                                      <p:cBhvr>
                                        <p:cTn id="10" dur="1" fill="hold">
                                          <p:stCondLst>
                                            <p:cond delay="0"/>
                                          </p:stCondLst>
                                        </p:cTn>
                                        <p:tgtEl>
                                          <p:spTgt spid="43"/>
                                        </p:tgtEl>
                                        <p:attrNameLst>
                                          <p:attrName>style.visibility</p:attrName>
                                        </p:attrNameLst>
                                      </p:cBhvr>
                                      <p:to>
                                        <p:strVal val="visible"/>
                                      </p:to>
                                    </p:set>
                                    <p:animEffect transition="in" filter="fade">
                                      <p:cBhvr>
                                        <p:cTn id="11" dur="250"/>
                                        <p:tgtEl>
                                          <p:spTgt spid="43"/>
                                        </p:tgtEl>
                                      </p:cBhvr>
                                    </p:animEffect>
                                    <p:anim calcmode="lin" valueType="num">
                                      <p:cBhvr>
                                        <p:cTn id="12" dur="250" fill="hold"/>
                                        <p:tgtEl>
                                          <p:spTgt spid="43"/>
                                        </p:tgtEl>
                                        <p:attrNameLst>
                                          <p:attrName>ppt_x</p:attrName>
                                        </p:attrNameLst>
                                      </p:cBhvr>
                                      <p:tavLst>
                                        <p:tav tm="0">
                                          <p:val>
                                            <p:strVal val="#ppt_x"/>
                                          </p:val>
                                        </p:tav>
                                        <p:tav tm="100000">
                                          <p:val>
                                            <p:strVal val="#ppt_x"/>
                                          </p:val>
                                        </p:tav>
                                      </p:tavLst>
                                    </p:anim>
                                    <p:anim calcmode="lin" valueType="num">
                                      <p:cBhvr>
                                        <p:cTn id="13" dur="250" fill="hold"/>
                                        <p:tgtEl>
                                          <p:spTgt spid="43"/>
                                        </p:tgtEl>
                                        <p:attrNameLst>
                                          <p:attrName>ppt_y</p:attrName>
                                        </p:attrNameLst>
                                      </p:cBhvr>
                                      <p:tavLst>
                                        <p:tav tm="0">
                                          <p:val>
                                            <p:strVal val="#ppt_y+.1"/>
                                          </p:val>
                                        </p:tav>
                                        <p:tav tm="100000">
                                          <p:val>
                                            <p:strVal val="#ppt_y"/>
                                          </p:val>
                                        </p:tav>
                                      </p:tavLst>
                                    </p:anim>
                                  </p:childTnLst>
                                </p:cTn>
                              </p:par>
                            </p:childTnLst>
                          </p:cTn>
                        </p:par>
                        <p:par>
                          <p:cTn id="14" fill="hold">
                            <p:stCondLst>
                              <p:cond delay="260"/>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46"/>
                                        </p:tgtEl>
                                        <p:attrNameLst>
                                          <p:attrName>style.visibility</p:attrName>
                                        </p:attrNameLst>
                                      </p:cBhvr>
                                      <p:to>
                                        <p:strVal val="visible"/>
                                      </p:to>
                                    </p:set>
                                    <p:anim calcmode="lin" valueType="num">
                                      <p:cBhvr>
                                        <p:cTn id="17" dur="10" fill="hold"/>
                                        <p:tgtEl>
                                          <p:spTgt spid="46"/>
                                        </p:tgtEl>
                                        <p:attrNameLst>
                                          <p:attrName>ppt_x</p:attrName>
                                        </p:attrNameLst>
                                      </p:cBhvr>
                                      <p:tavLst>
                                        <p:tav tm="0">
                                          <p:val>
                                            <p:strVal val="#ppt_x"/>
                                          </p:val>
                                        </p:tav>
                                        <p:tav tm="50000">
                                          <p:val>
                                            <p:strVal val="#ppt_x+.1"/>
                                          </p:val>
                                        </p:tav>
                                        <p:tav tm="100000">
                                          <p:val>
                                            <p:strVal val="#ppt_x"/>
                                          </p:val>
                                        </p:tav>
                                      </p:tavLst>
                                    </p:anim>
                                    <p:anim calcmode="lin" valueType="num">
                                      <p:cBhvr>
                                        <p:cTn id="18" dur="10" fill="hold"/>
                                        <p:tgtEl>
                                          <p:spTgt spid="46"/>
                                        </p:tgtEl>
                                        <p:attrNameLst>
                                          <p:attrName>ppt_y</p:attrName>
                                        </p:attrNameLst>
                                      </p:cBhvr>
                                      <p:tavLst>
                                        <p:tav tm="0">
                                          <p:val>
                                            <p:strVal val="#ppt_y"/>
                                          </p:val>
                                        </p:tav>
                                        <p:tav tm="100000">
                                          <p:val>
                                            <p:strVal val="#ppt_y"/>
                                          </p:val>
                                        </p:tav>
                                      </p:tavLst>
                                    </p:anim>
                                    <p:anim calcmode="lin" valueType="num">
                                      <p:cBhvr>
                                        <p:cTn id="19" dur="10" fill="hold"/>
                                        <p:tgtEl>
                                          <p:spTgt spid="46"/>
                                        </p:tgtEl>
                                        <p:attrNameLst>
                                          <p:attrName>ppt_h</p:attrName>
                                        </p:attrNameLst>
                                      </p:cBhvr>
                                      <p:tavLst>
                                        <p:tav tm="0">
                                          <p:val>
                                            <p:strVal val="#ppt_h/10"/>
                                          </p:val>
                                        </p:tav>
                                        <p:tav tm="50000">
                                          <p:val>
                                            <p:strVal val="#ppt_h+.01"/>
                                          </p:val>
                                        </p:tav>
                                        <p:tav tm="100000">
                                          <p:val>
                                            <p:strVal val="#ppt_h"/>
                                          </p:val>
                                        </p:tav>
                                      </p:tavLst>
                                    </p:anim>
                                    <p:anim calcmode="lin" valueType="num">
                                      <p:cBhvr>
                                        <p:cTn id="20" dur="10" fill="hold"/>
                                        <p:tgtEl>
                                          <p:spTgt spid="46"/>
                                        </p:tgtEl>
                                        <p:attrNameLst>
                                          <p:attrName>ppt_w</p:attrName>
                                        </p:attrNameLst>
                                      </p:cBhvr>
                                      <p:tavLst>
                                        <p:tav tm="0">
                                          <p:val>
                                            <p:strVal val="#ppt_w/10"/>
                                          </p:val>
                                        </p:tav>
                                        <p:tav tm="50000">
                                          <p:val>
                                            <p:strVal val="#ppt_w+.01"/>
                                          </p:val>
                                        </p:tav>
                                        <p:tav tm="100000">
                                          <p:val>
                                            <p:strVal val="#ppt_w"/>
                                          </p:val>
                                        </p:tav>
                                      </p:tavLst>
                                    </p:anim>
                                    <p:animEffect transition="in" filter="fade">
                                      <p:cBhvr>
                                        <p:cTn id="21" dur="10" tmFilter="0,0; .5, 1; 1, 1"/>
                                        <p:tgtEl>
                                          <p:spTgt spid="46"/>
                                        </p:tgtEl>
                                      </p:cBhvr>
                                    </p:animEffect>
                                  </p:childTnLst>
                                </p:cTn>
                              </p:par>
                            </p:childTnLst>
                          </p:cTn>
                        </p:par>
                        <p:par>
                          <p:cTn id="22" fill="hold">
                            <p:stCondLst>
                              <p:cond delay="274"/>
                            </p:stCondLst>
                            <p:childTnLst>
                              <p:par>
                                <p:cTn id="23" presetID="26" presetClass="emph" presetSubtype="0" fill="hold" grpId="1" nodeType="afterEffect">
                                  <p:stCondLst>
                                    <p:cond delay="0"/>
                                  </p:stCondLst>
                                  <p:iterate type="lt">
                                    <p:tmPct val="0"/>
                                  </p:iterate>
                                  <p:childTnLst>
                                    <p:animEffect transition="out" filter="fade">
                                      <p:cBhvr>
                                        <p:cTn id="24" dur="10" tmFilter="0, 0; .2, .5; .8, .5; 1, 0"/>
                                        <p:tgtEl>
                                          <p:spTgt spid="46"/>
                                        </p:tgtEl>
                                      </p:cBhvr>
                                    </p:animEffect>
                                    <p:animScale>
                                      <p:cBhvr>
                                        <p:cTn id="25" dur="5" autoRev="1" fill="hold"/>
                                        <p:tgtEl>
                                          <p:spTgt spid="46"/>
                                        </p:tgtEl>
                                      </p:cBhvr>
                                      <p:by x="105000" y="105000"/>
                                    </p:animScale>
                                  </p:childTnLst>
                                </p:cTn>
                              </p:par>
                            </p:childTnLst>
                          </p:cTn>
                        </p:par>
                        <p:par>
                          <p:cTn id="26" fill="hold">
                            <p:stCondLst>
                              <p:cond delay="284"/>
                            </p:stCondLst>
                            <p:childTnLst>
                              <p:par>
                                <p:cTn id="27" presetID="41" presetClass="entr" presetSubtype="0" fill="hold" grpId="0" nodeType="afterEffect">
                                  <p:stCondLst>
                                    <p:cond delay="0"/>
                                  </p:stCondLst>
                                  <p:iterate type="lt">
                                    <p:tmPct val="10000"/>
                                  </p:iterate>
                                  <p:childTnLst>
                                    <p:set>
                                      <p:cBhvr>
                                        <p:cTn id="28" dur="1" fill="hold">
                                          <p:stCondLst>
                                            <p:cond delay="0"/>
                                          </p:stCondLst>
                                        </p:cTn>
                                        <p:tgtEl>
                                          <p:spTgt spid="45"/>
                                        </p:tgtEl>
                                        <p:attrNameLst>
                                          <p:attrName>style.visibility</p:attrName>
                                        </p:attrNameLst>
                                      </p:cBhvr>
                                      <p:to>
                                        <p:strVal val="visible"/>
                                      </p:to>
                                    </p:set>
                                    <p:anim calcmode="lin" valueType="num">
                                      <p:cBhvr>
                                        <p:cTn id="29" dur="10" fill="hold"/>
                                        <p:tgtEl>
                                          <p:spTgt spid="45"/>
                                        </p:tgtEl>
                                        <p:attrNameLst>
                                          <p:attrName>ppt_x</p:attrName>
                                        </p:attrNameLst>
                                      </p:cBhvr>
                                      <p:tavLst>
                                        <p:tav tm="0">
                                          <p:val>
                                            <p:strVal val="#ppt_x"/>
                                          </p:val>
                                        </p:tav>
                                        <p:tav tm="50000">
                                          <p:val>
                                            <p:strVal val="#ppt_x+.1"/>
                                          </p:val>
                                        </p:tav>
                                        <p:tav tm="100000">
                                          <p:val>
                                            <p:strVal val="#ppt_x"/>
                                          </p:val>
                                        </p:tav>
                                      </p:tavLst>
                                    </p:anim>
                                    <p:anim calcmode="lin" valueType="num">
                                      <p:cBhvr>
                                        <p:cTn id="30" dur="10" fill="hold"/>
                                        <p:tgtEl>
                                          <p:spTgt spid="45"/>
                                        </p:tgtEl>
                                        <p:attrNameLst>
                                          <p:attrName>ppt_y</p:attrName>
                                        </p:attrNameLst>
                                      </p:cBhvr>
                                      <p:tavLst>
                                        <p:tav tm="0">
                                          <p:val>
                                            <p:strVal val="#ppt_y"/>
                                          </p:val>
                                        </p:tav>
                                        <p:tav tm="100000">
                                          <p:val>
                                            <p:strVal val="#ppt_y"/>
                                          </p:val>
                                        </p:tav>
                                      </p:tavLst>
                                    </p:anim>
                                    <p:anim calcmode="lin" valueType="num">
                                      <p:cBhvr>
                                        <p:cTn id="31" dur="10" fill="hold"/>
                                        <p:tgtEl>
                                          <p:spTgt spid="45"/>
                                        </p:tgtEl>
                                        <p:attrNameLst>
                                          <p:attrName>ppt_h</p:attrName>
                                        </p:attrNameLst>
                                      </p:cBhvr>
                                      <p:tavLst>
                                        <p:tav tm="0">
                                          <p:val>
                                            <p:strVal val="#ppt_h/10"/>
                                          </p:val>
                                        </p:tav>
                                        <p:tav tm="50000">
                                          <p:val>
                                            <p:strVal val="#ppt_h+.01"/>
                                          </p:val>
                                        </p:tav>
                                        <p:tav tm="100000">
                                          <p:val>
                                            <p:strVal val="#ppt_h"/>
                                          </p:val>
                                        </p:tav>
                                      </p:tavLst>
                                    </p:anim>
                                    <p:anim calcmode="lin" valueType="num">
                                      <p:cBhvr>
                                        <p:cTn id="32" dur="10" fill="hold"/>
                                        <p:tgtEl>
                                          <p:spTgt spid="45"/>
                                        </p:tgtEl>
                                        <p:attrNameLst>
                                          <p:attrName>ppt_w</p:attrName>
                                        </p:attrNameLst>
                                      </p:cBhvr>
                                      <p:tavLst>
                                        <p:tav tm="0">
                                          <p:val>
                                            <p:strVal val="#ppt_w/10"/>
                                          </p:val>
                                        </p:tav>
                                        <p:tav tm="50000">
                                          <p:val>
                                            <p:strVal val="#ppt_w+.01"/>
                                          </p:val>
                                        </p:tav>
                                        <p:tav tm="100000">
                                          <p:val>
                                            <p:strVal val="#ppt_w"/>
                                          </p:val>
                                        </p:tav>
                                      </p:tavLst>
                                    </p:anim>
                                    <p:animEffect transition="in" filter="fade">
                                      <p:cBhvr>
                                        <p:cTn id="33" dur="10" tmFilter="0,0; .5, 1; 1, 1"/>
                                        <p:tgtEl>
                                          <p:spTgt spid="45"/>
                                        </p:tgtEl>
                                      </p:cBhvr>
                                    </p:animEffect>
                                  </p:childTnLst>
                                </p:cTn>
                              </p:par>
                            </p:childTnLst>
                          </p:cTn>
                        </p:par>
                        <p:par>
                          <p:cTn id="34" fill="hold">
                            <p:stCondLst>
                              <p:cond delay="319"/>
                            </p:stCondLst>
                            <p:childTnLst>
                              <p:par>
                                <p:cTn id="35" presetID="26" presetClass="emph" presetSubtype="0" fill="hold" grpId="1" nodeType="afterEffect">
                                  <p:stCondLst>
                                    <p:cond delay="0"/>
                                  </p:stCondLst>
                                  <p:iterate type="lt">
                                    <p:tmPct val="0"/>
                                  </p:iterate>
                                  <p:childTnLst>
                                    <p:animEffect transition="out" filter="fade">
                                      <p:cBhvr>
                                        <p:cTn id="36" dur="10" tmFilter="0, 0; .2, .5; .8, .5; 1, 0"/>
                                        <p:tgtEl>
                                          <p:spTgt spid="45"/>
                                        </p:tgtEl>
                                      </p:cBhvr>
                                    </p:animEffect>
                                    <p:animScale>
                                      <p:cBhvr>
                                        <p:cTn id="37" dur="5" autoRev="1" fill="hold"/>
                                        <p:tgtEl>
                                          <p:spTgt spid="45"/>
                                        </p:tgtEl>
                                      </p:cBhvr>
                                      <p:by x="105000" y="105000"/>
                                    </p:animScale>
                                  </p:childTnLst>
                                </p:cTn>
                              </p:par>
                            </p:childTnLst>
                          </p:cTn>
                        </p:par>
                        <p:par>
                          <p:cTn id="38" fill="hold">
                            <p:stCondLst>
                              <p:cond delay="329"/>
                            </p:stCondLst>
                            <p:childTnLst>
                              <p:par>
                                <p:cTn id="39" presetID="41" presetClass="entr" presetSubtype="0" fill="hold" grpId="0" nodeType="afterEffect">
                                  <p:stCondLst>
                                    <p:cond delay="0"/>
                                  </p:stCondLst>
                                  <p:iterate type="lt">
                                    <p:tmPct val="10000"/>
                                  </p:iterate>
                                  <p:childTnLst>
                                    <p:set>
                                      <p:cBhvr>
                                        <p:cTn id="40" dur="1" fill="hold">
                                          <p:stCondLst>
                                            <p:cond delay="0"/>
                                          </p:stCondLst>
                                        </p:cTn>
                                        <p:tgtEl>
                                          <p:spTgt spid="44"/>
                                        </p:tgtEl>
                                        <p:attrNameLst>
                                          <p:attrName>style.visibility</p:attrName>
                                        </p:attrNameLst>
                                      </p:cBhvr>
                                      <p:to>
                                        <p:strVal val="visible"/>
                                      </p:to>
                                    </p:set>
                                    <p:anim calcmode="lin" valueType="num">
                                      <p:cBhvr>
                                        <p:cTn id="41" dur="10" fill="hold"/>
                                        <p:tgtEl>
                                          <p:spTgt spid="44"/>
                                        </p:tgtEl>
                                        <p:attrNameLst>
                                          <p:attrName>ppt_x</p:attrName>
                                        </p:attrNameLst>
                                      </p:cBhvr>
                                      <p:tavLst>
                                        <p:tav tm="0">
                                          <p:val>
                                            <p:strVal val="#ppt_x"/>
                                          </p:val>
                                        </p:tav>
                                        <p:tav tm="50000">
                                          <p:val>
                                            <p:strVal val="#ppt_x+.1"/>
                                          </p:val>
                                        </p:tav>
                                        <p:tav tm="100000">
                                          <p:val>
                                            <p:strVal val="#ppt_x"/>
                                          </p:val>
                                        </p:tav>
                                      </p:tavLst>
                                    </p:anim>
                                    <p:anim calcmode="lin" valueType="num">
                                      <p:cBhvr>
                                        <p:cTn id="42" dur="10" fill="hold"/>
                                        <p:tgtEl>
                                          <p:spTgt spid="44"/>
                                        </p:tgtEl>
                                        <p:attrNameLst>
                                          <p:attrName>ppt_y</p:attrName>
                                        </p:attrNameLst>
                                      </p:cBhvr>
                                      <p:tavLst>
                                        <p:tav tm="0">
                                          <p:val>
                                            <p:strVal val="#ppt_y"/>
                                          </p:val>
                                        </p:tav>
                                        <p:tav tm="100000">
                                          <p:val>
                                            <p:strVal val="#ppt_y"/>
                                          </p:val>
                                        </p:tav>
                                      </p:tavLst>
                                    </p:anim>
                                    <p:anim calcmode="lin" valueType="num">
                                      <p:cBhvr>
                                        <p:cTn id="43" dur="10" fill="hold"/>
                                        <p:tgtEl>
                                          <p:spTgt spid="44"/>
                                        </p:tgtEl>
                                        <p:attrNameLst>
                                          <p:attrName>ppt_h</p:attrName>
                                        </p:attrNameLst>
                                      </p:cBhvr>
                                      <p:tavLst>
                                        <p:tav tm="0">
                                          <p:val>
                                            <p:strVal val="#ppt_h/10"/>
                                          </p:val>
                                        </p:tav>
                                        <p:tav tm="50000">
                                          <p:val>
                                            <p:strVal val="#ppt_h+.01"/>
                                          </p:val>
                                        </p:tav>
                                        <p:tav tm="100000">
                                          <p:val>
                                            <p:strVal val="#ppt_h"/>
                                          </p:val>
                                        </p:tav>
                                      </p:tavLst>
                                    </p:anim>
                                    <p:anim calcmode="lin" valueType="num">
                                      <p:cBhvr>
                                        <p:cTn id="44" dur="10" fill="hold"/>
                                        <p:tgtEl>
                                          <p:spTgt spid="44"/>
                                        </p:tgtEl>
                                        <p:attrNameLst>
                                          <p:attrName>ppt_w</p:attrName>
                                        </p:attrNameLst>
                                      </p:cBhvr>
                                      <p:tavLst>
                                        <p:tav tm="0">
                                          <p:val>
                                            <p:strVal val="#ppt_w/10"/>
                                          </p:val>
                                        </p:tav>
                                        <p:tav tm="50000">
                                          <p:val>
                                            <p:strVal val="#ppt_w+.01"/>
                                          </p:val>
                                        </p:tav>
                                        <p:tav tm="100000">
                                          <p:val>
                                            <p:strVal val="#ppt_w"/>
                                          </p:val>
                                        </p:tav>
                                      </p:tavLst>
                                    </p:anim>
                                    <p:animEffect transition="in" filter="fade">
                                      <p:cBhvr>
                                        <p:cTn id="45" dur="10" tmFilter="0,0; .5, 1; 1, 1"/>
                                        <p:tgtEl>
                                          <p:spTgt spid="44"/>
                                        </p:tgtEl>
                                      </p:cBhvr>
                                    </p:animEffect>
                                  </p:childTnLst>
                                </p:cTn>
                              </p:par>
                            </p:childTnLst>
                          </p:cTn>
                        </p:par>
                        <p:par>
                          <p:cTn id="46" fill="hold">
                            <p:stCondLst>
                              <p:cond delay="358"/>
                            </p:stCondLst>
                            <p:childTnLst>
                              <p:par>
                                <p:cTn id="47" presetID="26" presetClass="emph" presetSubtype="0" fill="hold" grpId="1" nodeType="afterEffect">
                                  <p:stCondLst>
                                    <p:cond delay="0"/>
                                  </p:stCondLst>
                                  <p:iterate type="lt">
                                    <p:tmPct val="0"/>
                                  </p:iterate>
                                  <p:childTnLst>
                                    <p:animEffect transition="out" filter="fade">
                                      <p:cBhvr>
                                        <p:cTn id="48" dur="10" tmFilter="0, 0; .2, .5; .8, .5; 1, 0"/>
                                        <p:tgtEl>
                                          <p:spTgt spid="44"/>
                                        </p:tgtEl>
                                      </p:cBhvr>
                                    </p:animEffect>
                                    <p:animScale>
                                      <p:cBhvr>
                                        <p:cTn id="49" dur="5" autoRev="1" fill="hold"/>
                                        <p:tgtEl>
                                          <p:spTgt spid="4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4" grpId="0" bldLvl="0" animBg="1"/>
      <p:bldP spid="44" grpId="1" bldLvl="0" animBg="1"/>
      <p:bldP spid="45" grpId="0"/>
      <p:bldP spid="45" grpId="1"/>
      <p:bldP spid="46" grpId="0"/>
      <p:bldP spid="46"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extBox 8"/>
          <p:cNvSpPr txBox="1"/>
          <p:nvPr/>
        </p:nvSpPr>
        <p:spPr>
          <a:xfrm>
            <a:off x="857250" y="233568"/>
            <a:ext cx="3949155" cy="492443"/>
          </a:xfrm>
          <a:prstGeom prst="rect">
            <a:avLst/>
          </a:prstGeom>
          <a:noFill/>
        </p:spPr>
        <p:txBody>
          <a:bodyPr wrap="square" lIns="0" tIns="0" rIns="0" bIns="0" rtlCol="0" anchor="ctr">
            <a:spAutoFit/>
          </a:bodyPr>
          <a:lstStyle>
            <a:defPPr>
              <a:defRPr lang="zh-CN"/>
            </a:defPPr>
            <a:lvl1pPr>
              <a:defRPr sz="3200">
                <a:solidFill>
                  <a:schemeClr val="bg1"/>
                </a:solidFill>
                <a:latin typeface="Arial" panose="020B0604020202020204" pitchFamily="34" charset="0"/>
                <a:ea typeface="微软雅黑" panose="020B0503020204020204" pitchFamily="34" charset="-122"/>
              </a:defRPr>
            </a:lvl1pPr>
          </a:lstStyle>
          <a:p>
            <a:r>
              <a:rPr lang="en-US" altLang="zh-CN" dirty="0">
                <a:sym typeface="Arial" panose="020B0604020202020204" pitchFamily="34" charset="0"/>
              </a:rPr>
              <a:t>FTP</a:t>
            </a:r>
            <a:r>
              <a:rPr lang="zh-CN" altLang="en-US" dirty="0">
                <a:sym typeface="Arial" panose="020B0604020202020204" pitchFamily="34" charset="0"/>
              </a:rPr>
              <a:t>协议</a:t>
            </a:r>
          </a:p>
        </p:txBody>
      </p:sp>
      <p:sp>
        <p:nvSpPr>
          <p:cNvPr id="12" name="矩形 11"/>
          <p:cNvSpPr/>
          <p:nvPr/>
        </p:nvSpPr>
        <p:spPr>
          <a:xfrm>
            <a:off x="1244799" y="1240061"/>
            <a:ext cx="10513168" cy="4616648"/>
          </a:xfrm>
          <a:prstGeom prst="rect">
            <a:avLst/>
          </a:prstGeom>
        </p:spPr>
        <p:txBody>
          <a:bodyPr wrap="square">
            <a:spAutoFit/>
          </a:bodyPr>
          <a:lstStyle/>
          <a:p>
            <a:r>
              <a:rPr lang="zh-CN" altLang="en-US" sz="2800" dirty="0">
                <a:latin typeface="黑体" panose="02010609060101010101" pitchFamily="49" charset="-122"/>
                <a:ea typeface="黑体" panose="02010609060101010101" pitchFamily="49" charset="-122"/>
              </a:rPr>
              <a:t>命令端口</a:t>
            </a:r>
          </a:p>
          <a:p>
            <a:r>
              <a:rPr lang="zh-CN" altLang="en-US" sz="2000" dirty="0">
                <a:latin typeface="黑体" panose="02010609060101010101" pitchFamily="49" charset="-122"/>
                <a:ea typeface="黑体" panose="02010609060101010101" pitchFamily="49" charset="-122"/>
              </a:rPr>
              <a:t>一般来说，客户端有一个 </a:t>
            </a:r>
            <a:r>
              <a:rPr lang="en-US" altLang="zh-CN" sz="2000" dirty="0">
                <a:latin typeface="黑体" panose="02010609060101010101" pitchFamily="49" charset="-122"/>
                <a:ea typeface="黑体" panose="02010609060101010101" pitchFamily="49" charset="-122"/>
              </a:rPr>
              <a:t>Socket </a:t>
            </a:r>
            <a:r>
              <a:rPr lang="zh-CN" altLang="en-US" sz="2000" dirty="0">
                <a:latin typeface="黑体" panose="02010609060101010101" pitchFamily="49" charset="-122"/>
                <a:ea typeface="黑体" panose="02010609060101010101" pitchFamily="49" charset="-122"/>
              </a:rPr>
              <a:t>用来连接 </a:t>
            </a:r>
            <a:r>
              <a:rPr lang="en-US" altLang="zh-CN" sz="2000" dirty="0">
                <a:latin typeface="黑体" panose="02010609060101010101" pitchFamily="49" charset="-122"/>
                <a:ea typeface="黑体" panose="02010609060101010101" pitchFamily="49" charset="-122"/>
              </a:rPr>
              <a:t>FTP </a:t>
            </a:r>
            <a:r>
              <a:rPr lang="zh-CN" altLang="en-US" sz="2000" dirty="0">
                <a:latin typeface="黑体" panose="02010609060101010101" pitchFamily="49" charset="-122"/>
                <a:ea typeface="黑体" panose="02010609060101010101" pitchFamily="49" charset="-122"/>
              </a:rPr>
              <a:t>服务器的相关端口，它负责 </a:t>
            </a:r>
            <a:r>
              <a:rPr lang="en-US" altLang="zh-CN" sz="2000" dirty="0">
                <a:latin typeface="黑体" panose="02010609060101010101" pitchFamily="49" charset="-122"/>
                <a:ea typeface="黑体" panose="02010609060101010101" pitchFamily="49" charset="-122"/>
              </a:rPr>
              <a:t>FTP </a:t>
            </a:r>
            <a:r>
              <a:rPr lang="zh-CN" altLang="en-US" sz="2000" dirty="0">
                <a:latin typeface="黑体" panose="02010609060101010101" pitchFamily="49" charset="-122"/>
                <a:ea typeface="黑体" panose="02010609060101010101" pitchFamily="49" charset="-122"/>
              </a:rPr>
              <a:t>命令的发送和接收返回的响应信息。一些操作如“登录”、“改变目录”、“删除文件”，依靠这个连接发送命令就可完成</a:t>
            </a:r>
            <a:r>
              <a:rPr lang="zh-CN" altLang="en-US" dirty="0">
                <a:latin typeface="黑体" panose="02010609060101010101" pitchFamily="49" charset="-122"/>
                <a:ea typeface="黑体" panose="02010609060101010101" pitchFamily="49" charset="-122"/>
              </a:rPr>
              <a:t>。</a:t>
            </a:r>
          </a:p>
          <a:p>
            <a:endParaRPr lang="zh-CN" altLang="en-US" dirty="0">
              <a:latin typeface="黑体" panose="02010609060101010101" pitchFamily="49" charset="-122"/>
              <a:ea typeface="黑体" panose="02010609060101010101" pitchFamily="49" charset="-122"/>
            </a:endParaRPr>
          </a:p>
          <a:p>
            <a:r>
              <a:rPr lang="zh-CN" altLang="en-US" sz="2800" dirty="0">
                <a:latin typeface="黑体" panose="02010609060101010101" pitchFamily="49" charset="-122"/>
                <a:ea typeface="黑体" panose="02010609060101010101" pitchFamily="49" charset="-122"/>
              </a:rPr>
              <a:t>数据端口</a:t>
            </a:r>
          </a:p>
          <a:p>
            <a:r>
              <a:rPr lang="zh-CN" altLang="en-US" sz="2000" dirty="0">
                <a:latin typeface="黑体" panose="02010609060101010101" pitchFamily="49" charset="-122"/>
                <a:ea typeface="黑体" panose="02010609060101010101" pitchFamily="49" charset="-122"/>
              </a:rPr>
              <a:t>对于有数据传输的操作，主要是显示目录列表，上传、下载文件，我们需要依靠另一个 </a:t>
            </a:r>
            <a:r>
              <a:rPr lang="en-US" altLang="zh-CN" sz="2000" dirty="0">
                <a:latin typeface="黑体" panose="02010609060101010101" pitchFamily="49" charset="-122"/>
                <a:ea typeface="黑体" panose="02010609060101010101" pitchFamily="49" charset="-122"/>
              </a:rPr>
              <a:t>Socket</a:t>
            </a:r>
            <a:r>
              <a:rPr lang="zh-CN" altLang="en-US" sz="2000" dirty="0">
                <a:latin typeface="黑体" panose="02010609060101010101" pitchFamily="49" charset="-122"/>
                <a:ea typeface="黑体" panose="02010609060101010101" pitchFamily="49" charset="-122"/>
              </a:rPr>
              <a:t>来完成。</a:t>
            </a:r>
          </a:p>
          <a:p>
            <a:endParaRPr lang="zh-CN" altLang="en-US" sz="2000" dirty="0">
              <a:latin typeface="黑体" panose="02010609060101010101" pitchFamily="49" charset="-122"/>
              <a:ea typeface="黑体" panose="02010609060101010101" pitchFamily="49" charset="-122"/>
            </a:endParaRPr>
          </a:p>
          <a:p>
            <a:r>
              <a:rPr lang="zh-CN" altLang="en-US" sz="2000" dirty="0">
                <a:latin typeface="黑体" panose="02010609060101010101" pitchFamily="49" charset="-122"/>
                <a:ea typeface="黑体" panose="02010609060101010101" pitchFamily="49" charset="-122"/>
              </a:rPr>
              <a:t>如果使用被动模式，通常服务器端会返回一个端口号。客户端需要用另开一个 </a:t>
            </a:r>
            <a:r>
              <a:rPr lang="en-US" altLang="zh-CN" sz="2000" dirty="0">
                <a:latin typeface="黑体" panose="02010609060101010101" pitchFamily="49" charset="-122"/>
                <a:ea typeface="黑体" panose="02010609060101010101" pitchFamily="49" charset="-122"/>
              </a:rPr>
              <a:t>Socket </a:t>
            </a:r>
            <a:r>
              <a:rPr lang="zh-CN" altLang="en-US" sz="2000" dirty="0">
                <a:latin typeface="黑体" panose="02010609060101010101" pitchFamily="49" charset="-122"/>
                <a:ea typeface="黑体" panose="02010609060101010101" pitchFamily="49" charset="-122"/>
              </a:rPr>
              <a:t>来连接这个端口，然后我们可根据操作来发送命令，数据会通过新开的一个端口传输。</a:t>
            </a:r>
          </a:p>
          <a:p>
            <a:endParaRPr lang="zh-CN" altLang="en-US" sz="2000" dirty="0">
              <a:latin typeface="黑体" panose="02010609060101010101" pitchFamily="49" charset="-122"/>
              <a:ea typeface="黑体" panose="02010609060101010101" pitchFamily="49" charset="-122"/>
            </a:endParaRPr>
          </a:p>
          <a:p>
            <a:r>
              <a:rPr lang="zh-CN" altLang="en-US" sz="2000" dirty="0">
                <a:latin typeface="黑体" panose="02010609060101010101" pitchFamily="49" charset="-122"/>
                <a:ea typeface="黑体" panose="02010609060101010101" pitchFamily="49" charset="-122"/>
              </a:rPr>
              <a:t>如果使用主动模式，通常客户端会发送一个端口号给服务器端，并在这个端口监听。服务器需要连接到客户端开启的这个数据端口，并进行数据的传输。</a:t>
            </a:r>
          </a:p>
        </p:txBody>
      </p:sp>
    </p:spTree>
  </p:cSld>
  <p:clrMapOvr>
    <a:masterClrMapping/>
  </p:clrMapOvr>
  <mc:AlternateContent xmlns:mc="http://schemas.openxmlformats.org/markup-compatibility/2006">
    <mc:Choice xmlns:p14="http://schemas.microsoft.com/office/powerpoint/2010/main" Requires="p14">
      <p:transition advTm="0">
        <p14:switch dir="r"/>
      </p:transition>
    </mc:Choice>
    <mc:Fallback>
      <p:transition advTm="0">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8"/>
          <p:cNvSpPr txBox="1"/>
          <p:nvPr/>
        </p:nvSpPr>
        <p:spPr>
          <a:xfrm>
            <a:off x="857250" y="233568"/>
            <a:ext cx="3949155" cy="492443"/>
          </a:xfrm>
          <a:prstGeom prst="rect">
            <a:avLst/>
          </a:prstGeom>
          <a:noFill/>
        </p:spPr>
        <p:txBody>
          <a:bodyPr wrap="square" lIns="0" tIns="0" rIns="0" bIns="0" rtlCol="0" anchor="ctr">
            <a:spAutoFit/>
          </a:bodyPr>
          <a:lstStyle>
            <a:defPPr>
              <a:defRPr lang="zh-CN"/>
            </a:defPPr>
            <a:lvl1pPr>
              <a:defRPr sz="3200">
                <a:solidFill>
                  <a:schemeClr val="bg1"/>
                </a:solidFill>
                <a:latin typeface="Arial" panose="020B0604020202020204" pitchFamily="34" charset="0"/>
                <a:ea typeface="微软雅黑" panose="020B0503020204020204" pitchFamily="34" charset="-122"/>
              </a:defRPr>
            </a:lvl1pPr>
          </a:lstStyle>
          <a:p>
            <a:r>
              <a:rPr lang="en-US" altLang="zh-CN" dirty="0">
                <a:sym typeface="Arial" panose="020B0604020202020204" pitchFamily="34" charset="0"/>
              </a:rPr>
              <a:t>FTP</a:t>
            </a:r>
            <a:r>
              <a:rPr lang="zh-CN" altLang="en-US" dirty="0">
                <a:sym typeface="Arial" panose="020B0604020202020204" pitchFamily="34" charset="0"/>
              </a:rPr>
              <a:t>协议</a:t>
            </a:r>
          </a:p>
        </p:txBody>
      </p:sp>
      <p:pic>
        <p:nvPicPr>
          <p:cNvPr id="2" name="图片 1"/>
          <p:cNvPicPr>
            <a:picLocks noChangeAspect="1"/>
          </p:cNvPicPr>
          <p:nvPr/>
        </p:nvPicPr>
        <p:blipFill>
          <a:blip r:embed="rId3"/>
          <a:stretch>
            <a:fillRect/>
          </a:stretch>
        </p:blipFill>
        <p:spPr>
          <a:xfrm>
            <a:off x="1964879" y="952029"/>
            <a:ext cx="8061214" cy="3347898"/>
          </a:xfrm>
          <a:prstGeom prst="rect">
            <a:avLst/>
          </a:prstGeom>
        </p:spPr>
      </p:pic>
      <p:sp>
        <p:nvSpPr>
          <p:cNvPr id="3" name="文本框 2"/>
          <p:cNvSpPr txBox="1"/>
          <p:nvPr/>
        </p:nvSpPr>
        <p:spPr>
          <a:xfrm>
            <a:off x="2252911" y="4120381"/>
            <a:ext cx="10945216" cy="2031325"/>
          </a:xfrm>
          <a:prstGeom prst="rect">
            <a:avLst/>
          </a:prstGeom>
          <a:noFill/>
        </p:spPr>
        <p:txBody>
          <a:bodyPr wrap="square" rtlCol="0">
            <a:spAutoFit/>
          </a:bodyPr>
          <a:lstStyle/>
          <a:p>
            <a:r>
              <a:rPr lang="zh-CN" altLang="en-US" dirty="0">
                <a:latin typeface="黑体" panose="02010609060101010101" pitchFamily="49" charset="-122"/>
                <a:ea typeface="黑体" panose="02010609060101010101" pitchFamily="49" charset="-122"/>
              </a:rPr>
              <a:t>用户与服务端建立连接后</a:t>
            </a:r>
            <a:r>
              <a:rPr lang="en-US" altLang="zh-CN" dirty="0">
                <a:latin typeface="黑体" panose="02010609060101010101" pitchFamily="49" charset="-122"/>
                <a:ea typeface="黑体" panose="02010609060101010101" pitchFamily="49" charset="-122"/>
              </a:rPr>
              <a:t>21</a:t>
            </a:r>
            <a:r>
              <a:rPr lang="zh-CN" altLang="en-US" dirty="0">
                <a:latin typeface="黑体" panose="02010609060101010101" pitchFamily="49" charset="-122"/>
                <a:ea typeface="黑体" panose="02010609060101010101" pitchFamily="49" charset="-122"/>
              </a:rPr>
              <a:t>端口的控制连接会一直保持直到客户端断开</a:t>
            </a:r>
            <a:endParaRPr lang="en-US" altLang="zh-CN" dirty="0">
              <a:latin typeface="黑体" panose="02010609060101010101" pitchFamily="49" charset="-122"/>
              <a:ea typeface="黑体" panose="02010609060101010101" pitchFamily="49" charset="-122"/>
            </a:endParaRPr>
          </a:p>
          <a:p>
            <a:r>
              <a:rPr lang="zh-CN" altLang="en-US" dirty="0">
                <a:latin typeface="黑体" panose="02010609060101010101" pitchFamily="49" charset="-122"/>
                <a:ea typeface="黑体" panose="02010609060101010101" pitchFamily="49" charset="-122"/>
              </a:rPr>
              <a:t>数据连接并不会一直保持，需要传输数据便建立不需要则断开</a:t>
            </a:r>
            <a:endParaRPr lang="en-US" altLang="zh-CN" dirty="0">
              <a:latin typeface="黑体" panose="02010609060101010101" pitchFamily="49" charset="-122"/>
              <a:ea typeface="黑体" panose="02010609060101010101" pitchFamily="49" charset="-122"/>
            </a:endParaRPr>
          </a:p>
          <a:p>
            <a:endParaRPr lang="en-US" altLang="zh-CN" dirty="0">
              <a:latin typeface="黑体" panose="02010609060101010101" pitchFamily="49" charset="-122"/>
              <a:ea typeface="黑体" panose="02010609060101010101" pitchFamily="49" charset="-122"/>
            </a:endParaRPr>
          </a:p>
          <a:p>
            <a:r>
              <a:rPr lang="en-US" altLang="zh-CN" dirty="0">
                <a:latin typeface="黑体" panose="02010609060101010101" pitchFamily="49" charset="-122"/>
                <a:ea typeface="黑体" panose="02010609060101010101" pitchFamily="49" charset="-122"/>
              </a:rPr>
              <a:t>FTP</a:t>
            </a:r>
            <a:r>
              <a:rPr lang="zh-CN" altLang="en-US" dirty="0">
                <a:latin typeface="黑体" panose="02010609060101010101" pitchFamily="49" charset="-122"/>
                <a:ea typeface="黑体" panose="02010609060101010101" pitchFamily="49" charset="-122"/>
              </a:rPr>
              <a:t>传输模式文本模式</a:t>
            </a:r>
            <a:r>
              <a:rPr lang="en-US" altLang="zh-CN" dirty="0">
                <a:latin typeface="黑体" panose="02010609060101010101" pitchFamily="49" charset="-122"/>
                <a:ea typeface="黑体" panose="02010609060101010101" pitchFamily="49" charset="-122"/>
              </a:rPr>
              <a:t>: </a:t>
            </a:r>
            <a:r>
              <a:rPr lang="en-US" altLang="zh-CN" dirty="0">
                <a:latin typeface="黑体" panose="02010609060101010101" pitchFamily="49" charset="-122"/>
                <a:ea typeface="黑体" panose="02010609060101010101" pitchFamily="49" charset="-122"/>
              </a:rPr>
              <a:t>ASCII</a:t>
            </a:r>
            <a:r>
              <a:rPr lang="zh-CN" altLang="en-US" dirty="0">
                <a:latin typeface="黑体" panose="02010609060101010101" pitchFamily="49" charset="-122"/>
                <a:ea typeface="黑体" panose="02010609060101010101" pitchFamily="49" charset="-122"/>
              </a:rPr>
              <a:t>模式</a:t>
            </a:r>
            <a:r>
              <a:rPr lang="zh-CN" altLang="en-US" dirty="0">
                <a:latin typeface="黑体" panose="02010609060101010101" pitchFamily="49" charset="-122"/>
                <a:ea typeface="黑体" panose="02010609060101010101" pitchFamily="49" charset="-122"/>
              </a:rPr>
              <a:t>，以文本序列传输数据</a:t>
            </a:r>
            <a:r>
              <a:rPr lang="en-US" altLang="zh-CN" dirty="0">
                <a:latin typeface="黑体" panose="02010609060101010101" pitchFamily="49" charset="-122"/>
                <a:ea typeface="黑体" panose="02010609060101010101" pitchFamily="49" charset="-122"/>
              </a:rPr>
              <a:t>;</a:t>
            </a:r>
          </a:p>
          <a:p>
            <a:r>
              <a:rPr lang="zh-CN" altLang="en-US" dirty="0">
                <a:latin typeface="黑体" panose="02010609060101010101" pitchFamily="49" charset="-122"/>
                <a:ea typeface="黑体" panose="02010609060101010101" pitchFamily="49" charset="-122"/>
              </a:rPr>
              <a:t>二进制</a:t>
            </a:r>
            <a:r>
              <a:rPr lang="zh-CN" altLang="en-US" dirty="0">
                <a:latin typeface="黑体" panose="02010609060101010101" pitchFamily="49" charset="-122"/>
                <a:ea typeface="黑体" panose="02010609060101010101" pitchFamily="49" charset="-122"/>
              </a:rPr>
              <a:t>模式</a:t>
            </a:r>
            <a:r>
              <a:rPr lang="en-US" altLang="zh-CN" dirty="0">
                <a:latin typeface="黑体" panose="02010609060101010101" pitchFamily="49" charset="-122"/>
                <a:ea typeface="黑体" panose="02010609060101010101" pitchFamily="49" charset="-122"/>
              </a:rPr>
              <a:t>: Binary</a:t>
            </a:r>
            <a:r>
              <a:rPr lang="zh-CN" altLang="en-US" dirty="0">
                <a:latin typeface="黑体" panose="02010609060101010101" pitchFamily="49" charset="-122"/>
                <a:ea typeface="黑体" panose="02010609060101010101" pitchFamily="49" charset="-122"/>
              </a:rPr>
              <a:t>模式， 以二进制序列传输数据。</a:t>
            </a:r>
            <a:endParaRPr lang="en-US" altLang="zh-CN" dirty="0">
              <a:latin typeface="黑体" panose="02010609060101010101" pitchFamily="49" charset="-122"/>
              <a:ea typeface="黑体" panose="02010609060101010101" pitchFamily="49" charset="-122"/>
            </a:endParaRPr>
          </a:p>
          <a:p>
            <a:endParaRPr lang="en-US" altLang="zh-CN" dirty="0">
              <a:latin typeface="黑体" panose="02010609060101010101" pitchFamily="49" charset="-122"/>
              <a:ea typeface="黑体" panose="02010609060101010101" pitchFamily="49" charset="-122"/>
            </a:endParaRPr>
          </a:p>
          <a:p>
            <a:r>
              <a:rPr lang="zh-CN" altLang="en-US" dirty="0">
                <a:latin typeface="黑体" panose="02010609060101010101" pitchFamily="49" charset="-122"/>
                <a:ea typeface="黑体" panose="02010609060101010101" pitchFamily="49" charset="-122"/>
              </a:rPr>
              <a:t>数据连接的端口并不是确定的与建立连接的方式有关包含主动与被动两种方式</a:t>
            </a:r>
            <a:endParaRPr lang="zh-CN" altLang="en-US" dirty="0">
              <a:latin typeface="黑体" panose="02010609060101010101" pitchFamily="49" charset="-122"/>
              <a:ea typeface="黑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advTm="0">
        <p14:switch dir="r"/>
      </p:transition>
    </mc:Choice>
    <mc:Fallback>
      <p:transition advTm="0">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8"/>
          <p:cNvSpPr txBox="1"/>
          <p:nvPr/>
        </p:nvSpPr>
        <p:spPr>
          <a:xfrm>
            <a:off x="857250" y="233568"/>
            <a:ext cx="3949155" cy="492443"/>
          </a:xfrm>
          <a:prstGeom prst="rect">
            <a:avLst/>
          </a:prstGeom>
          <a:noFill/>
        </p:spPr>
        <p:txBody>
          <a:bodyPr wrap="square" lIns="0" tIns="0" rIns="0" bIns="0" rtlCol="0" anchor="ctr">
            <a:spAutoFit/>
          </a:bodyPr>
          <a:lstStyle>
            <a:defPPr>
              <a:defRPr lang="zh-CN"/>
            </a:defPPr>
            <a:lvl1pPr>
              <a:defRPr sz="3200">
                <a:solidFill>
                  <a:schemeClr val="accent1"/>
                </a:solidFill>
                <a:latin typeface="Arial" panose="020B0604020202020204" pitchFamily="34" charset="0"/>
                <a:ea typeface="微软雅黑" panose="020B0503020204020204" pitchFamily="34" charset="-122"/>
              </a:defRPr>
            </a:lvl1pPr>
          </a:lstStyle>
          <a:p>
            <a:r>
              <a:rPr lang="en-US" altLang="zh-CN" dirty="0">
                <a:solidFill>
                  <a:schemeClr val="bg1"/>
                </a:solidFill>
                <a:sym typeface="Arial" panose="020B0604020202020204" pitchFamily="34" charset="0"/>
              </a:rPr>
              <a:t>FTP</a:t>
            </a:r>
            <a:r>
              <a:rPr lang="zh-CN" altLang="en-US" dirty="0">
                <a:solidFill>
                  <a:schemeClr val="bg1"/>
                </a:solidFill>
                <a:sym typeface="Arial" panose="020B0604020202020204" pitchFamily="34" charset="0"/>
              </a:rPr>
              <a:t>协议</a:t>
            </a:r>
          </a:p>
        </p:txBody>
      </p:sp>
      <p:sp>
        <p:nvSpPr>
          <p:cNvPr id="4" name="矩形 3"/>
          <p:cNvSpPr/>
          <p:nvPr/>
        </p:nvSpPr>
        <p:spPr>
          <a:xfrm>
            <a:off x="977065" y="1091587"/>
            <a:ext cx="10991551" cy="2769989"/>
          </a:xfrm>
          <a:prstGeom prst="rect">
            <a:avLst/>
          </a:prstGeom>
        </p:spPr>
        <p:txBody>
          <a:bodyPr wrap="square">
            <a:spAutoFit/>
          </a:bodyPr>
          <a:lstStyle/>
          <a:p>
            <a:r>
              <a:rPr lang="zh-CN" altLang="en-US" sz="2400" dirty="0">
                <a:latin typeface="黑体" panose="02010609060101010101" pitchFamily="49" charset="-122"/>
                <a:ea typeface="黑体" panose="02010609060101010101" pitchFamily="49" charset="-122"/>
              </a:rPr>
              <a:t>主动模式 </a:t>
            </a:r>
            <a:r>
              <a:rPr lang="en-US" altLang="zh-CN" sz="2400" dirty="0">
                <a:latin typeface="黑体" panose="02010609060101010101" pitchFamily="49" charset="-122"/>
                <a:ea typeface="黑体" panose="02010609060101010101" pitchFamily="49" charset="-122"/>
              </a:rPr>
              <a:t>(PORT</a:t>
            </a:r>
            <a:r>
              <a:rPr lang="en-US" altLang="zh-CN" sz="2400" dirty="0" smtClean="0">
                <a:latin typeface="黑体" panose="02010609060101010101" pitchFamily="49" charset="-122"/>
                <a:ea typeface="黑体" panose="02010609060101010101" pitchFamily="49" charset="-122"/>
              </a:rPr>
              <a:t>)</a:t>
            </a:r>
          </a:p>
          <a:p>
            <a:endParaRPr lang="en-US" altLang="zh-CN" sz="2400" dirty="0">
              <a:latin typeface="黑体" panose="02010609060101010101" pitchFamily="49" charset="-122"/>
              <a:ea typeface="黑体" panose="02010609060101010101" pitchFamily="49" charset="-122"/>
            </a:endParaRPr>
          </a:p>
          <a:p>
            <a:pPr indent="457200"/>
            <a:r>
              <a:rPr lang="zh-CN" altLang="en-US" dirty="0">
                <a:latin typeface="黑体" panose="02010609060101010101" pitchFamily="49" charset="-122"/>
                <a:ea typeface="黑体" panose="02010609060101010101" pitchFamily="49" charset="-122"/>
              </a:rPr>
              <a:t>主动模式下，客户端随机打开一个大于 </a:t>
            </a:r>
            <a:r>
              <a:rPr lang="en-US" altLang="zh-CN" dirty="0">
                <a:latin typeface="黑体" panose="02010609060101010101" pitchFamily="49" charset="-122"/>
                <a:ea typeface="黑体" panose="02010609060101010101" pitchFamily="49" charset="-122"/>
              </a:rPr>
              <a:t>1024 </a:t>
            </a:r>
            <a:r>
              <a:rPr lang="zh-CN" altLang="en-US" dirty="0">
                <a:latin typeface="黑体" panose="02010609060101010101" pitchFamily="49" charset="-122"/>
                <a:ea typeface="黑体" panose="02010609060101010101" pitchFamily="49" charset="-122"/>
              </a:rPr>
              <a:t>的端口向服务器的命令端口 </a:t>
            </a:r>
            <a:r>
              <a:rPr lang="en-US" altLang="zh-CN" dirty="0">
                <a:latin typeface="黑体" panose="02010609060101010101" pitchFamily="49" charset="-122"/>
                <a:ea typeface="黑体" panose="02010609060101010101" pitchFamily="49" charset="-122"/>
              </a:rPr>
              <a:t>P</a:t>
            </a:r>
            <a:r>
              <a:rPr lang="zh-CN" altLang="en-US" dirty="0">
                <a:latin typeface="黑体" panose="02010609060101010101" pitchFamily="49" charset="-122"/>
                <a:ea typeface="黑体" panose="02010609060101010101" pitchFamily="49" charset="-122"/>
              </a:rPr>
              <a:t>，即 </a:t>
            </a:r>
            <a:r>
              <a:rPr lang="en-US" altLang="zh-CN" dirty="0">
                <a:latin typeface="黑体" panose="02010609060101010101" pitchFamily="49" charset="-122"/>
                <a:ea typeface="黑体" panose="02010609060101010101" pitchFamily="49" charset="-122"/>
              </a:rPr>
              <a:t>21 </a:t>
            </a:r>
            <a:r>
              <a:rPr lang="zh-CN" altLang="en-US" dirty="0">
                <a:latin typeface="黑体" panose="02010609060101010101" pitchFamily="49" charset="-122"/>
                <a:ea typeface="黑体" panose="02010609060101010101" pitchFamily="49" charset="-122"/>
              </a:rPr>
              <a:t>端口，发起连接，同时开放</a:t>
            </a:r>
            <a:r>
              <a:rPr lang="en-US" altLang="zh-CN" dirty="0">
                <a:latin typeface="黑体" panose="02010609060101010101" pitchFamily="49" charset="-122"/>
                <a:ea typeface="黑体" panose="02010609060101010101" pitchFamily="49" charset="-122"/>
              </a:rPr>
              <a:t>N +1 </a:t>
            </a:r>
            <a:r>
              <a:rPr lang="zh-CN" altLang="en-US" dirty="0">
                <a:latin typeface="黑体" panose="02010609060101010101" pitchFamily="49" charset="-122"/>
                <a:ea typeface="黑体" panose="02010609060101010101" pitchFamily="49" charset="-122"/>
              </a:rPr>
              <a:t>端口监听，并向服务器发出 </a:t>
            </a: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port N+1” </a:t>
            </a:r>
            <a:r>
              <a:rPr lang="zh-CN" altLang="en-US" dirty="0">
                <a:latin typeface="黑体" panose="02010609060101010101" pitchFamily="49" charset="-122"/>
                <a:ea typeface="黑体" panose="02010609060101010101" pitchFamily="49" charset="-122"/>
              </a:rPr>
              <a:t>命令，</a:t>
            </a:r>
            <a:r>
              <a:rPr lang="zh-CN" altLang="en-US" dirty="0">
                <a:latin typeface="黑体" panose="02010609060101010101" pitchFamily="49" charset="-122"/>
                <a:ea typeface="黑体" panose="02010609060101010101" pitchFamily="49" charset="-122"/>
              </a:rPr>
              <a:t>由服务器从它自己的数据端口 </a:t>
            </a:r>
            <a:r>
              <a:rPr lang="en-US" altLang="zh-CN" dirty="0">
                <a:latin typeface="黑体" panose="02010609060101010101" pitchFamily="49" charset="-122"/>
                <a:ea typeface="黑体" panose="02010609060101010101" pitchFamily="49" charset="-122"/>
              </a:rPr>
              <a:t>(20) </a:t>
            </a:r>
            <a:r>
              <a:rPr lang="zh-CN" altLang="en-US" dirty="0">
                <a:latin typeface="黑体" panose="02010609060101010101" pitchFamily="49" charset="-122"/>
                <a:ea typeface="黑体" panose="02010609060101010101" pitchFamily="49" charset="-122"/>
              </a:rPr>
              <a:t>主动连接到客户端指定的数据端口 </a:t>
            </a:r>
            <a:r>
              <a:rPr lang="en-US" altLang="zh-CN" dirty="0">
                <a:latin typeface="黑体" panose="02010609060101010101" pitchFamily="49" charset="-122"/>
                <a:ea typeface="黑体" panose="02010609060101010101" pitchFamily="49" charset="-122"/>
              </a:rPr>
              <a:t>(N+1)</a:t>
            </a:r>
            <a:r>
              <a:rPr lang="zh-CN" altLang="en-US" dirty="0">
                <a:latin typeface="黑体" panose="02010609060101010101" pitchFamily="49" charset="-122"/>
                <a:ea typeface="黑体" panose="02010609060101010101" pitchFamily="49" charset="-122"/>
              </a:rPr>
              <a:t>。</a:t>
            </a:r>
            <a:endParaRPr lang="zh-CN" altLang="en-US" dirty="0">
              <a:latin typeface="黑体" panose="02010609060101010101" pitchFamily="49" charset="-122"/>
              <a:ea typeface="黑体" panose="02010609060101010101" pitchFamily="49" charset="-122"/>
            </a:endParaRPr>
          </a:p>
          <a:p>
            <a:endParaRPr lang="zh-CN" altLang="en-US" dirty="0">
              <a:latin typeface="黑体" panose="02010609060101010101" pitchFamily="49" charset="-122"/>
              <a:ea typeface="黑体" panose="02010609060101010101" pitchFamily="49" charset="-122"/>
            </a:endParaRPr>
          </a:p>
          <a:p>
            <a:pPr indent="457200"/>
            <a:r>
              <a:rPr lang="en-US" altLang="zh-CN" dirty="0">
                <a:latin typeface="黑体" panose="02010609060101010101" pitchFamily="49" charset="-122"/>
                <a:ea typeface="黑体" panose="02010609060101010101" pitchFamily="49" charset="-122"/>
              </a:rPr>
              <a:t>FTP </a:t>
            </a:r>
            <a:r>
              <a:rPr lang="zh-CN" altLang="en-US" dirty="0">
                <a:latin typeface="黑体" panose="02010609060101010101" pitchFamily="49" charset="-122"/>
                <a:ea typeface="黑体" panose="02010609060101010101" pitchFamily="49" charset="-122"/>
              </a:rPr>
              <a:t>的客户端只是告诉服务器自己的端口号，让服务器来连接客户端指定的端口。对于客户端的防火墙来说，这是从外部到内部的连接，可能会被阻塞。</a:t>
            </a:r>
          </a:p>
          <a:p>
            <a:endParaRPr lang="zh-CN" altLang="en-US" dirty="0"/>
          </a:p>
        </p:txBody>
      </p:sp>
      <p:sp>
        <p:nvSpPr>
          <p:cNvPr id="5" name="矩形 4"/>
          <p:cNvSpPr/>
          <p:nvPr/>
        </p:nvSpPr>
        <p:spPr>
          <a:xfrm>
            <a:off x="2801466" y="4336405"/>
            <a:ext cx="2331765" cy="1008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smtClean="0">
                <a:ln w="10160">
                  <a:solidFill>
                    <a:schemeClr val="bg1"/>
                  </a:solidFill>
                  <a:prstDash val="solid"/>
                </a:ln>
                <a:solidFill>
                  <a:schemeClr val="bg1"/>
                </a:solidFill>
                <a:effectLst>
                  <a:outerShdw blurRad="38100" dist="22860" dir="5400000" algn="tl" rotWithShape="0">
                    <a:srgbClr val="000000">
                      <a:alpha val="30000"/>
                    </a:srgbClr>
                  </a:outerShdw>
                </a:effectLst>
              </a:rPr>
              <a:t>客户端</a:t>
            </a:r>
            <a:endParaRPr lang="zh-CN" altLang="en-US" sz="3200" b="1" dirty="0">
              <a:ln w="10160">
                <a:solidFill>
                  <a:schemeClr val="bg1"/>
                </a:solidFill>
                <a:prstDash val="solid"/>
              </a:ln>
              <a:solidFill>
                <a:schemeClr val="bg1"/>
              </a:solidFill>
              <a:effectLst>
                <a:outerShdw blurRad="38100" dist="22860" dir="5400000" algn="tl" rotWithShape="0">
                  <a:srgbClr val="000000">
                    <a:alpha val="30000"/>
                  </a:srgbClr>
                </a:outerShdw>
              </a:effectLst>
            </a:endParaRPr>
          </a:p>
        </p:txBody>
      </p:sp>
      <p:cxnSp>
        <p:nvCxnSpPr>
          <p:cNvPr id="7" name="直接箭头连接符 6"/>
          <p:cNvCxnSpPr/>
          <p:nvPr/>
        </p:nvCxnSpPr>
        <p:spPr>
          <a:xfrm>
            <a:off x="5133231" y="4480421"/>
            <a:ext cx="2232248"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7365479" y="4336405"/>
            <a:ext cx="2331765" cy="1008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smtClean="0">
                <a:ln w="10160">
                  <a:solidFill>
                    <a:schemeClr val="bg1"/>
                  </a:solidFill>
                  <a:prstDash val="solid"/>
                </a:ln>
                <a:solidFill>
                  <a:schemeClr val="bg1"/>
                </a:solidFill>
                <a:effectLst>
                  <a:outerShdw blurRad="38100" dist="22860" dir="5400000" algn="tl" rotWithShape="0">
                    <a:srgbClr val="000000">
                      <a:alpha val="30000"/>
                    </a:srgbClr>
                  </a:outerShdw>
                </a:effectLst>
              </a:rPr>
              <a:t>客户端</a:t>
            </a:r>
            <a:endParaRPr lang="zh-CN" altLang="en-US" sz="3200" b="1" dirty="0">
              <a:ln w="10160">
                <a:solidFill>
                  <a:schemeClr val="bg1"/>
                </a:solidFill>
                <a:prstDash val="solid"/>
              </a:ln>
              <a:solidFill>
                <a:schemeClr val="bg1"/>
              </a:solidFill>
              <a:effectLst>
                <a:outerShdw blurRad="38100" dist="22860" dir="5400000" algn="tl" rotWithShape="0">
                  <a:srgbClr val="000000">
                    <a:alpha val="30000"/>
                  </a:srgbClr>
                </a:outerShdw>
              </a:effectLst>
            </a:endParaRPr>
          </a:p>
        </p:txBody>
      </p:sp>
      <p:cxnSp>
        <p:nvCxnSpPr>
          <p:cNvPr id="10" name="直接箭头连接符 9"/>
          <p:cNvCxnSpPr/>
          <p:nvPr/>
        </p:nvCxnSpPr>
        <p:spPr>
          <a:xfrm>
            <a:off x="5133231" y="5200501"/>
            <a:ext cx="2232248" cy="0"/>
          </a:xfrm>
          <a:prstGeom prst="straightConnector1">
            <a:avLst/>
          </a:prstGeom>
          <a:ln w="57150">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6750621" y="4120381"/>
            <a:ext cx="902890" cy="369332"/>
          </a:xfrm>
          <a:prstGeom prst="rect">
            <a:avLst/>
          </a:prstGeom>
          <a:noFill/>
        </p:spPr>
        <p:txBody>
          <a:bodyPr wrap="square" rtlCol="0">
            <a:spAutoFit/>
          </a:bodyPr>
          <a:lstStyle/>
          <a:p>
            <a:r>
              <a:rPr lang="en-US" altLang="zh-CN" dirty="0" smtClean="0"/>
              <a:t>tcp21</a:t>
            </a:r>
            <a:endParaRPr lang="zh-CN" altLang="en-US" dirty="0"/>
          </a:p>
        </p:txBody>
      </p:sp>
      <p:sp>
        <p:nvSpPr>
          <p:cNvPr id="13" name="文本框 12"/>
          <p:cNvSpPr txBox="1"/>
          <p:nvPr/>
        </p:nvSpPr>
        <p:spPr>
          <a:xfrm>
            <a:off x="6472841" y="5249768"/>
            <a:ext cx="1180670" cy="646331"/>
          </a:xfrm>
          <a:prstGeom prst="rect">
            <a:avLst/>
          </a:prstGeom>
          <a:noFill/>
        </p:spPr>
        <p:txBody>
          <a:bodyPr wrap="square" rtlCol="0">
            <a:spAutoFit/>
          </a:bodyPr>
          <a:lstStyle/>
          <a:p>
            <a:r>
              <a:rPr lang="en-US" altLang="zh-CN" dirty="0" smtClean="0"/>
              <a:t>Tcp20</a:t>
            </a:r>
            <a:r>
              <a:rPr lang="zh-CN" altLang="en-US" dirty="0" smtClean="0"/>
              <a:t>传输数据</a:t>
            </a:r>
            <a:endParaRPr lang="zh-CN" altLang="en-US" dirty="0"/>
          </a:p>
        </p:txBody>
      </p:sp>
      <p:sp>
        <p:nvSpPr>
          <p:cNvPr id="12" name="矩形 11"/>
          <p:cNvSpPr/>
          <p:nvPr/>
        </p:nvSpPr>
        <p:spPr>
          <a:xfrm>
            <a:off x="4965655" y="5296706"/>
            <a:ext cx="707245" cy="369332"/>
          </a:xfrm>
          <a:prstGeom prst="rect">
            <a:avLst/>
          </a:prstGeom>
        </p:spPr>
        <p:txBody>
          <a:bodyPr wrap="none">
            <a:spAutoFit/>
          </a:bodyPr>
          <a:lstStyle/>
          <a:p>
            <a:r>
              <a:rPr lang="en-US" altLang="zh-CN" dirty="0"/>
              <a:t>(N+1)</a:t>
            </a:r>
            <a:endParaRPr lang="zh-CN" altLang="en-US" dirty="0"/>
          </a:p>
        </p:txBody>
      </p:sp>
      <p:sp>
        <p:nvSpPr>
          <p:cNvPr id="14" name="矩形 13"/>
          <p:cNvSpPr/>
          <p:nvPr/>
        </p:nvSpPr>
        <p:spPr>
          <a:xfrm>
            <a:off x="5318651" y="4444995"/>
            <a:ext cx="1861407" cy="369332"/>
          </a:xfrm>
          <a:prstGeom prst="rect">
            <a:avLst/>
          </a:prstGeom>
        </p:spPr>
        <p:txBody>
          <a:bodyPr wrap="none">
            <a:spAutoFit/>
          </a:bodyPr>
          <a:lstStyle/>
          <a:p>
            <a:r>
              <a:rPr lang="zh-CN" altLang="en-US" dirty="0"/>
              <a:t>“</a:t>
            </a:r>
            <a:r>
              <a:rPr lang="en-US" altLang="zh-CN" dirty="0"/>
              <a:t>port N+1” </a:t>
            </a:r>
            <a:r>
              <a:rPr lang="zh-CN" altLang="en-US" dirty="0"/>
              <a:t>命令</a:t>
            </a:r>
          </a:p>
        </p:txBody>
      </p:sp>
    </p:spTree>
    <p:extLst>
      <p:ext uri="{BB962C8B-B14F-4D97-AF65-F5344CB8AC3E}">
        <p14:creationId xmlns:p14="http://schemas.microsoft.com/office/powerpoint/2010/main" val="2943033250"/>
      </p:ext>
    </p:extLst>
  </p:cSld>
  <p:clrMapOvr>
    <a:masterClrMapping/>
  </p:clrMapOvr>
  <mc:AlternateContent xmlns:mc="http://schemas.openxmlformats.org/markup-compatibility/2006">
    <mc:Choice xmlns:p14="http://schemas.microsoft.com/office/powerpoint/2010/main" Requires="p14">
      <p:transition advTm="0">
        <p14:switch dir="r"/>
      </p:transition>
    </mc:Choice>
    <mc:Fallback>
      <p:transition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wipe(left)">
                                      <p:cBhvr>
                                        <p:cTn id="10" dur="5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37"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barn(outVertical)">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8"/>
          <p:cNvSpPr txBox="1"/>
          <p:nvPr/>
        </p:nvSpPr>
        <p:spPr>
          <a:xfrm>
            <a:off x="857250" y="233568"/>
            <a:ext cx="3949155" cy="492443"/>
          </a:xfrm>
          <a:prstGeom prst="rect">
            <a:avLst/>
          </a:prstGeom>
          <a:noFill/>
        </p:spPr>
        <p:txBody>
          <a:bodyPr wrap="square" lIns="0" tIns="0" rIns="0" bIns="0" rtlCol="0" anchor="ctr">
            <a:spAutoFit/>
          </a:bodyPr>
          <a:lstStyle>
            <a:defPPr>
              <a:defRPr lang="zh-CN"/>
            </a:defPPr>
            <a:lvl1pPr>
              <a:defRPr sz="3200">
                <a:solidFill>
                  <a:schemeClr val="bg1"/>
                </a:solidFill>
                <a:latin typeface="Arial" panose="020B0604020202020204" pitchFamily="34" charset="0"/>
                <a:ea typeface="微软雅黑" panose="020B0503020204020204" pitchFamily="34" charset="-122"/>
              </a:defRPr>
            </a:lvl1pPr>
          </a:lstStyle>
          <a:p>
            <a:r>
              <a:rPr lang="en-US" altLang="zh-CN" dirty="0">
                <a:sym typeface="Arial" panose="020B0604020202020204" pitchFamily="34" charset="0"/>
              </a:rPr>
              <a:t>FTP</a:t>
            </a:r>
            <a:r>
              <a:rPr lang="zh-CN" altLang="en-US" dirty="0">
                <a:sym typeface="Arial" panose="020B0604020202020204" pitchFamily="34" charset="0"/>
              </a:rPr>
              <a:t>协议</a:t>
            </a:r>
          </a:p>
        </p:txBody>
      </p:sp>
      <p:sp>
        <p:nvSpPr>
          <p:cNvPr id="4" name="矩形 3"/>
          <p:cNvSpPr/>
          <p:nvPr/>
        </p:nvSpPr>
        <p:spPr>
          <a:xfrm>
            <a:off x="857250" y="1024037"/>
            <a:ext cx="10991551" cy="3693319"/>
          </a:xfrm>
          <a:prstGeom prst="rect">
            <a:avLst/>
          </a:prstGeom>
        </p:spPr>
        <p:txBody>
          <a:bodyPr wrap="square">
            <a:spAutoFit/>
          </a:bodyPr>
          <a:lstStyle/>
          <a:p>
            <a:pPr indent="457200"/>
            <a:r>
              <a:rPr lang="zh-CN" altLang="en-US" dirty="0">
                <a:latin typeface="黑体" panose="02010609060101010101" pitchFamily="49" charset="-122"/>
                <a:ea typeface="黑体" panose="02010609060101010101" pitchFamily="49" charset="-122"/>
              </a:rPr>
              <a:t>为了解决服务器发起到客户的连接问题，有了另一种 </a:t>
            </a:r>
            <a:r>
              <a:rPr lang="en-US" altLang="zh-CN" dirty="0">
                <a:latin typeface="黑体" panose="02010609060101010101" pitchFamily="49" charset="-122"/>
                <a:ea typeface="黑体" panose="02010609060101010101" pitchFamily="49" charset="-122"/>
              </a:rPr>
              <a:t>FTP </a:t>
            </a:r>
            <a:r>
              <a:rPr lang="zh-CN" altLang="en-US" dirty="0">
                <a:latin typeface="黑体" panose="02010609060101010101" pitchFamily="49" charset="-122"/>
                <a:ea typeface="黑体" panose="02010609060101010101" pitchFamily="49" charset="-122"/>
              </a:rPr>
              <a:t>连接方式，即被动方式。命令连接和数据连接都由客户端发起，这样就解决了从服务器到客户端的数据端口的连接被防火墙过滤的问题</a:t>
            </a:r>
            <a:r>
              <a:rPr lang="zh-CN" altLang="en-US" dirty="0">
                <a:latin typeface="黑体" panose="02010609060101010101" pitchFamily="49" charset="-122"/>
                <a:ea typeface="黑体" panose="02010609060101010101" pitchFamily="49" charset="-122"/>
              </a:rPr>
              <a:t>。</a:t>
            </a:r>
            <a:endParaRPr lang="en-US" altLang="zh-CN" dirty="0">
              <a:latin typeface="黑体" panose="02010609060101010101" pitchFamily="49" charset="-122"/>
              <a:ea typeface="黑体" panose="02010609060101010101" pitchFamily="49" charset="-122"/>
            </a:endParaRPr>
          </a:p>
          <a:p>
            <a:pPr indent="457200"/>
            <a:endParaRPr lang="zh-CN" altLang="en-US" dirty="0">
              <a:latin typeface="黑体" panose="02010609060101010101" pitchFamily="49" charset="-122"/>
              <a:ea typeface="黑体" panose="02010609060101010101" pitchFamily="49" charset="-122"/>
            </a:endParaRPr>
          </a:p>
          <a:p>
            <a:pPr indent="457200"/>
            <a:r>
              <a:rPr lang="zh-CN" altLang="en-US" dirty="0">
                <a:latin typeface="黑体" panose="02010609060101010101" pitchFamily="49" charset="-122"/>
                <a:ea typeface="黑体" panose="02010609060101010101" pitchFamily="49" charset="-122"/>
              </a:rPr>
              <a:t>被动模式下，当开启一个 </a:t>
            </a:r>
            <a:r>
              <a:rPr lang="en-US" altLang="zh-CN" dirty="0">
                <a:latin typeface="黑体" panose="02010609060101010101" pitchFamily="49" charset="-122"/>
                <a:ea typeface="黑体" panose="02010609060101010101" pitchFamily="49" charset="-122"/>
              </a:rPr>
              <a:t>FTP </a:t>
            </a:r>
            <a:r>
              <a:rPr lang="zh-CN" altLang="en-US" dirty="0">
                <a:latin typeface="黑体" panose="02010609060101010101" pitchFamily="49" charset="-122"/>
                <a:ea typeface="黑体" panose="02010609060101010101" pitchFamily="49" charset="-122"/>
              </a:rPr>
              <a:t>连接时，客户端打开两个任意的本地端口 </a:t>
            </a:r>
            <a:r>
              <a:rPr lang="en-US" altLang="zh-CN" dirty="0">
                <a:latin typeface="黑体" panose="02010609060101010101" pitchFamily="49" charset="-122"/>
                <a:ea typeface="黑体" panose="02010609060101010101" pitchFamily="49" charset="-122"/>
              </a:rPr>
              <a:t>(N &gt; 1024 </a:t>
            </a:r>
            <a:r>
              <a:rPr lang="zh-CN" altLang="en-US" dirty="0">
                <a:latin typeface="黑体" panose="02010609060101010101" pitchFamily="49" charset="-122"/>
                <a:ea typeface="黑体" panose="02010609060101010101" pitchFamily="49" charset="-122"/>
              </a:rPr>
              <a:t>和 </a:t>
            </a:r>
            <a:r>
              <a:rPr lang="en-US" altLang="zh-CN" dirty="0">
                <a:latin typeface="黑体" panose="02010609060101010101" pitchFamily="49" charset="-122"/>
                <a:ea typeface="黑体" panose="02010609060101010101" pitchFamily="49" charset="-122"/>
              </a:rPr>
              <a:t>N+1) </a:t>
            </a:r>
            <a:r>
              <a:rPr lang="zh-CN" altLang="en-US" dirty="0">
                <a:latin typeface="黑体" panose="02010609060101010101" pitchFamily="49" charset="-122"/>
                <a:ea typeface="黑体" panose="02010609060101010101" pitchFamily="49" charset="-122"/>
              </a:rPr>
              <a:t>。</a:t>
            </a:r>
            <a:endParaRPr lang="en-US" altLang="zh-CN" dirty="0">
              <a:latin typeface="黑体" panose="02010609060101010101" pitchFamily="49" charset="-122"/>
              <a:ea typeface="黑体" panose="02010609060101010101" pitchFamily="49" charset="-122"/>
            </a:endParaRPr>
          </a:p>
          <a:p>
            <a:pPr indent="457200"/>
            <a:endParaRPr lang="zh-CN" altLang="en-US" dirty="0">
              <a:latin typeface="黑体" panose="02010609060101010101" pitchFamily="49" charset="-122"/>
              <a:ea typeface="黑体" panose="02010609060101010101" pitchFamily="49" charset="-122"/>
            </a:endParaRPr>
          </a:p>
          <a:p>
            <a:pPr indent="457200"/>
            <a:r>
              <a:rPr lang="zh-CN" altLang="en-US" dirty="0">
                <a:latin typeface="黑体" panose="02010609060101010101" pitchFamily="49" charset="-122"/>
                <a:ea typeface="黑体" panose="02010609060101010101" pitchFamily="49" charset="-122"/>
              </a:rPr>
              <a:t>第一个端口连接服务器的 </a:t>
            </a:r>
            <a:r>
              <a:rPr lang="en-US" altLang="zh-CN" dirty="0">
                <a:latin typeface="黑体" panose="02010609060101010101" pitchFamily="49" charset="-122"/>
                <a:ea typeface="黑体" panose="02010609060101010101" pitchFamily="49" charset="-122"/>
              </a:rPr>
              <a:t>21 </a:t>
            </a:r>
            <a:r>
              <a:rPr lang="zh-CN" altLang="en-US" dirty="0">
                <a:latin typeface="黑体" panose="02010609060101010101" pitchFamily="49" charset="-122"/>
                <a:ea typeface="黑体" panose="02010609060101010101" pitchFamily="49" charset="-122"/>
              </a:rPr>
              <a:t>端口，提交 </a:t>
            </a:r>
            <a:r>
              <a:rPr lang="en-US" altLang="zh-CN" dirty="0">
                <a:latin typeface="黑体" panose="02010609060101010101" pitchFamily="49" charset="-122"/>
                <a:ea typeface="黑体" panose="02010609060101010101" pitchFamily="49" charset="-122"/>
              </a:rPr>
              <a:t>PASV </a:t>
            </a:r>
            <a:r>
              <a:rPr lang="zh-CN" altLang="en-US" dirty="0">
                <a:latin typeface="黑体" panose="02010609060101010101" pitchFamily="49" charset="-122"/>
                <a:ea typeface="黑体" panose="02010609060101010101" pitchFamily="49" charset="-122"/>
              </a:rPr>
              <a:t>命令。然后，服务器会开启一个任意的端口 </a:t>
            </a:r>
            <a:r>
              <a:rPr lang="en-US" altLang="zh-CN" dirty="0">
                <a:latin typeface="黑体" panose="02010609060101010101" pitchFamily="49" charset="-122"/>
                <a:ea typeface="黑体" panose="02010609060101010101" pitchFamily="49" charset="-122"/>
              </a:rPr>
              <a:t>(P &gt; 1024 )</a:t>
            </a:r>
            <a:r>
              <a:rPr lang="zh-CN" altLang="en-US" dirty="0">
                <a:latin typeface="黑体" panose="02010609060101010101" pitchFamily="49" charset="-122"/>
                <a:ea typeface="黑体" panose="02010609060101010101" pitchFamily="49" charset="-122"/>
              </a:rPr>
              <a:t>，返回如“</a:t>
            </a:r>
            <a:r>
              <a:rPr lang="en-US" altLang="zh-CN" dirty="0">
                <a:latin typeface="黑体" panose="02010609060101010101" pitchFamily="49" charset="-122"/>
                <a:ea typeface="黑体" panose="02010609060101010101" pitchFamily="49" charset="-122"/>
              </a:rPr>
              <a:t>227 entering passive mode (127,0,0,1,4,18)”</a:t>
            </a:r>
            <a:r>
              <a:rPr lang="zh-CN" altLang="en-US" dirty="0">
                <a:latin typeface="黑体" panose="02010609060101010101" pitchFamily="49" charset="-122"/>
                <a:ea typeface="黑体" panose="02010609060101010101" pitchFamily="49" charset="-122"/>
              </a:rPr>
              <a:t>。 它返回了 </a:t>
            </a:r>
            <a:r>
              <a:rPr lang="en-US" altLang="zh-CN" dirty="0">
                <a:latin typeface="黑体" panose="02010609060101010101" pitchFamily="49" charset="-122"/>
                <a:ea typeface="黑体" panose="02010609060101010101" pitchFamily="49" charset="-122"/>
              </a:rPr>
              <a:t>227 </a:t>
            </a:r>
            <a:r>
              <a:rPr lang="zh-CN" altLang="en-US" dirty="0">
                <a:latin typeface="黑体" panose="02010609060101010101" pitchFamily="49" charset="-122"/>
                <a:ea typeface="黑体" panose="02010609060101010101" pitchFamily="49" charset="-122"/>
              </a:rPr>
              <a:t>开头的信息，在括号中有以逗号隔开的六个数字，前四个指服务器的地址，最后两个，将倒数第二个乘 </a:t>
            </a:r>
            <a:r>
              <a:rPr lang="en-US" altLang="zh-CN" dirty="0">
                <a:latin typeface="黑体" panose="02010609060101010101" pitchFamily="49" charset="-122"/>
                <a:ea typeface="黑体" panose="02010609060101010101" pitchFamily="49" charset="-122"/>
              </a:rPr>
              <a:t>256 </a:t>
            </a:r>
            <a:r>
              <a:rPr lang="zh-CN" altLang="en-US" dirty="0">
                <a:latin typeface="黑体" panose="02010609060101010101" pitchFamily="49" charset="-122"/>
                <a:ea typeface="黑体" panose="02010609060101010101" pitchFamily="49" charset="-122"/>
              </a:rPr>
              <a:t>再加上最后一个数字，这就是 </a:t>
            </a:r>
            <a:r>
              <a:rPr lang="en-US" altLang="zh-CN" dirty="0">
                <a:latin typeface="黑体" panose="02010609060101010101" pitchFamily="49" charset="-122"/>
                <a:ea typeface="黑体" panose="02010609060101010101" pitchFamily="49" charset="-122"/>
              </a:rPr>
              <a:t>FTP </a:t>
            </a:r>
            <a:r>
              <a:rPr lang="zh-CN" altLang="en-US" dirty="0">
                <a:latin typeface="黑体" panose="02010609060101010101" pitchFamily="49" charset="-122"/>
                <a:ea typeface="黑体" panose="02010609060101010101" pitchFamily="49" charset="-122"/>
              </a:rPr>
              <a:t>服务器开放的用来进行数据传输的端口。如得到 </a:t>
            </a:r>
            <a:r>
              <a:rPr lang="en-US" altLang="zh-CN" dirty="0">
                <a:latin typeface="黑体" panose="02010609060101010101" pitchFamily="49" charset="-122"/>
                <a:ea typeface="黑体" panose="02010609060101010101" pitchFamily="49" charset="-122"/>
              </a:rPr>
              <a:t>227 entering passive mode (h1,h2,h3,h4,p1,p2)</a:t>
            </a:r>
            <a:r>
              <a:rPr lang="zh-CN" altLang="en-US" dirty="0">
                <a:latin typeface="黑体" panose="02010609060101010101" pitchFamily="49" charset="-122"/>
                <a:ea typeface="黑体" panose="02010609060101010101" pitchFamily="49" charset="-122"/>
              </a:rPr>
              <a:t>，那么端口号是 </a:t>
            </a:r>
            <a:r>
              <a:rPr lang="en-US" altLang="zh-CN" dirty="0">
                <a:latin typeface="黑体" panose="02010609060101010101" pitchFamily="49" charset="-122"/>
                <a:ea typeface="黑体" panose="02010609060101010101" pitchFamily="49" charset="-122"/>
              </a:rPr>
              <a:t>p1*256+p2</a:t>
            </a:r>
            <a:r>
              <a:rPr lang="zh-CN" altLang="en-US" dirty="0">
                <a:latin typeface="黑体" panose="02010609060101010101" pitchFamily="49" charset="-122"/>
                <a:ea typeface="黑体" panose="02010609060101010101" pitchFamily="49" charset="-122"/>
              </a:rPr>
              <a:t>，</a:t>
            </a:r>
            <a:r>
              <a:rPr lang="en-US" altLang="zh-CN" dirty="0" err="1">
                <a:latin typeface="黑体" panose="02010609060101010101" pitchFamily="49" charset="-122"/>
                <a:ea typeface="黑体" panose="02010609060101010101" pitchFamily="49" charset="-122"/>
              </a:rPr>
              <a:t>ip</a:t>
            </a:r>
            <a:r>
              <a:rPr lang="en-US" altLang="zh-CN" dirty="0">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地址为</a:t>
            </a:r>
            <a:r>
              <a:rPr lang="en-US" altLang="zh-CN" dirty="0">
                <a:latin typeface="黑体" panose="02010609060101010101" pitchFamily="49" charset="-122"/>
                <a:ea typeface="黑体" panose="02010609060101010101" pitchFamily="49" charset="-122"/>
              </a:rPr>
              <a:t>h1.h2.h3.h4</a:t>
            </a:r>
            <a:r>
              <a:rPr lang="zh-CN" altLang="en-US" dirty="0">
                <a:latin typeface="黑体" panose="02010609060101010101" pitchFamily="49" charset="-122"/>
                <a:ea typeface="黑体" panose="02010609060101010101" pitchFamily="49" charset="-122"/>
              </a:rPr>
              <a:t>。这意味着在服务器上有一个端口被开放。客户端收到命令取得端口号之后</a:t>
            </a:r>
            <a:r>
              <a:rPr lang="en-US" altLang="zh-CN" dirty="0">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会通过 </a:t>
            </a:r>
            <a:r>
              <a:rPr lang="en-US" altLang="zh-CN" dirty="0">
                <a:latin typeface="黑体" panose="02010609060101010101" pitchFamily="49" charset="-122"/>
                <a:ea typeface="黑体" panose="02010609060101010101" pitchFamily="49" charset="-122"/>
              </a:rPr>
              <a:t>N+1 </a:t>
            </a:r>
            <a:r>
              <a:rPr lang="zh-CN" altLang="en-US" dirty="0">
                <a:latin typeface="黑体" panose="02010609060101010101" pitchFamily="49" charset="-122"/>
                <a:ea typeface="黑体" panose="02010609060101010101" pitchFamily="49" charset="-122"/>
              </a:rPr>
              <a:t>号端口连接服务器的端口 </a:t>
            </a:r>
            <a:r>
              <a:rPr lang="en-US" altLang="zh-CN" dirty="0">
                <a:latin typeface="黑体" panose="02010609060101010101" pitchFamily="49" charset="-122"/>
                <a:ea typeface="黑体" panose="02010609060101010101" pitchFamily="49" charset="-122"/>
              </a:rPr>
              <a:t>P</a:t>
            </a:r>
            <a:r>
              <a:rPr lang="zh-CN" altLang="en-US" dirty="0">
                <a:latin typeface="黑体" panose="02010609060101010101" pitchFamily="49" charset="-122"/>
                <a:ea typeface="黑体" panose="02010609060101010101" pitchFamily="49" charset="-122"/>
              </a:rPr>
              <a:t>，然后在两个端口之间进行数据传输。</a:t>
            </a:r>
          </a:p>
          <a:p>
            <a:endParaRPr lang="zh-CN" altLang="en-US" dirty="0"/>
          </a:p>
        </p:txBody>
      </p:sp>
      <p:sp>
        <p:nvSpPr>
          <p:cNvPr id="5" name="矩形 4"/>
          <p:cNvSpPr/>
          <p:nvPr/>
        </p:nvSpPr>
        <p:spPr>
          <a:xfrm>
            <a:off x="2729458" y="4797219"/>
            <a:ext cx="2331765" cy="1008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smtClean="0">
                <a:ln w="10160">
                  <a:solidFill>
                    <a:schemeClr val="bg1"/>
                  </a:solidFill>
                  <a:prstDash val="solid"/>
                </a:ln>
                <a:solidFill>
                  <a:schemeClr val="bg1"/>
                </a:solidFill>
                <a:effectLst>
                  <a:outerShdw blurRad="38100" dist="22860" dir="5400000" algn="tl" rotWithShape="0">
                    <a:srgbClr val="000000">
                      <a:alpha val="30000"/>
                    </a:srgbClr>
                  </a:outerShdw>
                </a:effectLst>
              </a:rPr>
              <a:t>客户端</a:t>
            </a:r>
            <a:endParaRPr lang="zh-CN" altLang="en-US" sz="3200" b="1" dirty="0">
              <a:ln w="10160">
                <a:solidFill>
                  <a:schemeClr val="bg1"/>
                </a:solidFill>
                <a:prstDash val="solid"/>
              </a:ln>
              <a:solidFill>
                <a:schemeClr val="bg1"/>
              </a:solidFill>
              <a:effectLst>
                <a:outerShdw blurRad="38100" dist="22860" dir="5400000" algn="tl" rotWithShape="0">
                  <a:srgbClr val="000000">
                    <a:alpha val="30000"/>
                  </a:srgbClr>
                </a:outerShdw>
              </a:effectLst>
            </a:endParaRPr>
          </a:p>
        </p:txBody>
      </p:sp>
      <p:cxnSp>
        <p:nvCxnSpPr>
          <p:cNvPr id="7" name="直接箭头连接符 6"/>
          <p:cNvCxnSpPr/>
          <p:nvPr/>
        </p:nvCxnSpPr>
        <p:spPr>
          <a:xfrm>
            <a:off x="5061223" y="4941235"/>
            <a:ext cx="2232248"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7293471" y="4797219"/>
            <a:ext cx="2331765" cy="1008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smtClean="0">
                <a:ln w="10160">
                  <a:solidFill>
                    <a:schemeClr val="bg1"/>
                  </a:solidFill>
                  <a:prstDash val="solid"/>
                </a:ln>
                <a:solidFill>
                  <a:schemeClr val="bg1"/>
                </a:solidFill>
                <a:effectLst>
                  <a:outerShdw blurRad="38100" dist="22860" dir="5400000" algn="tl" rotWithShape="0">
                    <a:srgbClr val="000000">
                      <a:alpha val="30000"/>
                    </a:srgbClr>
                  </a:outerShdw>
                </a:effectLst>
              </a:rPr>
              <a:t>客户端</a:t>
            </a:r>
            <a:endParaRPr lang="zh-CN" altLang="en-US" sz="3200" b="1" dirty="0">
              <a:ln w="10160">
                <a:solidFill>
                  <a:schemeClr val="bg1"/>
                </a:solidFill>
                <a:prstDash val="solid"/>
              </a:ln>
              <a:solidFill>
                <a:schemeClr val="bg1"/>
              </a:solidFill>
              <a:effectLst>
                <a:outerShdw blurRad="38100" dist="22860" dir="5400000" algn="tl" rotWithShape="0">
                  <a:srgbClr val="000000">
                    <a:alpha val="30000"/>
                  </a:srgbClr>
                </a:outerShdw>
              </a:effectLst>
            </a:endParaRPr>
          </a:p>
        </p:txBody>
      </p:sp>
      <p:cxnSp>
        <p:nvCxnSpPr>
          <p:cNvPr id="10" name="直接箭头连接符 9"/>
          <p:cNvCxnSpPr/>
          <p:nvPr/>
        </p:nvCxnSpPr>
        <p:spPr>
          <a:xfrm>
            <a:off x="5061223" y="5661315"/>
            <a:ext cx="2232248" cy="0"/>
          </a:xfrm>
          <a:prstGeom prst="straightConnector1">
            <a:avLst/>
          </a:prstGeom>
          <a:ln w="57150">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6656605" y="4487211"/>
            <a:ext cx="902890" cy="369332"/>
          </a:xfrm>
          <a:prstGeom prst="rect">
            <a:avLst/>
          </a:prstGeom>
          <a:noFill/>
        </p:spPr>
        <p:txBody>
          <a:bodyPr wrap="square" rtlCol="0">
            <a:spAutoFit/>
          </a:bodyPr>
          <a:lstStyle/>
          <a:p>
            <a:r>
              <a:rPr lang="en-US" altLang="zh-CN" dirty="0" smtClean="0"/>
              <a:t>tcp21</a:t>
            </a:r>
            <a:endParaRPr lang="zh-CN" altLang="en-US" dirty="0"/>
          </a:p>
        </p:txBody>
      </p:sp>
      <p:sp>
        <p:nvSpPr>
          <p:cNvPr id="13" name="文本框 12"/>
          <p:cNvSpPr txBox="1"/>
          <p:nvPr/>
        </p:nvSpPr>
        <p:spPr>
          <a:xfrm>
            <a:off x="6400833" y="5710582"/>
            <a:ext cx="1364248" cy="369332"/>
          </a:xfrm>
          <a:prstGeom prst="rect">
            <a:avLst/>
          </a:prstGeom>
          <a:noFill/>
        </p:spPr>
        <p:txBody>
          <a:bodyPr wrap="square" rtlCol="0">
            <a:spAutoFit/>
          </a:bodyPr>
          <a:lstStyle/>
          <a:p>
            <a:r>
              <a:rPr lang="en-US" altLang="zh-CN" dirty="0"/>
              <a:t>p1*256+p2</a:t>
            </a:r>
            <a:endParaRPr lang="zh-CN" altLang="en-US" dirty="0"/>
          </a:p>
        </p:txBody>
      </p:sp>
      <p:sp>
        <p:nvSpPr>
          <p:cNvPr id="12" name="矩形 11"/>
          <p:cNvSpPr/>
          <p:nvPr/>
        </p:nvSpPr>
        <p:spPr>
          <a:xfrm>
            <a:off x="4893647" y="5757520"/>
            <a:ext cx="707245" cy="369332"/>
          </a:xfrm>
          <a:prstGeom prst="rect">
            <a:avLst/>
          </a:prstGeom>
        </p:spPr>
        <p:txBody>
          <a:bodyPr wrap="none">
            <a:spAutoFit/>
          </a:bodyPr>
          <a:lstStyle/>
          <a:p>
            <a:r>
              <a:rPr lang="en-US" altLang="zh-CN" dirty="0"/>
              <a:t>(N+1)</a:t>
            </a:r>
            <a:endParaRPr lang="zh-CN" altLang="en-US" dirty="0"/>
          </a:p>
        </p:txBody>
      </p:sp>
      <p:sp>
        <p:nvSpPr>
          <p:cNvPr id="14" name="矩形 13"/>
          <p:cNvSpPr/>
          <p:nvPr/>
        </p:nvSpPr>
        <p:spPr>
          <a:xfrm>
            <a:off x="5600892" y="4931944"/>
            <a:ext cx="1169551" cy="369332"/>
          </a:xfrm>
          <a:prstGeom prst="rect">
            <a:avLst/>
          </a:prstGeom>
        </p:spPr>
        <p:txBody>
          <a:bodyPr wrap="none">
            <a:spAutoFit/>
          </a:bodyPr>
          <a:lstStyle/>
          <a:p>
            <a:r>
              <a:rPr lang="en-US" altLang="zh-CN" dirty="0"/>
              <a:t>PASV </a:t>
            </a:r>
            <a:r>
              <a:rPr lang="zh-CN" altLang="en-US" dirty="0"/>
              <a:t>命令</a:t>
            </a:r>
          </a:p>
        </p:txBody>
      </p:sp>
    </p:spTree>
    <p:extLst>
      <p:ext uri="{BB962C8B-B14F-4D97-AF65-F5344CB8AC3E}">
        <p14:creationId xmlns:p14="http://schemas.microsoft.com/office/powerpoint/2010/main" val="2352192718"/>
      </p:ext>
    </p:extLst>
  </p:cSld>
  <p:clrMapOvr>
    <a:masterClrMapping/>
  </p:clrMapOvr>
  <mc:AlternateContent xmlns:mc="http://schemas.openxmlformats.org/markup-compatibility/2006">
    <mc:Choice xmlns:p14="http://schemas.microsoft.com/office/powerpoint/2010/main" Requires="p14">
      <p:transition advTm="0">
        <p14:switch dir="r"/>
      </p:transition>
    </mc:Choice>
    <mc:Fallback>
      <p:transition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wipe(left)">
                                      <p:cBhvr>
                                        <p:cTn id="10" dur="5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37"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barn(outVertical)">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任意多边形 16"/>
          <p:cNvSpPr/>
          <p:nvPr/>
        </p:nvSpPr>
        <p:spPr bwMode="auto">
          <a:xfrm>
            <a:off x="-28207" y="1485813"/>
            <a:ext cx="5095364" cy="4261026"/>
          </a:xfrm>
          <a:custGeom>
            <a:avLst/>
            <a:gdLst>
              <a:gd name="connsiteX0" fmla="*/ 0 w 4511489"/>
              <a:gd name="connsiteY0" fmla="*/ 0 h 4261259"/>
              <a:gd name="connsiteX1" fmla="*/ 4511489 w 4511489"/>
              <a:gd name="connsiteY1" fmla="*/ 0 h 4261259"/>
              <a:gd name="connsiteX2" fmla="*/ 4511489 w 4511489"/>
              <a:gd name="connsiteY2" fmla="*/ 4261259 h 4261259"/>
              <a:gd name="connsiteX3" fmla="*/ 0 w 4511489"/>
              <a:gd name="connsiteY3" fmla="*/ 4261259 h 4261259"/>
            </a:gdLst>
            <a:ahLst/>
            <a:cxnLst>
              <a:cxn ang="0">
                <a:pos x="connsiteX0" y="connsiteY0"/>
              </a:cxn>
              <a:cxn ang="0">
                <a:pos x="connsiteX1" y="connsiteY1"/>
              </a:cxn>
              <a:cxn ang="0">
                <a:pos x="connsiteX2" y="connsiteY2"/>
              </a:cxn>
              <a:cxn ang="0">
                <a:pos x="connsiteX3" y="connsiteY3"/>
              </a:cxn>
            </a:cxnLst>
            <a:rect l="l" t="t" r="r" b="b"/>
            <a:pathLst>
              <a:path w="4511489" h="4261259">
                <a:moveTo>
                  <a:pt x="0" y="0"/>
                </a:moveTo>
                <a:lnTo>
                  <a:pt x="4511489" y="0"/>
                </a:lnTo>
                <a:lnTo>
                  <a:pt x="4511489" y="4261259"/>
                </a:lnTo>
                <a:lnTo>
                  <a:pt x="0" y="4261259"/>
                </a:lnTo>
                <a:close/>
              </a:path>
            </a:pathLst>
          </a:custGeom>
          <a:solidFill>
            <a:schemeClr val="accent1"/>
          </a:solidFill>
          <a:ln w="0">
            <a:noFill/>
            <a:prstDash val="solid"/>
            <a:round/>
          </a:ln>
        </p:spPr>
        <p:txBody>
          <a:bodyPr vert="horz" wrap="square" lIns="128573" tIns="64286" rIns="128573" bIns="64286" numCol="1" anchor="t" anchorCtr="0" compatLnSpc="1">
            <a:noAutofit/>
          </a:bodyPr>
          <a:lstStyle/>
          <a:p>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18" name="任意多边形 17"/>
          <p:cNvSpPr/>
          <p:nvPr/>
        </p:nvSpPr>
        <p:spPr bwMode="auto">
          <a:xfrm>
            <a:off x="10677613" y="1485813"/>
            <a:ext cx="2201063" cy="4261026"/>
          </a:xfrm>
          <a:custGeom>
            <a:avLst/>
            <a:gdLst>
              <a:gd name="connsiteX0" fmla="*/ 0 w 4511489"/>
              <a:gd name="connsiteY0" fmla="*/ 0 h 4261259"/>
              <a:gd name="connsiteX1" fmla="*/ 4511489 w 4511489"/>
              <a:gd name="connsiteY1" fmla="*/ 0 h 4261259"/>
              <a:gd name="connsiteX2" fmla="*/ 4511489 w 4511489"/>
              <a:gd name="connsiteY2" fmla="*/ 4261259 h 4261259"/>
              <a:gd name="connsiteX3" fmla="*/ 0 w 4511489"/>
              <a:gd name="connsiteY3" fmla="*/ 4261259 h 4261259"/>
            </a:gdLst>
            <a:ahLst/>
            <a:cxnLst>
              <a:cxn ang="0">
                <a:pos x="connsiteX0" y="connsiteY0"/>
              </a:cxn>
              <a:cxn ang="0">
                <a:pos x="connsiteX1" y="connsiteY1"/>
              </a:cxn>
              <a:cxn ang="0">
                <a:pos x="connsiteX2" y="connsiteY2"/>
              </a:cxn>
              <a:cxn ang="0">
                <a:pos x="connsiteX3" y="connsiteY3"/>
              </a:cxn>
            </a:cxnLst>
            <a:rect l="l" t="t" r="r" b="b"/>
            <a:pathLst>
              <a:path w="4511489" h="4261259">
                <a:moveTo>
                  <a:pt x="0" y="0"/>
                </a:moveTo>
                <a:lnTo>
                  <a:pt x="4511489" y="0"/>
                </a:lnTo>
                <a:lnTo>
                  <a:pt x="4511489" y="4261259"/>
                </a:lnTo>
                <a:lnTo>
                  <a:pt x="0" y="4261259"/>
                </a:lnTo>
                <a:close/>
              </a:path>
            </a:pathLst>
          </a:custGeom>
          <a:solidFill>
            <a:schemeClr val="accent2"/>
          </a:solidFill>
          <a:ln w="0">
            <a:noFill/>
            <a:prstDash val="solid"/>
            <a:round/>
          </a:ln>
        </p:spPr>
        <p:txBody>
          <a:bodyPr vert="horz" wrap="square" lIns="128573" tIns="64286" rIns="128573" bIns="64286" numCol="1" anchor="t" anchorCtr="0" compatLnSpc="1">
            <a:noAutofit/>
          </a:bodyPr>
          <a:lstStyle/>
          <a:p>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45" name="椭圆 44"/>
          <p:cNvSpPr/>
          <p:nvPr/>
        </p:nvSpPr>
        <p:spPr>
          <a:xfrm>
            <a:off x="4150169" y="2698157"/>
            <a:ext cx="1826109" cy="1826108"/>
          </a:xfrm>
          <a:prstGeom prst="ellipse">
            <a:avLst/>
          </a:prstGeom>
          <a:gradFill flip="none" rotWithShape="1">
            <a:gsLst>
              <a:gs pos="25000">
                <a:schemeClr val="bg1">
                  <a:shade val="67500"/>
                  <a:satMod val="115000"/>
                </a:schemeClr>
              </a:gs>
              <a:gs pos="62000">
                <a:schemeClr val="bg1">
                  <a:shade val="100000"/>
                  <a:satMod val="115000"/>
                </a:schemeClr>
              </a:gs>
            </a:gsLst>
            <a:lin ang="2700000" scaled="1"/>
            <a:tileRect/>
          </a:gradFill>
          <a:ln w="38100">
            <a:solidFill>
              <a:schemeClr val="bg1"/>
            </a:solidFill>
          </a:ln>
          <a:effectLst>
            <a:outerShdw blurRad="254000" dist="127000" dir="30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46" name="MH_Others_1"/>
          <p:cNvSpPr txBox="1"/>
          <p:nvPr>
            <p:custDataLst>
              <p:tags r:id="rId2"/>
            </p:custDataLst>
          </p:nvPr>
        </p:nvSpPr>
        <p:spPr>
          <a:xfrm>
            <a:off x="4306517" y="3088054"/>
            <a:ext cx="1513416" cy="1046312"/>
          </a:xfrm>
          <a:prstGeom prst="rect">
            <a:avLst/>
          </a:prstGeom>
          <a:noFill/>
        </p:spPr>
        <p:txBody>
          <a:bodyPr wrap="square" lIns="0" tIns="0" rIns="0" bIns="0" rtlCol="0" anchor="ctr" anchorCtr="0">
            <a:spAutoFit/>
          </a:bodyPr>
          <a:lstStyle/>
          <a:p>
            <a:pPr algn="ctr"/>
            <a:r>
              <a:rPr lang="en-US" altLang="zh-CN" sz="4800" dirty="0" smtClean="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03</a:t>
            </a:r>
            <a:endParaRPr lang="en-US" altLang="zh-CN" sz="48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a:p>
            <a:pPr algn="ctr"/>
            <a:r>
              <a:rPr lang="en-US" altLang="zh-CN" sz="20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CHAPTER</a:t>
            </a:r>
            <a:endParaRPr lang="zh-CN" altLang="en-US" sz="20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矩形 9"/>
          <p:cNvSpPr/>
          <p:nvPr/>
        </p:nvSpPr>
        <p:spPr>
          <a:xfrm>
            <a:off x="6535197" y="3256869"/>
            <a:ext cx="3184233" cy="615553"/>
          </a:xfrm>
          <a:prstGeom prst="rect">
            <a:avLst/>
          </a:prstGeom>
        </p:spPr>
        <p:txBody>
          <a:bodyPr wrap="square" lIns="0" tIns="0" rIns="0" bIns="0">
            <a:spAutoFit/>
          </a:bodyPr>
          <a:lstStyle/>
          <a:p>
            <a:r>
              <a:rPr lang="en-US" altLang="zh-CN" sz="4000" dirty="0" smtClean="0">
                <a:solidFill>
                  <a:schemeClr val="accent1"/>
                </a:solidFill>
                <a:latin typeface="Arial" panose="020B0604020202020204" pitchFamily="34" charset="0"/>
                <a:ea typeface="微软雅黑" panose="020B0503020204020204" pitchFamily="34" charset="-122"/>
                <a:sym typeface="Arial" panose="020B0604020202020204" pitchFamily="34" charset="0"/>
              </a:rPr>
              <a:t>FTP</a:t>
            </a:r>
            <a:r>
              <a:rPr lang="zh-CN" altLang="en-US" sz="4000" dirty="0" smtClean="0">
                <a:solidFill>
                  <a:schemeClr val="accent1"/>
                </a:solidFill>
                <a:latin typeface="Arial" panose="020B0604020202020204" pitchFamily="34" charset="0"/>
                <a:ea typeface="微软雅黑" panose="020B0503020204020204" pitchFamily="34" charset="-122"/>
                <a:sym typeface="Arial" panose="020B0604020202020204" pitchFamily="34" charset="0"/>
              </a:rPr>
              <a:t>前景</a:t>
            </a:r>
            <a:endParaRPr lang="zh-CN" altLang="en-US" sz="4000"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1226783887"/>
      </p:ext>
    </p:extLst>
  </p:cSld>
  <p:clrMapOvr>
    <a:overrideClrMapping bg1="lt1" tx1="dk1" bg2="lt2" tx2="dk2" accent1="accent1" accent2="accent2" accent3="accent3" accent4="accent4" accent5="accent5" accent6="accent6" hlink="hlink" folHlink="folHlink"/>
  </p:clrMapOvr>
  <p:transition advTm="0">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0-#ppt_w/2"/>
                                          </p:val>
                                        </p:tav>
                                        <p:tav tm="100000">
                                          <p:val>
                                            <p:strVal val="#ppt_x"/>
                                          </p:val>
                                        </p:tav>
                                      </p:tavLst>
                                    </p:anim>
                                    <p:anim calcmode="lin" valueType="num">
                                      <p:cBhvr additive="base">
                                        <p:cTn id="8" dur="500" fill="hold"/>
                                        <p:tgtEl>
                                          <p:spTgt spid="1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18"/>
                                        </p:tgtEl>
                                        <p:attrNameLst>
                                          <p:attrName>style.visibility</p:attrName>
                                        </p:attrNameLst>
                                      </p:cBhvr>
                                      <p:to>
                                        <p:strVal val="visible"/>
                                      </p:to>
                                    </p:set>
                                    <p:anim calcmode="lin" valueType="num">
                                      <p:cBhvr additive="base">
                                        <p:cTn id="12" dur="10" fill="hold"/>
                                        <p:tgtEl>
                                          <p:spTgt spid="18"/>
                                        </p:tgtEl>
                                        <p:attrNameLst>
                                          <p:attrName>ppt_x</p:attrName>
                                        </p:attrNameLst>
                                      </p:cBhvr>
                                      <p:tavLst>
                                        <p:tav tm="0">
                                          <p:val>
                                            <p:strVal val="1+#ppt_w/2"/>
                                          </p:val>
                                        </p:tav>
                                        <p:tav tm="100000">
                                          <p:val>
                                            <p:strVal val="#ppt_x"/>
                                          </p:val>
                                        </p:tav>
                                      </p:tavLst>
                                    </p:anim>
                                    <p:anim calcmode="lin" valueType="num">
                                      <p:cBhvr additive="base">
                                        <p:cTn id="13" dur="10" fill="hold"/>
                                        <p:tgtEl>
                                          <p:spTgt spid="18"/>
                                        </p:tgtEl>
                                        <p:attrNameLst>
                                          <p:attrName>ppt_y</p:attrName>
                                        </p:attrNameLst>
                                      </p:cBhvr>
                                      <p:tavLst>
                                        <p:tav tm="0">
                                          <p:val>
                                            <p:strVal val="#ppt_y"/>
                                          </p:val>
                                        </p:tav>
                                        <p:tav tm="100000">
                                          <p:val>
                                            <p:strVal val="#ppt_y"/>
                                          </p:val>
                                        </p:tav>
                                      </p:tavLst>
                                    </p:anim>
                                  </p:childTnLst>
                                </p:cTn>
                              </p:par>
                            </p:childTnLst>
                          </p:cTn>
                        </p:par>
                        <p:par>
                          <p:cTn id="14" fill="hold">
                            <p:stCondLst>
                              <p:cond delay="510"/>
                            </p:stCondLst>
                            <p:childTnLst>
                              <p:par>
                                <p:cTn id="15" presetID="53" presetClass="entr" presetSubtype="16" fill="hold" grpId="0" nodeType="afterEffect">
                                  <p:stCondLst>
                                    <p:cond delay="0"/>
                                  </p:stCondLst>
                                  <p:childTnLst>
                                    <p:set>
                                      <p:cBhvr>
                                        <p:cTn id="16" dur="1" fill="hold">
                                          <p:stCondLst>
                                            <p:cond delay="0"/>
                                          </p:stCondLst>
                                        </p:cTn>
                                        <p:tgtEl>
                                          <p:spTgt spid="45"/>
                                        </p:tgtEl>
                                        <p:attrNameLst>
                                          <p:attrName>style.visibility</p:attrName>
                                        </p:attrNameLst>
                                      </p:cBhvr>
                                      <p:to>
                                        <p:strVal val="visible"/>
                                      </p:to>
                                    </p:set>
                                    <p:anim calcmode="lin" valueType="num">
                                      <p:cBhvr>
                                        <p:cTn id="17" dur="10" fill="hold"/>
                                        <p:tgtEl>
                                          <p:spTgt spid="45"/>
                                        </p:tgtEl>
                                        <p:attrNameLst>
                                          <p:attrName>ppt_w</p:attrName>
                                        </p:attrNameLst>
                                      </p:cBhvr>
                                      <p:tavLst>
                                        <p:tav tm="0">
                                          <p:val>
                                            <p:fltVal val="0"/>
                                          </p:val>
                                        </p:tav>
                                        <p:tav tm="100000">
                                          <p:val>
                                            <p:strVal val="#ppt_w"/>
                                          </p:val>
                                        </p:tav>
                                      </p:tavLst>
                                    </p:anim>
                                    <p:anim calcmode="lin" valueType="num">
                                      <p:cBhvr>
                                        <p:cTn id="18" dur="10" fill="hold"/>
                                        <p:tgtEl>
                                          <p:spTgt spid="45"/>
                                        </p:tgtEl>
                                        <p:attrNameLst>
                                          <p:attrName>ppt_h</p:attrName>
                                        </p:attrNameLst>
                                      </p:cBhvr>
                                      <p:tavLst>
                                        <p:tav tm="0">
                                          <p:val>
                                            <p:fltVal val="0"/>
                                          </p:val>
                                        </p:tav>
                                        <p:tav tm="100000">
                                          <p:val>
                                            <p:strVal val="#ppt_h"/>
                                          </p:val>
                                        </p:tav>
                                      </p:tavLst>
                                    </p:anim>
                                    <p:animEffect transition="in" filter="fade">
                                      <p:cBhvr>
                                        <p:cTn id="19" dur="10"/>
                                        <p:tgtEl>
                                          <p:spTgt spid="45"/>
                                        </p:tgtEl>
                                      </p:cBhvr>
                                    </p:animEffect>
                                  </p:childTnLst>
                                </p:cTn>
                              </p:par>
                            </p:childTnLst>
                          </p:cTn>
                        </p:par>
                        <p:par>
                          <p:cTn id="20" fill="hold">
                            <p:stCondLst>
                              <p:cond delay="520"/>
                            </p:stCondLst>
                            <p:childTnLst>
                              <p:par>
                                <p:cTn id="21" presetID="56" presetClass="entr" presetSubtype="0" fill="hold" grpId="0" nodeType="afterEffect">
                                  <p:stCondLst>
                                    <p:cond delay="0"/>
                                  </p:stCondLst>
                                  <p:iterate type="lt">
                                    <p:tmPct val="10000"/>
                                  </p:iterate>
                                  <p:childTnLst>
                                    <p:set>
                                      <p:cBhvr>
                                        <p:cTn id="22" dur="1" fill="hold">
                                          <p:stCondLst>
                                            <p:cond delay="0"/>
                                          </p:stCondLst>
                                        </p:cTn>
                                        <p:tgtEl>
                                          <p:spTgt spid="46"/>
                                        </p:tgtEl>
                                        <p:attrNameLst>
                                          <p:attrName>style.visibility</p:attrName>
                                        </p:attrNameLst>
                                      </p:cBhvr>
                                      <p:to>
                                        <p:strVal val="visible"/>
                                      </p:to>
                                    </p:set>
                                    <p:anim by="(-#ppt_w*2)" calcmode="lin" valueType="num">
                                      <p:cBhvr rctx="PPT">
                                        <p:cTn id="23" dur="125" autoRev="1" fill="hold">
                                          <p:stCondLst>
                                            <p:cond delay="0"/>
                                          </p:stCondLst>
                                        </p:cTn>
                                        <p:tgtEl>
                                          <p:spTgt spid="46"/>
                                        </p:tgtEl>
                                        <p:attrNameLst>
                                          <p:attrName>ppt_w</p:attrName>
                                        </p:attrNameLst>
                                      </p:cBhvr>
                                    </p:anim>
                                    <p:anim by="(#ppt_w*0.50)" calcmode="lin" valueType="num">
                                      <p:cBhvr>
                                        <p:cTn id="24" dur="125" decel="50000" autoRev="1" fill="hold">
                                          <p:stCondLst>
                                            <p:cond delay="0"/>
                                          </p:stCondLst>
                                        </p:cTn>
                                        <p:tgtEl>
                                          <p:spTgt spid="46"/>
                                        </p:tgtEl>
                                        <p:attrNameLst>
                                          <p:attrName>ppt_x</p:attrName>
                                        </p:attrNameLst>
                                      </p:cBhvr>
                                    </p:anim>
                                    <p:anim from="(-#ppt_h/2)" to="(#ppt_y)" calcmode="lin" valueType="num">
                                      <p:cBhvr>
                                        <p:cTn id="25" dur="250" fill="hold">
                                          <p:stCondLst>
                                            <p:cond delay="0"/>
                                          </p:stCondLst>
                                        </p:cTn>
                                        <p:tgtEl>
                                          <p:spTgt spid="46"/>
                                        </p:tgtEl>
                                        <p:attrNameLst>
                                          <p:attrName>ppt_y</p:attrName>
                                        </p:attrNameLst>
                                      </p:cBhvr>
                                    </p:anim>
                                    <p:animRot by="21600000">
                                      <p:cBhvr>
                                        <p:cTn id="26" dur="250" fill="hold">
                                          <p:stCondLst>
                                            <p:cond delay="0"/>
                                          </p:stCondLst>
                                        </p:cTn>
                                        <p:tgtEl>
                                          <p:spTgt spid="46"/>
                                        </p:tgtEl>
                                        <p:attrNameLst>
                                          <p:attrName>r</p:attrName>
                                        </p:attrNameLst>
                                      </p:cBhvr>
                                    </p:animRot>
                                  </p:childTnLst>
                                </p:cTn>
                              </p:par>
                            </p:childTnLst>
                          </p:cTn>
                        </p:par>
                        <p:par>
                          <p:cTn id="27" fill="hold">
                            <p:stCondLst>
                              <p:cond delay="970"/>
                            </p:stCondLst>
                            <p:childTnLst>
                              <p:par>
                                <p:cTn id="28" presetID="23" presetClass="entr" presetSubtype="32" fill="hold" grpId="0" nodeType="afterEffect">
                                  <p:stCondLst>
                                    <p:cond delay="0"/>
                                  </p:stCondLst>
                                  <p:childTnLst>
                                    <p:set>
                                      <p:cBhvr>
                                        <p:cTn id="29" dur="1" fill="hold">
                                          <p:stCondLst>
                                            <p:cond delay="0"/>
                                          </p:stCondLst>
                                        </p:cTn>
                                        <p:tgtEl>
                                          <p:spTgt spid="10"/>
                                        </p:tgtEl>
                                        <p:attrNameLst>
                                          <p:attrName>style.visibility</p:attrName>
                                        </p:attrNameLst>
                                      </p:cBhvr>
                                      <p:to>
                                        <p:strVal val="visible"/>
                                      </p:to>
                                    </p:set>
                                    <p:anim calcmode="lin" valueType="num">
                                      <p:cBhvr>
                                        <p:cTn id="30" dur="250" fill="hold"/>
                                        <p:tgtEl>
                                          <p:spTgt spid="10"/>
                                        </p:tgtEl>
                                        <p:attrNameLst>
                                          <p:attrName>ppt_w</p:attrName>
                                        </p:attrNameLst>
                                      </p:cBhvr>
                                      <p:tavLst>
                                        <p:tav tm="0">
                                          <p:val>
                                            <p:strVal val="4*#ppt_w"/>
                                          </p:val>
                                        </p:tav>
                                        <p:tav tm="100000">
                                          <p:val>
                                            <p:strVal val="#ppt_w"/>
                                          </p:val>
                                        </p:tav>
                                      </p:tavLst>
                                    </p:anim>
                                    <p:anim calcmode="lin" valueType="num">
                                      <p:cBhvr>
                                        <p:cTn id="31" dur="250" fill="hold"/>
                                        <p:tgtEl>
                                          <p:spTgt spid="10"/>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45" grpId="0" animBg="1"/>
      <p:bldP spid="46" grpId="0"/>
      <p:bldP spid="1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8"/>
          <p:cNvSpPr txBox="1"/>
          <p:nvPr/>
        </p:nvSpPr>
        <p:spPr>
          <a:xfrm>
            <a:off x="857250" y="233568"/>
            <a:ext cx="3949155" cy="492443"/>
          </a:xfrm>
          <a:prstGeom prst="rect">
            <a:avLst/>
          </a:prstGeom>
          <a:noFill/>
        </p:spPr>
        <p:txBody>
          <a:bodyPr wrap="square" lIns="0" tIns="0" rIns="0" bIns="0" rtlCol="0" anchor="ctr">
            <a:spAutoFit/>
          </a:bodyPr>
          <a:lstStyle>
            <a:defPPr>
              <a:defRPr lang="zh-CN"/>
            </a:defPPr>
            <a:lvl1pPr>
              <a:defRPr sz="3200">
                <a:solidFill>
                  <a:schemeClr val="bg1"/>
                </a:solidFill>
                <a:latin typeface="Arial" panose="020B0604020202020204" pitchFamily="34" charset="0"/>
                <a:ea typeface="微软雅黑" panose="020B0503020204020204" pitchFamily="34" charset="-122"/>
              </a:defRPr>
            </a:lvl1pPr>
          </a:lstStyle>
          <a:p>
            <a:r>
              <a:rPr lang="en-US" altLang="zh-CN" dirty="0">
                <a:sym typeface="Arial" panose="020B0604020202020204" pitchFamily="34" charset="0"/>
              </a:rPr>
              <a:t>FTP</a:t>
            </a:r>
            <a:r>
              <a:rPr lang="zh-CN" altLang="en-US" dirty="0">
                <a:sym typeface="Arial" panose="020B0604020202020204" pitchFamily="34" charset="0"/>
              </a:rPr>
              <a:t>协议的缺陷</a:t>
            </a:r>
            <a:endParaRPr lang="zh-CN" altLang="en-US" dirty="0">
              <a:sym typeface="Arial" panose="020B0604020202020204" pitchFamily="34" charset="0"/>
            </a:endParaRPr>
          </a:p>
        </p:txBody>
      </p:sp>
      <p:sp>
        <p:nvSpPr>
          <p:cNvPr id="3" name="矩形 2"/>
          <p:cNvSpPr/>
          <p:nvPr/>
        </p:nvSpPr>
        <p:spPr>
          <a:xfrm>
            <a:off x="1100783" y="1600101"/>
            <a:ext cx="10585176" cy="3693319"/>
          </a:xfrm>
          <a:prstGeom prst="rect">
            <a:avLst/>
          </a:prstGeom>
        </p:spPr>
        <p:txBody>
          <a:bodyPr wrap="square">
            <a:spAutoFit/>
          </a:bodyPr>
          <a:lstStyle/>
          <a:p>
            <a:r>
              <a:rPr lang="en-US" altLang="zh-CN" sz="2400" dirty="0">
                <a:latin typeface="黑体" panose="02010609060101010101" pitchFamily="49" charset="-122"/>
                <a:ea typeface="黑体" panose="02010609060101010101" pitchFamily="49" charset="-122"/>
              </a:rPr>
              <a:t>1.</a:t>
            </a:r>
            <a:r>
              <a:rPr lang="zh-CN" altLang="en-US" sz="2400" dirty="0">
                <a:latin typeface="黑体" panose="02010609060101010101" pitchFamily="49" charset="-122"/>
                <a:ea typeface="黑体" panose="02010609060101010101" pitchFamily="49" charset="-122"/>
              </a:rPr>
              <a:t>大文件传输</a:t>
            </a:r>
            <a:r>
              <a:rPr lang="zh-CN" altLang="en-US" sz="2400" dirty="0" smtClean="0">
                <a:latin typeface="黑体" panose="02010609060101010101" pitchFamily="49" charset="-122"/>
                <a:ea typeface="黑体" panose="02010609060101010101" pitchFamily="49" charset="-122"/>
              </a:rPr>
              <a:t>慢</a:t>
            </a:r>
            <a:endParaRPr lang="zh-CN" altLang="en-US" dirty="0">
              <a:latin typeface="黑体" panose="02010609060101010101" pitchFamily="49" charset="-122"/>
              <a:ea typeface="黑体" panose="02010609060101010101" pitchFamily="49" charset="-122"/>
            </a:endParaRPr>
          </a:p>
          <a:p>
            <a:pPr indent="457200"/>
            <a:r>
              <a:rPr lang="en-US" altLang="zh-CN" dirty="0">
                <a:latin typeface="黑体" panose="02010609060101010101" pitchFamily="49" charset="-122"/>
                <a:ea typeface="黑体" panose="02010609060101010101" pitchFamily="49" charset="-122"/>
              </a:rPr>
              <a:t>FTP</a:t>
            </a:r>
            <a:r>
              <a:rPr lang="zh-CN" altLang="en-US" dirty="0">
                <a:latin typeface="黑体" panose="02010609060101010101" pitchFamily="49" charset="-122"/>
                <a:ea typeface="黑体" panose="02010609060101010101" pitchFamily="49" charset="-122"/>
              </a:rPr>
              <a:t>对文件的大小没有限制，操作比较简单。但是文件体量变大时，速度比较慢，容易中断，而且容易出现传输错误的现象。</a:t>
            </a:r>
            <a:endParaRPr lang="en-US" altLang="zh-CN" dirty="0">
              <a:latin typeface="黑体" panose="02010609060101010101" pitchFamily="49" charset="-122"/>
              <a:ea typeface="黑体" panose="02010609060101010101" pitchFamily="49" charset="-122"/>
            </a:endParaRPr>
          </a:p>
          <a:p>
            <a:endParaRPr lang="en-US" altLang="zh-CN" dirty="0">
              <a:latin typeface="黑体" panose="02010609060101010101" pitchFamily="49" charset="-122"/>
              <a:ea typeface="黑体" panose="02010609060101010101" pitchFamily="49" charset="-122"/>
            </a:endParaRPr>
          </a:p>
          <a:p>
            <a:r>
              <a:rPr lang="en-US" altLang="zh-CN" sz="2400" dirty="0">
                <a:latin typeface="黑体" panose="02010609060101010101" pitchFamily="49" charset="-122"/>
                <a:ea typeface="黑体" panose="02010609060101010101" pitchFamily="49" charset="-122"/>
              </a:rPr>
              <a:t>2</a:t>
            </a:r>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不</a:t>
            </a:r>
            <a:r>
              <a:rPr lang="zh-CN" altLang="en-US" sz="2400" dirty="0" smtClean="0">
                <a:latin typeface="黑体" panose="02010609060101010101" pitchFamily="49" charset="-122"/>
                <a:ea typeface="黑体" panose="02010609060101010101" pitchFamily="49" charset="-122"/>
              </a:rPr>
              <a:t>安全</a:t>
            </a:r>
            <a:endParaRPr lang="en-US" altLang="zh-CN" dirty="0">
              <a:latin typeface="黑体" panose="02010609060101010101" pitchFamily="49" charset="-122"/>
              <a:ea typeface="黑体" panose="02010609060101010101" pitchFamily="49" charset="-122"/>
            </a:endParaRPr>
          </a:p>
          <a:p>
            <a:pPr indent="457200"/>
            <a:r>
              <a:rPr lang="en-US" altLang="zh-CN" dirty="0">
                <a:latin typeface="黑体" panose="02010609060101010101" pitchFamily="49" charset="-122"/>
                <a:ea typeface="黑体" panose="02010609060101010101" pitchFamily="49" charset="-122"/>
              </a:rPr>
              <a:t>FTP</a:t>
            </a:r>
            <a:r>
              <a:rPr lang="zh-CN" altLang="en-US" dirty="0">
                <a:latin typeface="黑体" panose="02010609060101010101" pitchFamily="49" charset="-122"/>
                <a:ea typeface="黑体" panose="02010609060101010101" pitchFamily="49" charset="-122"/>
              </a:rPr>
              <a:t>协议最主要的缺陷就是其安全性，当</a:t>
            </a:r>
            <a:r>
              <a:rPr lang="zh-CN" altLang="en-US" dirty="0">
                <a:latin typeface="黑体" panose="02010609060101010101" pitchFamily="49" charset="-122"/>
                <a:ea typeface="黑体" panose="02010609060101010101" pitchFamily="49" charset="-122"/>
              </a:rPr>
              <a:t>你在</a:t>
            </a:r>
            <a:r>
              <a:rPr lang="en-US" altLang="zh-CN" dirty="0">
                <a:latin typeface="黑体" panose="02010609060101010101" pitchFamily="49" charset="-122"/>
                <a:ea typeface="黑体" panose="02010609060101010101" pitchFamily="49" charset="-122"/>
              </a:rPr>
              <a:t>FTP</a:t>
            </a:r>
            <a:r>
              <a:rPr lang="zh-CN" altLang="en-US" dirty="0">
                <a:latin typeface="黑体" panose="02010609060101010101" pitchFamily="49" charset="-122"/>
                <a:ea typeface="黑体" panose="02010609060101010101" pitchFamily="49" charset="-122"/>
              </a:rPr>
              <a:t>服务器上收发文件的时候，你面临两个风险。第一个风险是在上载文件的时候为文件加密。第二个风险是，这些文件在你等待接收方下载的时候将停留在</a:t>
            </a:r>
            <a:r>
              <a:rPr lang="en-US" altLang="zh-CN" dirty="0">
                <a:latin typeface="黑体" panose="02010609060101010101" pitchFamily="49" charset="-122"/>
                <a:ea typeface="黑体" panose="02010609060101010101" pitchFamily="49" charset="-122"/>
              </a:rPr>
              <a:t>FTP</a:t>
            </a:r>
            <a:r>
              <a:rPr lang="zh-CN" altLang="en-US" dirty="0">
                <a:latin typeface="黑体" panose="02010609060101010101" pitchFamily="49" charset="-122"/>
                <a:ea typeface="黑体" panose="02010609060101010101" pitchFamily="49" charset="-122"/>
              </a:rPr>
              <a:t>服务器上，这时你如何保证这些文件的安全</a:t>
            </a:r>
            <a:r>
              <a:rPr lang="zh-CN" altLang="en-US" dirty="0">
                <a:latin typeface="黑体" panose="02010609060101010101" pitchFamily="49" charset="-122"/>
                <a:ea typeface="黑体" panose="02010609060101010101" pitchFamily="49" charset="-122"/>
              </a:rPr>
              <a:t>。</a:t>
            </a:r>
            <a:endParaRPr lang="en-US" altLang="zh-CN" dirty="0">
              <a:latin typeface="黑体" panose="02010609060101010101" pitchFamily="49" charset="-122"/>
              <a:ea typeface="黑体" panose="02010609060101010101" pitchFamily="49" charset="-122"/>
            </a:endParaRPr>
          </a:p>
          <a:p>
            <a:endParaRPr lang="en-US" altLang="zh-CN" dirty="0">
              <a:latin typeface="黑体" panose="02010609060101010101" pitchFamily="49" charset="-122"/>
              <a:ea typeface="黑体" panose="02010609060101010101" pitchFamily="49" charset="-122"/>
            </a:endParaRPr>
          </a:p>
          <a:p>
            <a:r>
              <a:rPr lang="en-US" altLang="zh-CN" sz="2400" dirty="0">
                <a:latin typeface="黑体" panose="02010609060101010101" pitchFamily="49" charset="-122"/>
                <a:ea typeface="黑体" panose="02010609060101010101" pitchFamily="49" charset="-122"/>
              </a:rPr>
              <a:t>3.</a:t>
            </a:r>
            <a:r>
              <a:rPr lang="zh-CN" altLang="en-US" sz="2400" dirty="0">
                <a:latin typeface="黑体" panose="02010609060101010101" pitchFamily="49" charset="-122"/>
                <a:ea typeface="黑体" panose="02010609060101010101" pitchFamily="49" charset="-122"/>
              </a:rPr>
              <a:t> </a:t>
            </a:r>
            <a:r>
              <a:rPr lang="en-US" altLang="zh-CN" sz="2400" dirty="0">
                <a:latin typeface="黑体" panose="02010609060101010101" pitchFamily="49" charset="-122"/>
                <a:ea typeface="黑体" panose="02010609060101010101" pitchFamily="49" charset="-122"/>
              </a:rPr>
              <a:t>FTP</a:t>
            </a:r>
            <a:r>
              <a:rPr lang="zh-CN" altLang="en-US" sz="2400" dirty="0">
                <a:latin typeface="黑体" panose="02010609060101010101" pitchFamily="49" charset="-122"/>
                <a:ea typeface="黑体" panose="02010609060101010101" pitchFamily="49" charset="-122"/>
              </a:rPr>
              <a:t>协议效率</a:t>
            </a:r>
            <a:r>
              <a:rPr lang="zh-CN" altLang="en-US" sz="2400" dirty="0" smtClean="0">
                <a:latin typeface="黑体" panose="02010609060101010101" pitchFamily="49" charset="-122"/>
                <a:ea typeface="黑体" panose="02010609060101010101" pitchFamily="49" charset="-122"/>
              </a:rPr>
              <a:t>低下</a:t>
            </a:r>
            <a:endParaRPr lang="en-US" altLang="zh-CN" dirty="0">
              <a:latin typeface="黑体" panose="02010609060101010101" pitchFamily="49" charset="-122"/>
              <a:ea typeface="黑体" panose="02010609060101010101" pitchFamily="49" charset="-122"/>
            </a:endParaRPr>
          </a:p>
          <a:p>
            <a:pPr indent="457200"/>
            <a:r>
              <a:rPr lang="zh-CN" altLang="en-US" dirty="0" smtClean="0">
                <a:latin typeface="黑体" panose="02010609060101010101" pitchFamily="49" charset="-122"/>
                <a:ea typeface="黑体" panose="02010609060101010101" pitchFamily="49" charset="-122"/>
              </a:rPr>
              <a:t>传输</a:t>
            </a:r>
            <a:r>
              <a:rPr lang="zh-CN" altLang="en-US" dirty="0">
                <a:latin typeface="黑体" panose="02010609060101010101" pitchFamily="49" charset="-122"/>
                <a:ea typeface="黑体" panose="02010609060101010101" pitchFamily="49" charset="-122"/>
              </a:rPr>
              <a:t>一个文件，</a:t>
            </a:r>
            <a:r>
              <a:rPr lang="en-US" altLang="zh-CN" dirty="0">
                <a:latin typeface="黑体" panose="02010609060101010101" pitchFamily="49" charset="-122"/>
                <a:ea typeface="黑体" panose="02010609060101010101" pitchFamily="49" charset="-122"/>
              </a:rPr>
              <a:t>FTP</a:t>
            </a:r>
            <a:r>
              <a:rPr lang="zh-CN" altLang="en-US" dirty="0">
                <a:latin typeface="黑体" panose="02010609060101010101" pitchFamily="49" charset="-122"/>
                <a:ea typeface="黑体" panose="02010609060101010101" pitchFamily="49" charset="-122"/>
              </a:rPr>
              <a:t>需要往复</a:t>
            </a:r>
            <a:r>
              <a:rPr lang="en-US" altLang="zh-CN" dirty="0">
                <a:latin typeface="黑体" panose="02010609060101010101" pitchFamily="49" charset="-122"/>
                <a:ea typeface="黑体" panose="02010609060101010101" pitchFamily="49" charset="-122"/>
              </a:rPr>
              <a:t>10</a:t>
            </a:r>
            <a:r>
              <a:rPr lang="zh-CN" altLang="en-US" dirty="0">
                <a:latin typeface="黑体" panose="02010609060101010101" pitchFamily="49" charset="-122"/>
                <a:ea typeface="黑体" panose="02010609060101010101" pitchFamily="49" charset="-122"/>
              </a:rPr>
              <a:t>次，而</a:t>
            </a:r>
            <a:r>
              <a:rPr lang="en-US" altLang="zh-CN" dirty="0">
                <a:latin typeface="黑体" panose="02010609060101010101" pitchFamily="49" charset="-122"/>
                <a:ea typeface="黑体" panose="02010609060101010101" pitchFamily="49" charset="-122"/>
              </a:rPr>
              <a:t>HTTP</a:t>
            </a:r>
            <a:r>
              <a:rPr lang="zh-CN" altLang="en-US" dirty="0">
                <a:latin typeface="黑体" panose="02010609060101010101" pitchFamily="49" charset="-122"/>
                <a:ea typeface="黑体" panose="02010609060101010101" pitchFamily="49" charset="-122"/>
              </a:rPr>
              <a:t>只需要</a:t>
            </a:r>
            <a:r>
              <a:rPr lang="en-US" altLang="zh-CN" dirty="0">
                <a:latin typeface="黑体" panose="02010609060101010101" pitchFamily="49" charset="-122"/>
                <a:ea typeface="黑体" panose="02010609060101010101" pitchFamily="49" charset="-122"/>
              </a:rPr>
              <a:t>2</a:t>
            </a:r>
            <a:r>
              <a:rPr lang="zh-CN" altLang="en-US" dirty="0">
                <a:latin typeface="黑体" panose="02010609060101010101" pitchFamily="49" charset="-122"/>
                <a:ea typeface="黑体" panose="02010609060101010101" pitchFamily="49" charset="-122"/>
              </a:rPr>
              <a:t>次！如果传输多个文件，</a:t>
            </a:r>
            <a:r>
              <a:rPr lang="en-US" altLang="zh-CN" dirty="0">
                <a:latin typeface="黑体" panose="02010609060101010101" pitchFamily="49" charset="-122"/>
                <a:ea typeface="黑体" panose="02010609060101010101" pitchFamily="49" charset="-122"/>
              </a:rPr>
              <a:t>FTP</a:t>
            </a:r>
            <a:r>
              <a:rPr lang="zh-CN" altLang="en-US" dirty="0">
                <a:latin typeface="黑体" panose="02010609060101010101" pitchFamily="49" charset="-122"/>
                <a:ea typeface="黑体" panose="02010609060101010101" pitchFamily="49" charset="-122"/>
              </a:rPr>
              <a:t>可以省略发送用户名和密码的步骤，而</a:t>
            </a:r>
            <a:r>
              <a:rPr lang="en-US" altLang="zh-CN" dirty="0">
                <a:latin typeface="黑体" panose="02010609060101010101" pitchFamily="49" charset="-122"/>
                <a:ea typeface="黑体" panose="02010609060101010101" pitchFamily="49" charset="-122"/>
              </a:rPr>
              <a:t>HTTP</a:t>
            </a:r>
            <a:r>
              <a:rPr lang="zh-CN" altLang="en-US" dirty="0">
                <a:latin typeface="黑体" panose="02010609060101010101" pitchFamily="49" charset="-122"/>
                <a:ea typeface="黑体" panose="02010609060101010101" pitchFamily="49" charset="-122"/>
              </a:rPr>
              <a:t>则可以使用固定的套接字（</a:t>
            </a:r>
            <a:r>
              <a:rPr lang="en-US" altLang="zh-CN" dirty="0">
                <a:latin typeface="黑体" panose="02010609060101010101" pitchFamily="49" charset="-122"/>
                <a:ea typeface="黑体" panose="02010609060101010101" pitchFamily="49" charset="-122"/>
              </a:rPr>
              <a:t>Socket</a:t>
            </a:r>
            <a:r>
              <a:rPr lang="zh-CN" altLang="en-US" dirty="0">
                <a:latin typeface="黑体" panose="02010609060101010101" pitchFamily="49" charset="-122"/>
                <a:ea typeface="黑体" panose="02010609060101010101" pitchFamily="49" charset="-122"/>
              </a:rPr>
              <a:t>），在相同的</a:t>
            </a:r>
            <a:r>
              <a:rPr lang="en-US" altLang="zh-CN" dirty="0">
                <a:latin typeface="黑体" panose="02010609060101010101" pitchFamily="49" charset="-122"/>
                <a:ea typeface="黑体" panose="02010609060101010101" pitchFamily="49" charset="-122"/>
              </a:rPr>
              <a:t>TCP</a:t>
            </a:r>
            <a:r>
              <a:rPr lang="zh-CN" altLang="en-US" dirty="0">
                <a:latin typeface="黑体" panose="02010609060101010101" pitchFamily="49" charset="-122"/>
                <a:ea typeface="黑体" panose="02010609060101010101" pitchFamily="49" charset="-122"/>
              </a:rPr>
              <a:t>连接中传输文件。</a:t>
            </a:r>
            <a:endParaRPr lang="en-US" altLang="zh-CN"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202794755"/>
      </p:ext>
    </p:extLst>
  </p:cSld>
  <p:clrMapOvr>
    <a:masterClrMapping/>
  </p:clrMapOvr>
  <mc:AlternateContent xmlns:mc="http://schemas.openxmlformats.org/markup-compatibility/2006">
    <mc:Choice xmlns:p14="http://schemas.microsoft.com/office/powerpoint/2010/main" Requires="p14">
      <p:transition advTm="0">
        <p14:ferris dir="l"/>
      </p:transition>
    </mc:Choice>
    <mc:Fallback>
      <p:transition advTm="0">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8"/>
          <p:cNvSpPr txBox="1"/>
          <p:nvPr/>
        </p:nvSpPr>
        <p:spPr>
          <a:xfrm>
            <a:off x="857250" y="233568"/>
            <a:ext cx="3949155" cy="492443"/>
          </a:xfrm>
          <a:prstGeom prst="rect">
            <a:avLst/>
          </a:prstGeom>
          <a:noFill/>
        </p:spPr>
        <p:txBody>
          <a:bodyPr wrap="square" lIns="0" tIns="0" rIns="0" bIns="0" rtlCol="0" anchor="ctr">
            <a:spAutoFit/>
          </a:bodyPr>
          <a:lstStyle>
            <a:defPPr>
              <a:defRPr lang="zh-CN"/>
            </a:defPPr>
            <a:lvl1pPr>
              <a:defRPr sz="3200">
                <a:solidFill>
                  <a:schemeClr val="bg1"/>
                </a:solidFill>
                <a:latin typeface="Arial" panose="020B0604020202020204" pitchFamily="34" charset="0"/>
                <a:ea typeface="微软雅黑" panose="020B0503020204020204" pitchFamily="34" charset="-122"/>
              </a:defRPr>
            </a:lvl1pPr>
          </a:lstStyle>
          <a:p>
            <a:r>
              <a:rPr lang="en-US" altLang="zh-CN" dirty="0">
                <a:sym typeface="Arial" panose="020B0604020202020204" pitchFamily="34" charset="0"/>
              </a:rPr>
              <a:t>FTP</a:t>
            </a:r>
            <a:r>
              <a:rPr lang="zh-CN" altLang="en-US" dirty="0">
                <a:sym typeface="Arial" panose="020B0604020202020204" pitchFamily="34" charset="0"/>
              </a:rPr>
              <a:t>协议的替代方案</a:t>
            </a:r>
            <a:endParaRPr lang="zh-CN" altLang="en-US" dirty="0">
              <a:sym typeface="Arial" panose="020B0604020202020204" pitchFamily="34" charset="0"/>
            </a:endParaRPr>
          </a:p>
        </p:txBody>
      </p:sp>
      <p:sp>
        <p:nvSpPr>
          <p:cNvPr id="5" name="文本框 4"/>
          <p:cNvSpPr txBox="1"/>
          <p:nvPr/>
        </p:nvSpPr>
        <p:spPr>
          <a:xfrm>
            <a:off x="1892871" y="2248173"/>
            <a:ext cx="8784976" cy="2246769"/>
          </a:xfrm>
          <a:prstGeom prst="rect">
            <a:avLst/>
          </a:prstGeom>
          <a:noFill/>
        </p:spPr>
        <p:txBody>
          <a:bodyPr wrap="square" rtlCol="0">
            <a:spAutoFit/>
          </a:bodyPr>
          <a:lstStyle/>
          <a:p>
            <a:r>
              <a:rPr lang="zh-CN" altLang="en-US" sz="2800" dirty="0">
                <a:latin typeface="黑体" panose="02010609060101010101" pitchFamily="49" charset="-122"/>
                <a:ea typeface="黑体" panose="02010609060101010101" pitchFamily="49" charset="-122"/>
              </a:rPr>
              <a:t>网盘，</a:t>
            </a:r>
            <a:r>
              <a:rPr lang="en-US" altLang="zh-CN" sz="2800" dirty="0">
                <a:latin typeface="黑体" panose="02010609060101010101" pitchFamily="49" charset="-122"/>
                <a:ea typeface="黑体" panose="02010609060101010101" pitchFamily="49" charset="-122"/>
              </a:rPr>
              <a:t>HTTP</a:t>
            </a:r>
            <a:r>
              <a:rPr lang="zh-CN" altLang="en-US" sz="2800" dirty="0">
                <a:latin typeface="黑体" panose="02010609060101010101" pitchFamily="49" charset="-122"/>
                <a:ea typeface="黑体" panose="02010609060101010101" pitchFamily="49" charset="-122"/>
              </a:rPr>
              <a:t>，</a:t>
            </a:r>
            <a:r>
              <a:rPr lang="en-US" altLang="zh-CN" sz="2800" dirty="0">
                <a:latin typeface="黑体" panose="02010609060101010101" pitchFamily="49" charset="-122"/>
                <a:ea typeface="黑体" panose="02010609060101010101" pitchFamily="49" charset="-122"/>
              </a:rPr>
              <a:t>SFTP</a:t>
            </a:r>
            <a:r>
              <a:rPr lang="zh-CN" altLang="en-US" sz="2800" dirty="0">
                <a:latin typeface="黑体" panose="02010609060101010101" pitchFamily="49" charset="-122"/>
                <a:ea typeface="黑体" panose="02010609060101010101" pitchFamily="49" charset="-122"/>
              </a:rPr>
              <a:t>，</a:t>
            </a:r>
            <a:r>
              <a:rPr lang="en-US" altLang="zh-CN" sz="2800" dirty="0">
                <a:latin typeface="黑体" panose="02010609060101010101" pitchFamily="49" charset="-122"/>
                <a:ea typeface="黑体" panose="02010609060101010101" pitchFamily="49" charset="-122"/>
              </a:rPr>
              <a:t>FTPS</a:t>
            </a:r>
            <a:r>
              <a:rPr lang="zh-CN" altLang="en-US" sz="2800" dirty="0">
                <a:latin typeface="黑体" panose="02010609060101010101" pitchFamily="49" charset="-122"/>
                <a:ea typeface="黑体" panose="02010609060101010101" pitchFamily="49" charset="-122"/>
              </a:rPr>
              <a:t> </a:t>
            </a:r>
            <a:r>
              <a:rPr lang="zh-CN" altLang="en-US" sz="2800" dirty="0">
                <a:latin typeface="黑体" panose="02010609060101010101" pitchFamily="49" charset="-122"/>
                <a:ea typeface="黑体" panose="02010609060101010101" pitchFamily="49" charset="-122"/>
              </a:rPr>
              <a:t> </a:t>
            </a:r>
            <a:r>
              <a:rPr lang="en-US" altLang="zh-CN" sz="2800" dirty="0" err="1">
                <a:latin typeface="黑体" panose="02010609060101010101" pitchFamily="49" charset="-122"/>
                <a:ea typeface="黑体" panose="02010609060101010101" pitchFamily="49" charset="-122"/>
              </a:rPr>
              <a:t>etc</a:t>
            </a:r>
            <a:endParaRPr lang="en-US" altLang="zh-CN" sz="2800" dirty="0">
              <a:latin typeface="黑体" panose="02010609060101010101" pitchFamily="49" charset="-122"/>
              <a:ea typeface="黑体" panose="02010609060101010101" pitchFamily="49" charset="-122"/>
            </a:endParaRPr>
          </a:p>
          <a:p>
            <a:endParaRPr lang="en-US" altLang="zh-CN" sz="2800" dirty="0">
              <a:latin typeface="黑体" panose="02010609060101010101" pitchFamily="49" charset="-122"/>
              <a:ea typeface="黑体" panose="02010609060101010101" pitchFamily="49" charset="-122"/>
            </a:endParaRPr>
          </a:p>
          <a:p>
            <a:endParaRPr lang="en-US" altLang="zh-CN" sz="2800" dirty="0">
              <a:latin typeface="黑体" panose="02010609060101010101" pitchFamily="49" charset="-122"/>
              <a:ea typeface="黑体" panose="02010609060101010101" pitchFamily="49" charset="-122"/>
            </a:endParaRPr>
          </a:p>
          <a:p>
            <a:r>
              <a:rPr lang="zh-CN" altLang="en-US" sz="2800" dirty="0">
                <a:latin typeface="黑体" panose="02010609060101010101" pitchFamily="49" charset="-122"/>
                <a:ea typeface="黑体" panose="02010609060101010101" pitchFamily="49" charset="-122"/>
              </a:rPr>
              <a:t>既然已经有如此之多的替代方案为什么</a:t>
            </a:r>
            <a:r>
              <a:rPr lang="en-US" altLang="zh-CN" sz="2800" dirty="0">
                <a:latin typeface="黑体" panose="02010609060101010101" pitchFamily="49" charset="-122"/>
                <a:ea typeface="黑体" panose="02010609060101010101" pitchFamily="49" charset="-122"/>
              </a:rPr>
              <a:t>FTP</a:t>
            </a:r>
            <a:r>
              <a:rPr lang="zh-CN" altLang="en-US" sz="2800" dirty="0">
                <a:latin typeface="黑体" panose="02010609060101010101" pitchFamily="49" charset="-122"/>
                <a:ea typeface="黑体" panose="02010609060101010101" pitchFamily="49" charset="-122"/>
              </a:rPr>
              <a:t>仍然这么坚挺，对于这个已经步入老年的协议，它又该何去何从？</a:t>
            </a:r>
            <a:endParaRPr lang="zh-CN" altLang="en-US" sz="28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216784650"/>
      </p:ext>
    </p:extLst>
  </p:cSld>
  <p:clrMapOvr>
    <a:masterClrMapping/>
  </p:clrMapOvr>
  <mc:AlternateContent xmlns:mc="http://schemas.openxmlformats.org/markup-compatibility/2006">
    <mc:Choice xmlns:p14="http://schemas.microsoft.com/office/powerpoint/2010/main" Requires="p14">
      <p:transition advTm="0">
        <p14:ferris dir="l"/>
      </p:transition>
    </mc:Choice>
    <mc:Fallback>
      <p:transition advTm="0">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矩形 41"/>
          <p:cNvSpPr/>
          <p:nvPr/>
        </p:nvSpPr>
        <p:spPr>
          <a:xfrm>
            <a:off x="354" y="0"/>
            <a:ext cx="12858044" cy="7232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3" name="组合 42"/>
          <p:cNvGrpSpPr/>
          <p:nvPr/>
        </p:nvGrpSpPr>
        <p:grpSpPr>
          <a:xfrm>
            <a:off x="812751" y="1775280"/>
            <a:ext cx="3172100" cy="3682092"/>
            <a:chOff x="2733675" y="398463"/>
            <a:chExt cx="3771901" cy="4378325"/>
          </a:xfrm>
        </p:grpSpPr>
        <p:sp>
          <p:nvSpPr>
            <p:cNvPr id="6" name="Freeform 6"/>
            <p:cNvSpPr/>
            <p:nvPr/>
          </p:nvSpPr>
          <p:spPr bwMode="auto">
            <a:xfrm>
              <a:off x="6338888" y="2403476"/>
              <a:ext cx="166688" cy="168275"/>
            </a:xfrm>
            <a:custGeom>
              <a:avLst/>
              <a:gdLst>
                <a:gd name="T0" fmla="*/ 75 w 105"/>
                <a:gd name="T1" fmla="*/ 0 h 106"/>
                <a:gd name="T2" fmla="*/ 30 w 105"/>
                <a:gd name="T3" fmla="*/ 0 h 106"/>
                <a:gd name="T4" fmla="*/ 0 w 105"/>
                <a:gd name="T5" fmla="*/ 106 h 106"/>
                <a:gd name="T6" fmla="*/ 105 w 105"/>
                <a:gd name="T7" fmla="*/ 106 h 106"/>
                <a:gd name="T8" fmla="*/ 75 w 105"/>
                <a:gd name="T9" fmla="*/ 0 h 106"/>
              </a:gdLst>
              <a:ahLst/>
              <a:cxnLst>
                <a:cxn ang="0">
                  <a:pos x="T0" y="T1"/>
                </a:cxn>
                <a:cxn ang="0">
                  <a:pos x="T2" y="T3"/>
                </a:cxn>
                <a:cxn ang="0">
                  <a:pos x="T4" y="T5"/>
                </a:cxn>
                <a:cxn ang="0">
                  <a:pos x="T6" y="T7"/>
                </a:cxn>
                <a:cxn ang="0">
                  <a:pos x="T8" y="T9"/>
                </a:cxn>
              </a:cxnLst>
              <a:rect l="0" t="0" r="r" b="b"/>
              <a:pathLst>
                <a:path w="105" h="106">
                  <a:moveTo>
                    <a:pt x="75" y="0"/>
                  </a:moveTo>
                  <a:lnTo>
                    <a:pt x="30" y="0"/>
                  </a:lnTo>
                  <a:lnTo>
                    <a:pt x="0" y="106"/>
                  </a:lnTo>
                  <a:lnTo>
                    <a:pt x="105" y="106"/>
                  </a:lnTo>
                  <a:lnTo>
                    <a:pt x="75"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8580" tIns="64290" rIns="128580" bIns="64290" numCol="1" anchor="t" anchorCtr="0" compatLnSpc="1"/>
            <a:lstStyle/>
            <a:p>
              <a:endParaRPr lang="zh-CN" altLang="en-US"/>
            </a:p>
          </p:txBody>
        </p:sp>
        <p:sp>
          <p:nvSpPr>
            <p:cNvPr id="7" name="Freeform 7"/>
            <p:cNvSpPr/>
            <p:nvPr/>
          </p:nvSpPr>
          <p:spPr bwMode="auto">
            <a:xfrm>
              <a:off x="6434138" y="2403476"/>
              <a:ext cx="71438" cy="168275"/>
            </a:xfrm>
            <a:custGeom>
              <a:avLst/>
              <a:gdLst>
                <a:gd name="T0" fmla="*/ 15 w 45"/>
                <a:gd name="T1" fmla="*/ 0 h 106"/>
                <a:gd name="T2" fmla="*/ 0 w 45"/>
                <a:gd name="T3" fmla="*/ 0 h 106"/>
                <a:gd name="T4" fmla="*/ 10 w 45"/>
                <a:gd name="T5" fmla="*/ 106 h 106"/>
                <a:gd name="T6" fmla="*/ 45 w 45"/>
                <a:gd name="T7" fmla="*/ 106 h 106"/>
                <a:gd name="T8" fmla="*/ 15 w 45"/>
                <a:gd name="T9" fmla="*/ 0 h 106"/>
              </a:gdLst>
              <a:ahLst/>
              <a:cxnLst>
                <a:cxn ang="0">
                  <a:pos x="T0" y="T1"/>
                </a:cxn>
                <a:cxn ang="0">
                  <a:pos x="T2" y="T3"/>
                </a:cxn>
                <a:cxn ang="0">
                  <a:pos x="T4" y="T5"/>
                </a:cxn>
                <a:cxn ang="0">
                  <a:pos x="T6" y="T7"/>
                </a:cxn>
                <a:cxn ang="0">
                  <a:pos x="T8" y="T9"/>
                </a:cxn>
              </a:cxnLst>
              <a:rect l="0" t="0" r="r" b="b"/>
              <a:pathLst>
                <a:path w="45" h="106">
                  <a:moveTo>
                    <a:pt x="15" y="0"/>
                  </a:moveTo>
                  <a:lnTo>
                    <a:pt x="0" y="0"/>
                  </a:lnTo>
                  <a:lnTo>
                    <a:pt x="10" y="106"/>
                  </a:lnTo>
                  <a:lnTo>
                    <a:pt x="45" y="106"/>
                  </a:lnTo>
                  <a:lnTo>
                    <a:pt x="15" y="0"/>
                  </a:lnTo>
                  <a:close/>
                </a:path>
              </a:pathLst>
            </a:custGeom>
            <a:solidFill>
              <a:srgbClr val="CCCBCA"/>
            </a:solidFill>
            <a:ln>
              <a:noFill/>
            </a:ln>
            <a:extLst>
              <a:ext uri="{91240B29-F687-4F45-9708-019B960494DF}">
                <a14:hiddenLine xmlns:a14="http://schemas.microsoft.com/office/drawing/2010/main" w="9525">
                  <a:solidFill>
                    <a:srgbClr val="000000"/>
                  </a:solidFill>
                  <a:round/>
                </a14:hiddenLine>
              </a:ext>
            </a:extLst>
          </p:spPr>
          <p:txBody>
            <a:bodyPr vert="horz" wrap="square" lIns="128580" tIns="64290" rIns="128580" bIns="64290" numCol="1" anchor="t" anchorCtr="0" compatLnSpc="1"/>
            <a:lstStyle/>
            <a:p>
              <a:endParaRPr lang="zh-CN" altLang="en-US"/>
            </a:p>
          </p:txBody>
        </p:sp>
        <p:sp>
          <p:nvSpPr>
            <p:cNvPr id="8" name="Rectangle 8"/>
            <p:cNvSpPr>
              <a:spLocks noChangeArrowheads="1"/>
            </p:cNvSpPr>
            <p:nvPr/>
          </p:nvSpPr>
          <p:spPr bwMode="auto">
            <a:xfrm>
              <a:off x="6338888" y="2571751"/>
              <a:ext cx="166688" cy="1973263"/>
            </a:xfrm>
            <a:prstGeom prst="rect">
              <a:avLst/>
            </a:prstGeom>
            <a:solidFill>
              <a:srgbClr val="FFD5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8580" tIns="64290" rIns="128580" bIns="64290" numCol="1" anchor="t" anchorCtr="0" compatLnSpc="1"/>
            <a:lstStyle/>
            <a:p>
              <a:endParaRPr lang="zh-CN" altLang="en-US"/>
            </a:p>
          </p:txBody>
        </p:sp>
        <p:sp>
          <p:nvSpPr>
            <p:cNvPr id="9" name="Rectangle 9"/>
            <p:cNvSpPr>
              <a:spLocks noChangeArrowheads="1"/>
            </p:cNvSpPr>
            <p:nvPr/>
          </p:nvSpPr>
          <p:spPr bwMode="auto">
            <a:xfrm>
              <a:off x="6450013" y="2571751"/>
              <a:ext cx="55563" cy="1973263"/>
            </a:xfrm>
            <a:prstGeom prst="rect">
              <a:avLst/>
            </a:prstGeom>
            <a:solidFill>
              <a:srgbClr val="FFB7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8580" tIns="64290" rIns="128580" bIns="64290" numCol="1" anchor="t" anchorCtr="0" compatLnSpc="1"/>
            <a:lstStyle/>
            <a:p>
              <a:endParaRPr lang="zh-CN" altLang="en-US"/>
            </a:p>
          </p:txBody>
        </p:sp>
        <p:sp>
          <p:nvSpPr>
            <p:cNvPr id="10" name="Freeform 10"/>
            <p:cNvSpPr/>
            <p:nvPr/>
          </p:nvSpPr>
          <p:spPr bwMode="auto">
            <a:xfrm>
              <a:off x="6386513" y="2300288"/>
              <a:ext cx="71438" cy="103188"/>
            </a:xfrm>
            <a:custGeom>
              <a:avLst/>
              <a:gdLst>
                <a:gd name="T0" fmla="*/ 45 w 45"/>
                <a:gd name="T1" fmla="*/ 65 h 65"/>
                <a:gd name="T2" fmla="*/ 20 w 45"/>
                <a:gd name="T3" fmla="*/ 0 h 65"/>
                <a:gd name="T4" fmla="*/ 0 w 45"/>
                <a:gd name="T5" fmla="*/ 65 h 65"/>
                <a:gd name="T6" fmla="*/ 45 w 45"/>
                <a:gd name="T7" fmla="*/ 65 h 65"/>
              </a:gdLst>
              <a:ahLst/>
              <a:cxnLst>
                <a:cxn ang="0">
                  <a:pos x="T0" y="T1"/>
                </a:cxn>
                <a:cxn ang="0">
                  <a:pos x="T2" y="T3"/>
                </a:cxn>
                <a:cxn ang="0">
                  <a:pos x="T4" y="T5"/>
                </a:cxn>
                <a:cxn ang="0">
                  <a:pos x="T6" y="T7"/>
                </a:cxn>
              </a:cxnLst>
              <a:rect l="0" t="0" r="r" b="b"/>
              <a:pathLst>
                <a:path w="45" h="65">
                  <a:moveTo>
                    <a:pt x="45" y="65"/>
                  </a:moveTo>
                  <a:lnTo>
                    <a:pt x="20" y="0"/>
                  </a:lnTo>
                  <a:lnTo>
                    <a:pt x="0" y="65"/>
                  </a:lnTo>
                  <a:lnTo>
                    <a:pt x="45" y="65"/>
                  </a:lnTo>
                  <a:close/>
                </a:path>
              </a:pathLst>
            </a:custGeom>
            <a:solidFill>
              <a:srgbClr val="242D3C"/>
            </a:solidFill>
            <a:ln>
              <a:noFill/>
            </a:ln>
            <a:extLst>
              <a:ext uri="{91240B29-F687-4F45-9708-019B960494DF}">
                <a14:hiddenLine xmlns:a14="http://schemas.microsoft.com/office/drawing/2010/main" w="9525">
                  <a:solidFill>
                    <a:srgbClr val="000000"/>
                  </a:solidFill>
                  <a:round/>
                </a14:hiddenLine>
              </a:ext>
            </a:extLst>
          </p:spPr>
          <p:txBody>
            <a:bodyPr vert="horz" wrap="square" lIns="128580" tIns="64290" rIns="128580" bIns="64290" numCol="1" anchor="t" anchorCtr="0" compatLnSpc="1"/>
            <a:lstStyle/>
            <a:p>
              <a:endParaRPr lang="zh-CN" altLang="en-US"/>
            </a:p>
          </p:txBody>
        </p:sp>
        <p:sp>
          <p:nvSpPr>
            <p:cNvPr id="11" name="Freeform 11"/>
            <p:cNvSpPr/>
            <p:nvPr/>
          </p:nvSpPr>
          <p:spPr bwMode="auto">
            <a:xfrm>
              <a:off x="6418263" y="2300288"/>
              <a:ext cx="39688" cy="103188"/>
            </a:xfrm>
            <a:custGeom>
              <a:avLst/>
              <a:gdLst>
                <a:gd name="T0" fmla="*/ 25 w 25"/>
                <a:gd name="T1" fmla="*/ 65 h 65"/>
                <a:gd name="T2" fmla="*/ 0 w 25"/>
                <a:gd name="T3" fmla="*/ 0 h 65"/>
                <a:gd name="T4" fmla="*/ 10 w 25"/>
                <a:gd name="T5" fmla="*/ 65 h 65"/>
                <a:gd name="T6" fmla="*/ 25 w 25"/>
                <a:gd name="T7" fmla="*/ 65 h 65"/>
              </a:gdLst>
              <a:ahLst/>
              <a:cxnLst>
                <a:cxn ang="0">
                  <a:pos x="T0" y="T1"/>
                </a:cxn>
                <a:cxn ang="0">
                  <a:pos x="T2" y="T3"/>
                </a:cxn>
                <a:cxn ang="0">
                  <a:pos x="T4" y="T5"/>
                </a:cxn>
                <a:cxn ang="0">
                  <a:pos x="T6" y="T7"/>
                </a:cxn>
              </a:cxnLst>
              <a:rect l="0" t="0" r="r" b="b"/>
              <a:pathLst>
                <a:path w="25" h="65">
                  <a:moveTo>
                    <a:pt x="25" y="65"/>
                  </a:moveTo>
                  <a:lnTo>
                    <a:pt x="0" y="0"/>
                  </a:lnTo>
                  <a:lnTo>
                    <a:pt x="10" y="65"/>
                  </a:lnTo>
                  <a:lnTo>
                    <a:pt x="25" y="65"/>
                  </a:lnTo>
                  <a:close/>
                </a:path>
              </a:pathLst>
            </a:custGeom>
            <a:solidFill>
              <a:srgbClr val="131A26"/>
            </a:solidFill>
            <a:ln>
              <a:noFill/>
            </a:ln>
            <a:extLst>
              <a:ext uri="{91240B29-F687-4F45-9708-019B960494DF}">
                <a14:hiddenLine xmlns:a14="http://schemas.microsoft.com/office/drawing/2010/main" w="9525">
                  <a:solidFill>
                    <a:srgbClr val="000000"/>
                  </a:solidFill>
                  <a:round/>
                </a14:hiddenLine>
              </a:ext>
            </a:extLst>
          </p:spPr>
          <p:txBody>
            <a:bodyPr vert="horz" wrap="square" lIns="128580" tIns="64290" rIns="128580" bIns="64290" numCol="1" anchor="t" anchorCtr="0" compatLnSpc="1"/>
            <a:lstStyle/>
            <a:p>
              <a:endParaRPr lang="zh-CN" altLang="en-US"/>
            </a:p>
          </p:txBody>
        </p:sp>
        <p:sp>
          <p:nvSpPr>
            <p:cNvPr id="12" name="Rectangle 12"/>
            <p:cNvSpPr>
              <a:spLocks noChangeArrowheads="1"/>
            </p:cNvSpPr>
            <p:nvPr/>
          </p:nvSpPr>
          <p:spPr bwMode="auto">
            <a:xfrm>
              <a:off x="6338888" y="4545013"/>
              <a:ext cx="166688" cy="95250"/>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8580" tIns="64290" rIns="128580" bIns="64290" numCol="1" anchor="t" anchorCtr="0" compatLnSpc="1"/>
            <a:lstStyle/>
            <a:p>
              <a:endParaRPr lang="zh-CN" altLang="en-US"/>
            </a:p>
          </p:txBody>
        </p:sp>
        <p:sp>
          <p:nvSpPr>
            <p:cNvPr id="13" name="Rectangle 13"/>
            <p:cNvSpPr>
              <a:spLocks noChangeArrowheads="1"/>
            </p:cNvSpPr>
            <p:nvPr/>
          </p:nvSpPr>
          <p:spPr bwMode="auto">
            <a:xfrm>
              <a:off x="6450013" y="4545013"/>
              <a:ext cx="55563" cy="95250"/>
            </a:xfrm>
            <a:prstGeom prst="rect">
              <a:avLst/>
            </a:prstGeom>
            <a:solidFill>
              <a:srgbClr val="CCCB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8580" tIns="64290" rIns="128580" bIns="64290" numCol="1" anchor="t" anchorCtr="0" compatLnSpc="1"/>
            <a:lstStyle/>
            <a:p>
              <a:endParaRPr lang="zh-CN" altLang="en-US"/>
            </a:p>
          </p:txBody>
        </p:sp>
        <p:sp>
          <p:nvSpPr>
            <p:cNvPr id="14" name="Freeform 14"/>
            <p:cNvSpPr/>
            <p:nvPr/>
          </p:nvSpPr>
          <p:spPr bwMode="auto">
            <a:xfrm>
              <a:off x="6338888" y="4640263"/>
              <a:ext cx="166688" cy="136525"/>
            </a:xfrm>
            <a:custGeom>
              <a:avLst/>
              <a:gdLst>
                <a:gd name="T0" fmla="*/ 21 w 21"/>
                <a:gd name="T1" fmla="*/ 6 h 17"/>
                <a:gd name="T2" fmla="*/ 18 w 21"/>
                <a:gd name="T3" fmla="*/ 14 h 17"/>
                <a:gd name="T4" fmla="*/ 10 w 21"/>
                <a:gd name="T5" fmla="*/ 17 h 17"/>
                <a:gd name="T6" fmla="*/ 10 w 21"/>
                <a:gd name="T7" fmla="*/ 17 h 17"/>
                <a:gd name="T8" fmla="*/ 3 w 21"/>
                <a:gd name="T9" fmla="*/ 14 h 17"/>
                <a:gd name="T10" fmla="*/ 0 w 21"/>
                <a:gd name="T11" fmla="*/ 6 h 17"/>
                <a:gd name="T12" fmla="*/ 0 w 21"/>
                <a:gd name="T13" fmla="*/ 0 h 17"/>
                <a:gd name="T14" fmla="*/ 21 w 21"/>
                <a:gd name="T15" fmla="*/ 0 h 17"/>
                <a:gd name="T16" fmla="*/ 21 w 21"/>
                <a:gd name="T17" fmla="*/ 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17">
                  <a:moveTo>
                    <a:pt x="21" y="6"/>
                  </a:moveTo>
                  <a:cubicBezTo>
                    <a:pt x="21" y="9"/>
                    <a:pt x="20" y="12"/>
                    <a:pt x="18" y="14"/>
                  </a:cubicBezTo>
                  <a:cubicBezTo>
                    <a:pt x="16" y="16"/>
                    <a:pt x="13" y="17"/>
                    <a:pt x="10" y="17"/>
                  </a:cubicBezTo>
                  <a:cubicBezTo>
                    <a:pt x="10" y="17"/>
                    <a:pt x="10" y="17"/>
                    <a:pt x="10" y="17"/>
                  </a:cubicBezTo>
                  <a:cubicBezTo>
                    <a:pt x="8" y="17"/>
                    <a:pt x="5" y="16"/>
                    <a:pt x="3" y="14"/>
                  </a:cubicBezTo>
                  <a:cubicBezTo>
                    <a:pt x="1" y="12"/>
                    <a:pt x="0" y="9"/>
                    <a:pt x="0" y="6"/>
                  </a:cubicBezTo>
                  <a:cubicBezTo>
                    <a:pt x="0" y="0"/>
                    <a:pt x="0" y="0"/>
                    <a:pt x="0" y="0"/>
                  </a:cubicBezTo>
                  <a:cubicBezTo>
                    <a:pt x="21" y="0"/>
                    <a:pt x="21" y="0"/>
                    <a:pt x="21" y="0"/>
                  </a:cubicBezTo>
                  <a:lnTo>
                    <a:pt x="21" y="6"/>
                  </a:lnTo>
                  <a:close/>
                </a:path>
              </a:pathLst>
            </a:custGeom>
            <a:solidFill>
              <a:srgbClr val="242D3C"/>
            </a:solidFill>
            <a:ln>
              <a:noFill/>
            </a:ln>
            <a:extLst>
              <a:ext uri="{91240B29-F687-4F45-9708-019B960494DF}">
                <a14:hiddenLine xmlns:a14="http://schemas.microsoft.com/office/drawing/2010/main" w="9525">
                  <a:solidFill>
                    <a:srgbClr val="000000"/>
                  </a:solidFill>
                  <a:round/>
                </a14:hiddenLine>
              </a:ext>
            </a:extLst>
          </p:spPr>
          <p:txBody>
            <a:bodyPr vert="horz" wrap="square" lIns="128580" tIns="64290" rIns="128580" bIns="64290" numCol="1" anchor="t" anchorCtr="0" compatLnSpc="1"/>
            <a:lstStyle/>
            <a:p>
              <a:endParaRPr lang="zh-CN" altLang="en-US"/>
            </a:p>
          </p:txBody>
        </p:sp>
        <p:sp>
          <p:nvSpPr>
            <p:cNvPr id="15" name="Freeform 15"/>
            <p:cNvSpPr/>
            <p:nvPr/>
          </p:nvSpPr>
          <p:spPr bwMode="auto">
            <a:xfrm>
              <a:off x="6346825" y="4640263"/>
              <a:ext cx="158750" cy="136525"/>
            </a:xfrm>
            <a:custGeom>
              <a:avLst/>
              <a:gdLst>
                <a:gd name="T0" fmla="*/ 13 w 20"/>
                <a:gd name="T1" fmla="*/ 0 h 17"/>
                <a:gd name="T2" fmla="*/ 10 w 20"/>
                <a:gd name="T3" fmla="*/ 7 h 17"/>
                <a:gd name="T4" fmla="*/ 3 w 20"/>
                <a:gd name="T5" fmla="*/ 10 h 17"/>
                <a:gd name="T6" fmla="*/ 0 w 20"/>
                <a:gd name="T7" fmla="*/ 10 h 17"/>
                <a:gd name="T8" fmla="*/ 2 w 20"/>
                <a:gd name="T9" fmla="*/ 14 h 17"/>
                <a:gd name="T10" fmla="*/ 9 w 20"/>
                <a:gd name="T11" fmla="*/ 17 h 17"/>
                <a:gd name="T12" fmla="*/ 17 w 20"/>
                <a:gd name="T13" fmla="*/ 14 h 17"/>
                <a:gd name="T14" fmla="*/ 20 w 20"/>
                <a:gd name="T15" fmla="*/ 6 h 17"/>
                <a:gd name="T16" fmla="*/ 20 w 20"/>
                <a:gd name="T17" fmla="*/ 0 h 17"/>
                <a:gd name="T18" fmla="*/ 13 w 20"/>
                <a:gd name="T19"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17">
                  <a:moveTo>
                    <a:pt x="13" y="0"/>
                  </a:moveTo>
                  <a:cubicBezTo>
                    <a:pt x="13" y="3"/>
                    <a:pt x="12" y="5"/>
                    <a:pt x="10" y="7"/>
                  </a:cubicBezTo>
                  <a:cubicBezTo>
                    <a:pt x="8" y="9"/>
                    <a:pt x="6" y="10"/>
                    <a:pt x="3" y="10"/>
                  </a:cubicBezTo>
                  <a:cubicBezTo>
                    <a:pt x="2" y="10"/>
                    <a:pt x="1" y="10"/>
                    <a:pt x="0" y="10"/>
                  </a:cubicBezTo>
                  <a:cubicBezTo>
                    <a:pt x="0" y="11"/>
                    <a:pt x="1" y="13"/>
                    <a:pt x="2" y="14"/>
                  </a:cubicBezTo>
                  <a:cubicBezTo>
                    <a:pt x="4" y="16"/>
                    <a:pt x="7" y="17"/>
                    <a:pt x="9" y="17"/>
                  </a:cubicBezTo>
                  <a:cubicBezTo>
                    <a:pt x="12" y="17"/>
                    <a:pt x="15" y="16"/>
                    <a:pt x="17" y="14"/>
                  </a:cubicBezTo>
                  <a:cubicBezTo>
                    <a:pt x="19" y="12"/>
                    <a:pt x="20" y="9"/>
                    <a:pt x="20" y="6"/>
                  </a:cubicBezTo>
                  <a:cubicBezTo>
                    <a:pt x="20" y="0"/>
                    <a:pt x="20" y="0"/>
                    <a:pt x="20" y="0"/>
                  </a:cubicBezTo>
                  <a:lnTo>
                    <a:pt x="13" y="0"/>
                  </a:lnTo>
                  <a:close/>
                </a:path>
              </a:pathLst>
            </a:custGeom>
            <a:solidFill>
              <a:srgbClr val="131A26"/>
            </a:solidFill>
            <a:ln>
              <a:noFill/>
            </a:ln>
            <a:extLst>
              <a:ext uri="{91240B29-F687-4F45-9708-019B960494DF}">
                <a14:hiddenLine xmlns:a14="http://schemas.microsoft.com/office/drawing/2010/main" w="9525">
                  <a:solidFill>
                    <a:srgbClr val="000000"/>
                  </a:solidFill>
                  <a:round/>
                </a14:hiddenLine>
              </a:ext>
            </a:extLst>
          </p:spPr>
          <p:txBody>
            <a:bodyPr vert="horz" wrap="square" lIns="128580" tIns="64290" rIns="128580" bIns="64290" numCol="1" anchor="t" anchorCtr="0" compatLnSpc="1"/>
            <a:lstStyle/>
            <a:p>
              <a:endParaRPr lang="zh-CN" altLang="en-US"/>
            </a:p>
          </p:txBody>
        </p:sp>
        <p:sp>
          <p:nvSpPr>
            <p:cNvPr id="16" name="Freeform 16"/>
            <p:cNvSpPr/>
            <p:nvPr/>
          </p:nvSpPr>
          <p:spPr bwMode="auto">
            <a:xfrm>
              <a:off x="3155950" y="398463"/>
              <a:ext cx="2840038" cy="4154488"/>
            </a:xfrm>
            <a:custGeom>
              <a:avLst/>
              <a:gdLst>
                <a:gd name="T0" fmla="*/ 0 w 356"/>
                <a:gd name="T1" fmla="*/ 520 h 520"/>
                <a:gd name="T2" fmla="*/ 356 w 356"/>
                <a:gd name="T3" fmla="*/ 520 h 520"/>
                <a:gd name="T4" fmla="*/ 356 w 356"/>
                <a:gd name="T5" fmla="*/ 53 h 520"/>
                <a:gd name="T6" fmla="*/ 304 w 356"/>
                <a:gd name="T7" fmla="*/ 0 h 520"/>
                <a:gd name="T8" fmla="*/ 0 w 356"/>
                <a:gd name="T9" fmla="*/ 0 h 520"/>
                <a:gd name="T10" fmla="*/ 0 w 356"/>
                <a:gd name="T11" fmla="*/ 520 h 520"/>
              </a:gdLst>
              <a:ahLst/>
              <a:cxnLst>
                <a:cxn ang="0">
                  <a:pos x="T0" y="T1"/>
                </a:cxn>
                <a:cxn ang="0">
                  <a:pos x="T2" y="T3"/>
                </a:cxn>
                <a:cxn ang="0">
                  <a:pos x="T4" y="T5"/>
                </a:cxn>
                <a:cxn ang="0">
                  <a:pos x="T6" y="T7"/>
                </a:cxn>
                <a:cxn ang="0">
                  <a:pos x="T8" y="T9"/>
                </a:cxn>
                <a:cxn ang="0">
                  <a:pos x="T10" y="T11"/>
                </a:cxn>
              </a:cxnLst>
              <a:rect l="0" t="0" r="r" b="b"/>
              <a:pathLst>
                <a:path w="356" h="520">
                  <a:moveTo>
                    <a:pt x="0" y="520"/>
                  </a:moveTo>
                  <a:cubicBezTo>
                    <a:pt x="356" y="520"/>
                    <a:pt x="356" y="520"/>
                    <a:pt x="356" y="520"/>
                  </a:cubicBezTo>
                  <a:cubicBezTo>
                    <a:pt x="356" y="53"/>
                    <a:pt x="356" y="53"/>
                    <a:pt x="356" y="53"/>
                  </a:cubicBezTo>
                  <a:cubicBezTo>
                    <a:pt x="356" y="24"/>
                    <a:pt x="333" y="0"/>
                    <a:pt x="304" y="0"/>
                  </a:cubicBezTo>
                  <a:cubicBezTo>
                    <a:pt x="0" y="0"/>
                    <a:pt x="0" y="0"/>
                    <a:pt x="0" y="0"/>
                  </a:cubicBezTo>
                  <a:lnTo>
                    <a:pt x="0" y="52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8580" tIns="64290" rIns="128580" bIns="64290" numCol="1" anchor="t" anchorCtr="0" compatLnSpc="1"/>
            <a:lstStyle/>
            <a:p>
              <a:endParaRPr lang="zh-CN" altLang="en-US"/>
            </a:p>
          </p:txBody>
        </p:sp>
        <p:sp>
          <p:nvSpPr>
            <p:cNvPr id="17" name="Freeform 17"/>
            <p:cNvSpPr/>
            <p:nvPr/>
          </p:nvSpPr>
          <p:spPr bwMode="auto">
            <a:xfrm>
              <a:off x="2733675" y="398463"/>
              <a:ext cx="2847975" cy="423863"/>
            </a:xfrm>
            <a:custGeom>
              <a:avLst/>
              <a:gdLst>
                <a:gd name="T0" fmla="*/ 0 w 357"/>
                <a:gd name="T1" fmla="*/ 53 h 53"/>
                <a:gd name="T2" fmla="*/ 304 w 357"/>
                <a:gd name="T3" fmla="*/ 53 h 53"/>
                <a:gd name="T4" fmla="*/ 357 w 357"/>
                <a:gd name="T5" fmla="*/ 0 h 53"/>
                <a:gd name="T6" fmla="*/ 53 w 357"/>
                <a:gd name="T7" fmla="*/ 0 h 53"/>
                <a:gd name="T8" fmla="*/ 0 w 357"/>
                <a:gd name="T9" fmla="*/ 53 h 53"/>
              </a:gdLst>
              <a:ahLst/>
              <a:cxnLst>
                <a:cxn ang="0">
                  <a:pos x="T0" y="T1"/>
                </a:cxn>
                <a:cxn ang="0">
                  <a:pos x="T2" y="T3"/>
                </a:cxn>
                <a:cxn ang="0">
                  <a:pos x="T4" y="T5"/>
                </a:cxn>
                <a:cxn ang="0">
                  <a:pos x="T6" y="T7"/>
                </a:cxn>
                <a:cxn ang="0">
                  <a:pos x="T8" y="T9"/>
                </a:cxn>
              </a:cxnLst>
              <a:rect l="0" t="0" r="r" b="b"/>
              <a:pathLst>
                <a:path w="357" h="53">
                  <a:moveTo>
                    <a:pt x="0" y="53"/>
                  </a:moveTo>
                  <a:cubicBezTo>
                    <a:pt x="304" y="53"/>
                    <a:pt x="304" y="53"/>
                    <a:pt x="304" y="53"/>
                  </a:cubicBezTo>
                  <a:cubicBezTo>
                    <a:pt x="304" y="24"/>
                    <a:pt x="328" y="0"/>
                    <a:pt x="357" y="0"/>
                  </a:cubicBezTo>
                  <a:cubicBezTo>
                    <a:pt x="53" y="0"/>
                    <a:pt x="53" y="0"/>
                    <a:pt x="53" y="0"/>
                  </a:cubicBezTo>
                  <a:cubicBezTo>
                    <a:pt x="24" y="0"/>
                    <a:pt x="0" y="24"/>
                    <a:pt x="0" y="53"/>
                  </a:cubicBezTo>
                  <a:close/>
                </a:path>
              </a:pathLst>
            </a:custGeom>
            <a:solidFill>
              <a:srgbClr val="CCCBCA"/>
            </a:solidFill>
            <a:ln>
              <a:noFill/>
            </a:ln>
            <a:extLst>
              <a:ext uri="{91240B29-F687-4F45-9708-019B960494DF}">
                <a14:hiddenLine xmlns:a14="http://schemas.microsoft.com/office/drawing/2010/main" w="9525">
                  <a:solidFill>
                    <a:srgbClr val="000000"/>
                  </a:solidFill>
                  <a:round/>
                </a14:hiddenLine>
              </a:ext>
            </a:extLst>
          </p:spPr>
          <p:txBody>
            <a:bodyPr vert="horz" wrap="square" lIns="128580" tIns="64290" rIns="128580" bIns="64290" numCol="1" anchor="t" anchorCtr="0" compatLnSpc="1"/>
            <a:lstStyle/>
            <a:p>
              <a:endParaRPr lang="zh-CN" altLang="en-US"/>
            </a:p>
          </p:txBody>
        </p:sp>
        <p:sp>
          <p:nvSpPr>
            <p:cNvPr id="18" name="Rectangle 18"/>
            <p:cNvSpPr>
              <a:spLocks noChangeArrowheads="1"/>
            </p:cNvSpPr>
            <p:nvPr/>
          </p:nvSpPr>
          <p:spPr bwMode="auto">
            <a:xfrm>
              <a:off x="3506788" y="3409951"/>
              <a:ext cx="511175" cy="296863"/>
            </a:xfrm>
            <a:prstGeom prst="rect">
              <a:avLst/>
            </a:prstGeom>
            <a:solidFill>
              <a:srgbClr val="3E495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8580" tIns="64290" rIns="128580" bIns="64290" numCol="1" anchor="t" anchorCtr="0" compatLnSpc="1"/>
            <a:lstStyle/>
            <a:p>
              <a:endParaRPr lang="zh-CN" altLang="en-US"/>
            </a:p>
          </p:txBody>
        </p:sp>
        <p:sp>
          <p:nvSpPr>
            <p:cNvPr id="19" name="Rectangle 19"/>
            <p:cNvSpPr>
              <a:spLocks noChangeArrowheads="1"/>
            </p:cNvSpPr>
            <p:nvPr/>
          </p:nvSpPr>
          <p:spPr bwMode="auto">
            <a:xfrm>
              <a:off x="4137025" y="3409951"/>
              <a:ext cx="1508125" cy="296863"/>
            </a:xfrm>
            <a:prstGeom prst="rect">
              <a:avLst/>
            </a:prstGeom>
            <a:solidFill>
              <a:srgbClr val="CCCB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8580" tIns="64290" rIns="128580" bIns="64290" numCol="1" anchor="t" anchorCtr="0" compatLnSpc="1"/>
            <a:lstStyle/>
            <a:p>
              <a:endParaRPr lang="zh-CN" altLang="en-US"/>
            </a:p>
          </p:txBody>
        </p:sp>
        <p:sp>
          <p:nvSpPr>
            <p:cNvPr id="20" name="Freeform 20"/>
            <p:cNvSpPr/>
            <p:nvPr/>
          </p:nvSpPr>
          <p:spPr bwMode="auto">
            <a:xfrm>
              <a:off x="5189538" y="4416426"/>
              <a:ext cx="287338" cy="288925"/>
            </a:xfrm>
            <a:custGeom>
              <a:avLst/>
              <a:gdLst>
                <a:gd name="T0" fmla="*/ 0 w 181"/>
                <a:gd name="T1" fmla="*/ 182 h 182"/>
                <a:gd name="T2" fmla="*/ 0 w 181"/>
                <a:gd name="T3" fmla="*/ 0 h 182"/>
                <a:gd name="T4" fmla="*/ 181 w 181"/>
                <a:gd name="T5" fmla="*/ 0 h 182"/>
                <a:gd name="T6" fmla="*/ 0 w 181"/>
                <a:gd name="T7" fmla="*/ 182 h 182"/>
              </a:gdLst>
              <a:ahLst/>
              <a:cxnLst>
                <a:cxn ang="0">
                  <a:pos x="T0" y="T1"/>
                </a:cxn>
                <a:cxn ang="0">
                  <a:pos x="T2" y="T3"/>
                </a:cxn>
                <a:cxn ang="0">
                  <a:pos x="T4" y="T5"/>
                </a:cxn>
                <a:cxn ang="0">
                  <a:pos x="T6" y="T7"/>
                </a:cxn>
              </a:cxnLst>
              <a:rect l="0" t="0" r="r" b="b"/>
              <a:pathLst>
                <a:path w="181" h="182">
                  <a:moveTo>
                    <a:pt x="0" y="182"/>
                  </a:moveTo>
                  <a:lnTo>
                    <a:pt x="0" y="0"/>
                  </a:lnTo>
                  <a:lnTo>
                    <a:pt x="181" y="0"/>
                  </a:lnTo>
                  <a:lnTo>
                    <a:pt x="0" y="182"/>
                  </a:lnTo>
                  <a:close/>
                </a:path>
              </a:pathLst>
            </a:custGeom>
            <a:solidFill>
              <a:srgbClr val="FF6D3B"/>
            </a:solidFill>
            <a:ln>
              <a:noFill/>
            </a:ln>
            <a:extLst>
              <a:ext uri="{91240B29-F687-4F45-9708-019B960494DF}">
                <a14:hiddenLine xmlns:a14="http://schemas.microsoft.com/office/drawing/2010/main" w="9525">
                  <a:solidFill>
                    <a:srgbClr val="000000"/>
                  </a:solidFill>
                  <a:round/>
                </a14:hiddenLine>
              </a:ext>
            </a:extLst>
          </p:spPr>
          <p:txBody>
            <a:bodyPr vert="horz" wrap="square" lIns="128580" tIns="64290" rIns="128580" bIns="64290" numCol="1" anchor="t" anchorCtr="0" compatLnSpc="1"/>
            <a:lstStyle/>
            <a:p>
              <a:endParaRPr lang="zh-CN" altLang="en-US"/>
            </a:p>
          </p:txBody>
        </p:sp>
        <p:sp>
          <p:nvSpPr>
            <p:cNvPr id="21" name="Freeform 21"/>
            <p:cNvSpPr/>
            <p:nvPr/>
          </p:nvSpPr>
          <p:spPr bwMode="auto">
            <a:xfrm>
              <a:off x="5189538" y="4416426"/>
              <a:ext cx="287338" cy="288925"/>
            </a:xfrm>
            <a:custGeom>
              <a:avLst/>
              <a:gdLst>
                <a:gd name="T0" fmla="*/ 181 w 181"/>
                <a:gd name="T1" fmla="*/ 182 h 182"/>
                <a:gd name="T2" fmla="*/ 181 w 181"/>
                <a:gd name="T3" fmla="*/ 0 h 182"/>
                <a:gd name="T4" fmla="*/ 0 w 181"/>
                <a:gd name="T5" fmla="*/ 0 h 182"/>
                <a:gd name="T6" fmla="*/ 181 w 181"/>
                <a:gd name="T7" fmla="*/ 182 h 182"/>
              </a:gdLst>
              <a:ahLst/>
              <a:cxnLst>
                <a:cxn ang="0">
                  <a:pos x="T0" y="T1"/>
                </a:cxn>
                <a:cxn ang="0">
                  <a:pos x="T2" y="T3"/>
                </a:cxn>
                <a:cxn ang="0">
                  <a:pos x="T4" y="T5"/>
                </a:cxn>
                <a:cxn ang="0">
                  <a:pos x="T6" y="T7"/>
                </a:cxn>
              </a:cxnLst>
              <a:rect l="0" t="0" r="r" b="b"/>
              <a:pathLst>
                <a:path w="181" h="182">
                  <a:moveTo>
                    <a:pt x="181" y="182"/>
                  </a:moveTo>
                  <a:lnTo>
                    <a:pt x="181" y="0"/>
                  </a:lnTo>
                  <a:lnTo>
                    <a:pt x="0" y="0"/>
                  </a:lnTo>
                  <a:lnTo>
                    <a:pt x="181" y="182"/>
                  </a:lnTo>
                  <a:close/>
                </a:path>
              </a:pathLst>
            </a:custGeom>
            <a:solidFill>
              <a:srgbClr val="F15424"/>
            </a:solidFill>
            <a:ln>
              <a:noFill/>
            </a:ln>
            <a:extLst>
              <a:ext uri="{91240B29-F687-4F45-9708-019B960494DF}">
                <a14:hiddenLine xmlns:a14="http://schemas.microsoft.com/office/drawing/2010/main" w="9525">
                  <a:solidFill>
                    <a:srgbClr val="000000"/>
                  </a:solidFill>
                  <a:round/>
                </a14:hiddenLine>
              </a:ext>
            </a:extLst>
          </p:spPr>
          <p:txBody>
            <a:bodyPr vert="horz" wrap="square" lIns="128580" tIns="64290" rIns="128580" bIns="64290" numCol="1" anchor="t" anchorCtr="0" compatLnSpc="1"/>
            <a:lstStyle/>
            <a:p>
              <a:endParaRPr lang="zh-CN" altLang="en-US"/>
            </a:p>
          </p:txBody>
        </p:sp>
        <p:sp>
          <p:nvSpPr>
            <p:cNvPr id="22" name="Freeform 22"/>
            <p:cNvSpPr/>
            <p:nvPr/>
          </p:nvSpPr>
          <p:spPr bwMode="auto">
            <a:xfrm>
              <a:off x="5030788" y="3849688"/>
              <a:ext cx="614363" cy="639763"/>
            </a:xfrm>
            <a:custGeom>
              <a:avLst/>
              <a:gdLst>
                <a:gd name="T0" fmla="*/ 34 w 77"/>
                <a:gd name="T1" fmla="*/ 3 h 80"/>
                <a:gd name="T2" fmla="*/ 43 w 77"/>
                <a:gd name="T3" fmla="*/ 3 h 80"/>
                <a:gd name="T4" fmla="*/ 44 w 77"/>
                <a:gd name="T5" fmla="*/ 5 h 80"/>
                <a:gd name="T6" fmla="*/ 55 w 77"/>
                <a:gd name="T7" fmla="*/ 8 h 80"/>
                <a:gd name="T8" fmla="*/ 56 w 77"/>
                <a:gd name="T9" fmla="*/ 8 h 80"/>
                <a:gd name="T10" fmla="*/ 63 w 77"/>
                <a:gd name="T11" fmla="*/ 13 h 80"/>
                <a:gd name="T12" fmla="*/ 64 w 77"/>
                <a:gd name="T13" fmla="*/ 15 h 80"/>
                <a:gd name="T14" fmla="*/ 70 w 77"/>
                <a:gd name="T15" fmla="*/ 24 h 80"/>
                <a:gd name="T16" fmla="*/ 72 w 77"/>
                <a:gd name="T17" fmla="*/ 25 h 80"/>
                <a:gd name="T18" fmla="*/ 75 w 77"/>
                <a:gd name="T19" fmla="*/ 33 h 80"/>
                <a:gd name="T20" fmla="*/ 74 w 77"/>
                <a:gd name="T21" fmla="*/ 34 h 80"/>
                <a:gd name="T22" fmla="*/ 74 w 77"/>
                <a:gd name="T23" fmla="*/ 46 h 80"/>
                <a:gd name="T24" fmla="*/ 75 w 77"/>
                <a:gd name="T25" fmla="*/ 47 h 80"/>
                <a:gd name="T26" fmla="*/ 72 w 77"/>
                <a:gd name="T27" fmla="*/ 56 h 80"/>
                <a:gd name="T28" fmla="*/ 70 w 77"/>
                <a:gd name="T29" fmla="*/ 56 h 80"/>
                <a:gd name="T30" fmla="*/ 64 w 77"/>
                <a:gd name="T31" fmla="*/ 66 h 80"/>
                <a:gd name="T32" fmla="*/ 63 w 77"/>
                <a:gd name="T33" fmla="*/ 67 h 80"/>
                <a:gd name="T34" fmla="*/ 56 w 77"/>
                <a:gd name="T35" fmla="*/ 72 h 80"/>
                <a:gd name="T36" fmla="*/ 55 w 77"/>
                <a:gd name="T37" fmla="*/ 72 h 80"/>
                <a:gd name="T38" fmla="*/ 44 w 77"/>
                <a:gd name="T39" fmla="*/ 76 h 80"/>
                <a:gd name="T40" fmla="*/ 43 w 77"/>
                <a:gd name="T41" fmla="*/ 77 h 80"/>
                <a:gd name="T42" fmla="*/ 34 w 77"/>
                <a:gd name="T43" fmla="*/ 77 h 80"/>
                <a:gd name="T44" fmla="*/ 33 w 77"/>
                <a:gd name="T45" fmla="*/ 76 h 80"/>
                <a:gd name="T46" fmla="*/ 22 w 77"/>
                <a:gd name="T47" fmla="*/ 72 h 80"/>
                <a:gd name="T48" fmla="*/ 20 w 77"/>
                <a:gd name="T49" fmla="*/ 72 h 80"/>
                <a:gd name="T50" fmla="*/ 13 w 77"/>
                <a:gd name="T51" fmla="*/ 67 h 80"/>
                <a:gd name="T52" fmla="*/ 13 w 77"/>
                <a:gd name="T53" fmla="*/ 66 h 80"/>
                <a:gd name="T54" fmla="*/ 6 w 77"/>
                <a:gd name="T55" fmla="*/ 56 h 80"/>
                <a:gd name="T56" fmla="*/ 5 w 77"/>
                <a:gd name="T57" fmla="*/ 56 h 80"/>
                <a:gd name="T58" fmla="*/ 2 w 77"/>
                <a:gd name="T59" fmla="*/ 47 h 80"/>
                <a:gd name="T60" fmla="*/ 3 w 77"/>
                <a:gd name="T61" fmla="*/ 46 h 80"/>
                <a:gd name="T62" fmla="*/ 3 w 77"/>
                <a:gd name="T63" fmla="*/ 34 h 80"/>
                <a:gd name="T64" fmla="*/ 2 w 77"/>
                <a:gd name="T65" fmla="*/ 33 h 80"/>
                <a:gd name="T66" fmla="*/ 5 w 77"/>
                <a:gd name="T67" fmla="*/ 25 h 80"/>
                <a:gd name="T68" fmla="*/ 6 w 77"/>
                <a:gd name="T69" fmla="*/ 24 h 80"/>
                <a:gd name="T70" fmla="*/ 13 w 77"/>
                <a:gd name="T71" fmla="*/ 15 h 80"/>
                <a:gd name="T72" fmla="*/ 13 w 77"/>
                <a:gd name="T73" fmla="*/ 13 h 80"/>
                <a:gd name="T74" fmla="*/ 20 w 77"/>
                <a:gd name="T75" fmla="*/ 8 h 80"/>
                <a:gd name="T76" fmla="*/ 22 w 77"/>
                <a:gd name="T77" fmla="*/ 8 h 80"/>
                <a:gd name="T78" fmla="*/ 33 w 77"/>
                <a:gd name="T79" fmla="*/ 5 h 80"/>
                <a:gd name="T80" fmla="*/ 34 w 77"/>
                <a:gd name="T81" fmla="*/ 3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7" h="80">
                  <a:moveTo>
                    <a:pt x="34" y="3"/>
                  </a:moveTo>
                  <a:cubicBezTo>
                    <a:pt x="36" y="0"/>
                    <a:pt x="40" y="0"/>
                    <a:pt x="43" y="3"/>
                  </a:cubicBezTo>
                  <a:cubicBezTo>
                    <a:pt x="44" y="5"/>
                    <a:pt x="44" y="5"/>
                    <a:pt x="44" y="5"/>
                  </a:cubicBezTo>
                  <a:cubicBezTo>
                    <a:pt x="46" y="7"/>
                    <a:pt x="51" y="9"/>
                    <a:pt x="55" y="8"/>
                  </a:cubicBezTo>
                  <a:cubicBezTo>
                    <a:pt x="56" y="8"/>
                    <a:pt x="56" y="8"/>
                    <a:pt x="56" y="8"/>
                  </a:cubicBezTo>
                  <a:cubicBezTo>
                    <a:pt x="60" y="7"/>
                    <a:pt x="63" y="9"/>
                    <a:pt x="63" y="13"/>
                  </a:cubicBezTo>
                  <a:cubicBezTo>
                    <a:pt x="64" y="15"/>
                    <a:pt x="64" y="15"/>
                    <a:pt x="64" y="15"/>
                  </a:cubicBezTo>
                  <a:cubicBezTo>
                    <a:pt x="64" y="18"/>
                    <a:pt x="67" y="22"/>
                    <a:pt x="70" y="24"/>
                  </a:cubicBezTo>
                  <a:cubicBezTo>
                    <a:pt x="72" y="25"/>
                    <a:pt x="72" y="25"/>
                    <a:pt x="72" y="25"/>
                  </a:cubicBezTo>
                  <a:cubicBezTo>
                    <a:pt x="75" y="26"/>
                    <a:pt x="77" y="30"/>
                    <a:pt x="75" y="33"/>
                  </a:cubicBezTo>
                  <a:cubicBezTo>
                    <a:pt x="74" y="34"/>
                    <a:pt x="74" y="34"/>
                    <a:pt x="74" y="34"/>
                  </a:cubicBezTo>
                  <a:cubicBezTo>
                    <a:pt x="72" y="37"/>
                    <a:pt x="72" y="43"/>
                    <a:pt x="74" y="46"/>
                  </a:cubicBezTo>
                  <a:cubicBezTo>
                    <a:pt x="75" y="47"/>
                    <a:pt x="75" y="47"/>
                    <a:pt x="75" y="47"/>
                  </a:cubicBezTo>
                  <a:cubicBezTo>
                    <a:pt x="77" y="50"/>
                    <a:pt x="75" y="54"/>
                    <a:pt x="72" y="56"/>
                  </a:cubicBezTo>
                  <a:cubicBezTo>
                    <a:pt x="70" y="56"/>
                    <a:pt x="70" y="56"/>
                    <a:pt x="70" y="56"/>
                  </a:cubicBezTo>
                  <a:cubicBezTo>
                    <a:pt x="67" y="58"/>
                    <a:pt x="64" y="62"/>
                    <a:pt x="64" y="66"/>
                  </a:cubicBezTo>
                  <a:cubicBezTo>
                    <a:pt x="63" y="67"/>
                    <a:pt x="63" y="67"/>
                    <a:pt x="63" y="67"/>
                  </a:cubicBezTo>
                  <a:cubicBezTo>
                    <a:pt x="63" y="71"/>
                    <a:pt x="60" y="73"/>
                    <a:pt x="56" y="72"/>
                  </a:cubicBezTo>
                  <a:cubicBezTo>
                    <a:pt x="55" y="72"/>
                    <a:pt x="55" y="72"/>
                    <a:pt x="55" y="72"/>
                  </a:cubicBezTo>
                  <a:cubicBezTo>
                    <a:pt x="51" y="71"/>
                    <a:pt x="46" y="73"/>
                    <a:pt x="44" y="76"/>
                  </a:cubicBezTo>
                  <a:cubicBezTo>
                    <a:pt x="43" y="77"/>
                    <a:pt x="43" y="77"/>
                    <a:pt x="43" y="77"/>
                  </a:cubicBezTo>
                  <a:cubicBezTo>
                    <a:pt x="40" y="80"/>
                    <a:pt x="36" y="80"/>
                    <a:pt x="34" y="77"/>
                  </a:cubicBezTo>
                  <a:cubicBezTo>
                    <a:pt x="33" y="76"/>
                    <a:pt x="33" y="76"/>
                    <a:pt x="33" y="76"/>
                  </a:cubicBezTo>
                  <a:cubicBezTo>
                    <a:pt x="30" y="73"/>
                    <a:pt x="25" y="71"/>
                    <a:pt x="22" y="72"/>
                  </a:cubicBezTo>
                  <a:cubicBezTo>
                    <a:pt x="20" y="72"/>
                    <a:pt x="20" y="72"/>
                    <a:pt x="20" y="72"/>
                  </a:cubicBezTo>
                  <a:cubicBezTo>
                    <a:pt x="17" y="73"/>
                    <a:pt x="13" y="71"/>
                    <a:pt x="13" y="67"/>
                  </a:cubicBezTo>
                  <a:cubicBezTo>
                    <a:pt x="13" y="66"/>
                    <a:pt x="13" y="66"/>
                    <a:pt x="13" y="66"/>
                  </a:cubicBezTo>
                  <a:cubicBezTo>
                    <a:pt x="13" y="62"/>
                    <a:pt x="10" y="58"/>
                    <a:pt x="6" y="56"/>
                  </a:cubicBezTo>
                  <a:cubicBezTo>
                    <a:pt x="5" y="56"/>
                    <a:pt x="5" y="56"/>
                    <a:pt x="5" y="56"/>
                  </a:cubicBezTo>
                  <a:cubicBezTo>
                    <a:pt x="1" y="54"/>
                    <a:pt x="0" y="50"/>
                    <a:pt x="2" y="47"/>
                  </a:cubicBezTo>
                  <a:cubicBezTo>
                    <a:pt x="3" y="46"/>
                    <a:pt x="3" y="46"/>
                    <a:pt x="3" y="46"/>
                  </a:cubicBezTo>
                  <a:cubicBezTo>
                    <a:pt x="5" y="43"/>
                    <a:pt x="5" y="37"/>
                    <a:pt x="3" y="34"/>
                  </a:cubicBezTo>
                  <a:cubicBezTo>
                    <a:pt x="2" y="33"/>
                    <a:pt x="2" y="33"/>
                    <a:pt x="2" y="33"/>
                  </a:cubicBezTo>
                  <a:cubicBezTo>
                    <a:pt x="0" y="30"/>
                    <a:pt x="1" y="26"/>
                    <a:pt x="5" y="25"/>
                  </a:cubicBezTo>
                  <a:cubicBezTo>
                    <a:pt x="6" y="24"/>
                    <a:pt x="6" y="24"/>
                    <a:pt x="6" y="24"/>
                  </a:cubicBezTo>
                  <a:cubicBezTo>
                    <a:pt x="10" y="22"/>
                    <a:pt x="13" y="18"/>
                    <a:pt x="13" y="15"/>
                  </a:cubicBezTo>
                  <a:cubicBezTo>
                    <a:pt x="13" y="13"/>
                    <a:pt x="13" y="13"/>
                    <a:pt x="13" y="13"/>
                  </a:cubicBezTo>
                  <a:cubicBezTo>
                    <a:pt x="13" y="9"/>
                    <a:pt x="17" y="7"/>
                    <a:pt x="20" y="8"/>
                  </a:cubicBezTo>
                  <a:cubicBezTo>
                    <a:pt x="22" y="8"/>
                    <a:pt x="22" y="8"/>
                    <a:pt x="22" y="8"/>
                  </a:cubicBezTo>
                  <a:cubicBezTo>
                    <a:pt x="25" y="9"/>
                    <a:pt x="30" y="7"/>
                    <a:pt x="33" y="5"/>
                  </a:cubicBezTo>
                  <a:lnTo>
                    <a:pt x="34" y="3"/>
                  </a:lnTo>
                  <a:close/>
                </a:path>
              </a:pathLst>
            </a:custGeom>
            <a:solidFill>
              <a:srgbClr val="FFD55C"/>
            </a:solidFill>
            <a:ln>
              <a:noFill/>
            </a:ln>
            <a:extLst>
              <a:ext uri="{91240B29-F687-4F45-9708-019B960494DF}">
                <a14:hiddenLine xmlns:a14="http://schemas.microsoft.com/office/drawing/2010/main" w="9525">
                  <a:solidFill>
                    <a:srgbClr val="000000"/>
                  </a:solidFill>
                  <a:round/>
                </a14:hiddenLine>
              </a:ext>
            </a:extLst>
          </p:spPr>
          <p:txBody>
            <a:bodyPr vert="horz" wrap="square" lIns="128580" tIns="64290" rIns="128580" bIns="64290" numCol="1" anchor="t" anchorCtr="0" compatLnSpc="1"/>
            <a:lstStyle/>
            <a:p>
              <a:endParaRPr lang="zh-CN" altLang="en-US"/>
            </a:p>
          </p:txBody>
        </p:sp>
        <p:sp>
          <p:nvSpPr>
            <p:cNvPr id="23" name="Oval 23"/>
            <p:cNvSpPr>
              <a:spLocks noChangeArrowheads="1"/>
            </p:cNvSpPr>
            <p:nvPr/>
          </p:nvSpPr>
          <p:spPr bwMode="auto">
            <a:xfrm>
              <a:off x="5133975" y="3970338"/>
              <a:ext cx="398463" cy="398463"/>
            </a:xfrm>
            <a:prstGeom prst="ellipse">
              <a:avLst/>
            </a:prstGeom>
            <a:solidFill>
              <a:srgbClr val="FFB733"/>
            </a:solidFill>
            <a:ln>
              <a:noFill/>
            </a:ln>
            <a:extLst>
              <a:ext uri="{91240B29-F687-4F45-9708-019B960494DF}">
                <a14:hiddenLine xmlns:a14="http://schemas.microsoft.com/office/drawing/2010/main" w="9525">
                  <a:solidFill>
                    <a:srgbClr val="000000"/>
                  </a:solidFill>
                  <a:round/>
                </a14:hiddenLine>
              </a:ext>
            </a:extLst>
          </p:spPr>
          <p:txBody>
            <a:bodyPr vert="horz" wrap="square" lIns="128580" tIns="64290" rIns="128580" bIns="64290" numCol="1" anchor="t" anchorCtr="0" compatLnSpc="1"/>
            <a:lstStyle/>
            <a:p>
              <a:endParaRPr lang="zh-CN" altLang="en-US"/>
            </a:p>
          </p:txBody>
        </p:sp>
        <p:sp>
          <p:nvSpPr>
            <p:cNvPr id="24" name="Rectangle 24"/>
            <p:cNvSpPr>
              <a:spLocks noChangeArrowheads="1"/>
            </p:cNvSpPr>
            <p:nvPr/>
          </p:nvSpPr>
          <p:spPr bwMode="auto">
            <a:xfrm>
              <a:off x="4010025" y="4265613"/>
              <a:ext cx="685800" cy="55563"/>
            </a:xfrm>
            <a:prstGeom prst="rect">
              <a:avLst/>
            </a:prstGeom>
            <a:solidFill>
              <a:srgbClr val="CCCB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8580" tIns="64290" rIns="128580" bIns="64290" numCol="1" anchor="t" anchorCtr="0" compatLnSpc="1"/>
            <a:lstStyle/>
            <a:p>
              <a:endParaRPr lang="zh-CN" altLang="en-US"/>
            </a:p>
          </p:txBody>
        </p:sp>
        <p:sp>
          <p:nvSpPr>
            <p:cNvPr id="25" name="Rectangle 25"/>
            <p:cNvSpPr>
              <a:spLocks noChangeArrowheads="1"/>
            </p:cNvSpPr>
            <p:nvPr/>
          </p:nvSpPr>
          <p:spPr bwMode="auto">
            <a:xfrm>
              <a:off x="3506788" y="1733551"/>
              <a:ext cx="2138363" cy="103188"/>
            </a:xfrm>
            <a:prstGeom prst="rect">
              <a:avLst/>
            </a:prstGeom>
            <a:solidFill>
              <a:srgbClr val="FF6D3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8580" tIns="64290" rIns="128580" bIns="64290" numCol="1" anchor="t" anchorCtr="0" compatLnSpc="1"/>
            <a:lstStyle/>
            <a:p>
              <a:endParaRPr lang="zh-CN" altLang="en-US"/>
            </a:p>
          </p:txBody>
        </p:sp>
        <p:sp>
          <p:nvSpPr>
            <p:cNvPr id="26" name="Rectangle 26"/>
            <p:cNvSpPr>
              <a:spLocks noChangeArrowheads="1"/>
            </p:cNvSpPr>
            <p:nvPr/>
          </p:nvSpPr>
          <p:spPr bwMode="auto">
            <a:xfrm>
              <a:off x="3506788" y="1931988"/>
              <a:ext cx="2138363" cy="57150"/>
            </a:xfrm>
            <a:prstGeom prst="rect">
              <a:avLst/>
            </a:prstGeom>
            <a:solidFill>
              <a:srgbClr val="CCCB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8580" tIns="64290" rIns="128580" bIns="64290" numCol="1" anchor="t" anchorCtr="0" compatLnSpc="1"/>
            <a:lstStyle/>
            <a:p>
              <a:endParaRPr lang="zh-CN" altLang="en-US"/>
            </a:p>
          </p:txBody>
        </p:sp>
        <p:sp>
          <p:nvSpPr>
            <p:cNvPr id="27" name="Rectangle 27"/>
            <p:cNvSpPr>
              <a:spLocks noChangeArrowheads="1"/>
            </p:cNvSpPr>
            <p:nvPr/>
          </p:nvSpPr>
          <p:spPr bwMode="auto">
            <a:xfrm>
              <a:off x="3506788" y="2084388"/>
              <a:ext cx="2138363" cy="63500"/>
            </a:xfrm>
            <a:prstGeom prst="rect">
              <a:avLst/>
            </a:prstGeom>
            <a:solidFill>
              <a:srgbClr val="CCCB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8580" tIns="64290" rIns="128580" bIns="64290" numCol="1" anchor="t" anchorCtr="0" compatLnSpc="1"/>
            <a:lstStyle/>
            <a:p>
              <a:endParaRPr lang="zh-CN" altLang="en-US"/>
            </a:p>
          </p:txBody>
        </p:sp>
        <p:sp>
          <p:nvSpPr>
            <p:cNvPr id="28" name="Rectangle 28"/>
            <p:cNvSpPr>
              <a:spLocks noChangeArrowheads="1"/>
            </p:cNvSpPr>
            <p:nvPr/>
          </p:nvSpPr>
          <p:spPr bwMode="auto">
            <a:xfrm>
              <a:off x="3506788" y="2236788"/>
              <a:ext cx="2138363" cy="63500"/>
            </a:xfrm>
            <a:prstGeom prst="rect">
              <a:avLst/>
            </a:prstGeom>
            <a:solidFill>
              <a:srgbClr val="CCCB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8580" tIns="64290" rIns="128580" bIns="64290" numCol="1" anchor="t" anchorCtr="0" compatLnSpc="1"/>
            <a:lstStyle/>
            <a:p>
              <a:endParaRPr lang="zh-CN" altLang="en-US"/>
            </a:p>
          </p:txBody>
        </p:sp>
        <p:sp>
          <p:nvSpPr>
            <p:cNvPr id="29" name="Rectangle 29"/>
            <p:cNvSpPr>
              <a:spLocks noChangeArrowheads="1"/>
            </p:cNvSpPr>
            <p:nvPr/>
          </p:nvSpPr>
          <p:spPr bwMode="auto">
            <a:xfrm>
              <a:off x="3506788" y="2387601"/>
              <a:ext cx="2138363" cy="65088"/>
            </a:xfrm>
            <a:prstGeom prst="rect">
              <a:avLst/>
            </a:prstGeom>
            <a:solidFill>
              <a:srgbClr val="CCCB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8580" tIns="64290" rIns="128580" bIns="64290" numCol="1" anchor="t" anchorCtr="0" compatLnSpc="1"/>
            <a:lstStyle/>
            <a:p>
              <a:endParaRPr lang="zh-CN" altLang="en-US"/>
            </a:p>
          </p:txBody>
        </p:sp>
        <p:sp>
          <p:nvSpPr>
            <p:cNvPr id="30" name="Rectangle 30"/>
            <p:cNvSpPr>
              <a:spLocks noChangeArrowheads="1"/>
            </p:cNvSpPr>
            <p:nvPr/>
          </p:nvSpPr>
          <p:spPr bwMode="auto">
            <a:xfrm>
              <a:off x="3506788" y="2547938"/>
              <a:ext cx="2138363" cy="55563"/>
            </a:xfrm>
            <a:prstGeom prst="rect">
              <a:avLst/>
            </a:prstGeom>
            <a:solidFill>
              <a:srgbClr val="CCCB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8580" tIns="64290" rIns="128580" bIns="64290" numCol="1" anchor="t" anchorCtr="0" compatLnSpc="1"/>
            <a:lstStyle/>
            <a:p>
              <a:endParaRPr lang="zh-CN" altLang="en-US"/>
            </a:p>
          </p:txBody>
        </p:sp>
        <p:sp>
          <p:nvSpPr>
            <p:cNvPr id="31" name="Rectangle 31"/>
            <p:cNvSpPr>
              <a:spLocks noChangeArrowheads="1"/>
            </p:cNvSpPr>
            <p:nvPr/>
          </p:nvSpPr>
          <p:spPr bwMode="auto">
            <a:xfrm>
              <a:off x="3506788" y="2700338"/>
              <a:ext cx="2138363" cy="63500"/>
            </a:xfrm>
            <a:prstGeom prst="rect">
              <a:avLst/>
            </a:prstGeom>
            <a:solidFill>
              <a:srgbClr val="CCCB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8580" tIns="64290" rIns="128580" bIns="64290" numCol="1" anchor="t" anchorCtr="0" compatLnSpc="1"/>
            <a:lstStyle/>
            <a:p>
              <a:endParaRPr lang="zh-CN" altLang="en-US"/>
            </a:p>
          </p:txBody>
        </p:sp>
        <p:sp>
          <p:nvSpPr>
            <p:cNvPr id="32" name="Rectangle 32"/>
            <p:cNvSpPr>
              <a:spLocks noChangeArrowheads="1"/>
            </p:cNvSpPr>
            <p:nvPr/>
          </p:nvSpPr>
          <p:spPr bwMode="auto">
            <a:xfrm>
              <a:off x="3506788" y="2851151"/>
              <a:ext cx="2138363" cy="63500"/>
            </a:xfrm>
            <a:prstGeom prst="rect">
              <a:avLst/>
            </a:prstGeom>
            <a:solidFill>
              <a:srgbClr val="CCCB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8580" tIns="64290" rIns="128580" bIns="64290" numCol="1" anchor="t" anchorCtr="0" compatLnSpc="1"/>
            <a:lstStyle/>
            <a:p>
              <a:endParaRPr lang="zh-CN" altLang="en-US"/>
            </a:p>
          </p:txBody>
        </p:sp>
        <p:sp>
          <p:nvSpPr>
            <p:cNvPr id="33" name="Rectangle 33"/>
            <p:cNvSpPr>
              <a:spLocks noChangeArrowheads="1"/>
            </p:cNvSpPr>
            <p:nvPr/>
          </p:nvSpPr>
          <p:spPr bwMode="auto">
            <a:xfrm>
              <a:off x="3506788" y="3003551"/>
              <a:ext cx="2138363" cy="63500"/>
            </a:xfrm>
            <a:prstGeom prst="rect">
              <a:avLst/>
            </a:prstGeom>
            <a:solidFill>
              <a:srgbClr val="CCCB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8580" tIns="64290" rIns="128580" bIns="64290" numCol="1" anchor="t" anchorCtr="0" compatLnSpc="1"/>
            <a:lstStyle/>
            <a:p>
              <a:endParaRPr lang="zh-CN" altLang="en-US"/>
            </a:p>
          </p:txBody>
        </p:sp>
        <p:sp>
          <p:nvSpPr>
            <p:cNvPr id="34" name="Rectangle 34"/>
            <p:cNvSpPr>
              <a:spLocks noChangeArrowheads="1"/>
            </p:cNvSpPr>
            <p:nvPr/>
          </p:nvSpPr>
          <p:spPr bwMode="auto">
            <a:xfrm>
              <a:off x="3506788" y="3162301"/>
              <a:ext cx="1068388" cy="57150"/>
            </a:xfrm>
            <a:prstGeom prst="rect">
              <a:avLst/>
            </a:prstGeom>
            <a:solidFill>
              <a:srgbClr val="CCCB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8580" tIns="64290" rIns="128580" bIns="64290" numCol="1" anchor="t" anchorCtr="0" compatLnSpc="1"/>
            <a:lstStyle/>
            <a:p>
              <a:endParaRPr lang="zh-CN" altLang="en-US"/>
            </a:p>
          </p:txBody>
        </p:sp>
        <p:sp>
          <p:nvSpPr>
            <p:cNvPr id="35" name="Rectangle 35"/>
            <p:cNvSpPr>
              <a:spLocks noChangeArrowheads="1"/>
            </p:cNvSpPr>
            <p:nvPr/>
          </p:nvSpPr>
          <p:spPr bwMode="auto">
            <a:xfrm>
              <a:off x="3506788" y="1046163"/>
              <a:ext cx="846138" cy="590550"/>
            </a:xfrm>
            <a:prstGeom prst="rect">
              <a:avLst/>
            </a:prstGeom>
            <a:solidFill>
              <a:srgbClr val="3E495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8580" tIns="64290" rIns="128580" bIns="64290" numCol="1" anchor="t" anchorCtr="0" compatLnSpc="1"/>
            <a:lstStyle/>
            <a:p>
              <a:endParaRPr lang="zh-CN" altLang="en-US"/>
            </a:p>
          </p:txBody>
        </p:sp>
        <p:sp>
          <p:nvSpPr>
            <p:cNvPr id="36" name="Rectangle 36"/>
            <p:cNvSpPr>
              <a:spLocks noChangeArrowheads="1"/>
            </p:cNvSpPr>
            <p:nvPr/>
          </p:nvSpPr>
          <p:spPr bwMode="auto">
            <a:xfrm>
              <a:off x="4440238" y="1046163"/>
              <a:ext cx="1204913" cy="63500"/>
            </a:xfrm>
            <a:prstGeom prst="rect">
              <a:avLst/>
            </a:prstGeom>
            <a:solidFill>
              <a:srgbClr val="CCCB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8580" tIns="64290" rIns="128580" bIns="64290" numCol="1" anchor="t" anchorCtr="0" compatLnSpc="1"/>
            <a:lstStyle/>
            <a:p>
              <a:endParaRPr lang="zh-CN" altLang="en-US"/>
            </a:p>
          </p:txBody>
        </p:sp>
        <p:sp>
          <p:nvSpPr>
            <p:cNvPr id="37" name="Rectangle 37"/>
            <p:cNvSpPr>
              <a:spLocks noChangeArrowheads="1"/>
            </p:cNvSpPr>
            <p:nvPr/>
          </p:nvSpPr>
          <p:spPr bwMode="auto">
            <a:xfrm>
              <a:off x="4440238" y="1206501"/>
              <a:ext cx="1204913" cy="55563"/>
            </a:xfrm>
            <a:prstGeom prst="rect">
              <a:avLst/>
            </a:prstGeom>
            <a:solidFill>
              <a:srgbClr val="CCCB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8580" tIns="64290" rIns="128580" bIns="64290" numCol="1" anchor="t" anchorCtr="0" compatLnSpc="1"/>
            <a:lstStyle/>
            <a:p>
              <a:endParaRPr lang="zh-CN" altLang="en-US"/>
            </a:p>
          </p:txBody>
        </p:sp>
        <p:sp>
          <p:nvSpPr>
            <p:cNvPr id="38" name="Rectangle 38"/>
            <p:cNvSpPr>
              <a:spLocks noChangeArrowheads="1"/>
            </p:cNvSpPr>
            <p:nvPr/>
          </p:nvSpPr>
          <p:spPr bwMode="auto">
            <a:xfrm>
              <a:off x="4440238" y="1357313"/>
              <a:ext cx="606425" cy="63500"/>
            </a:xfrm>
            <a:prstGeom prst="rect">
              <a:avLst/>
            </a:prstGeom>
            <a:solidFill>
              <a:srgbClr val="CCCB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8580" tIns="64290" rIns="128580" bIns="64290" numCol="1" anchor="t" anchorCtr="0" compatLnSpc="1"/>
            <a:lstStyle/>
            <a:p>
              <a:endParaRPr lang="zh-CN" altLang="en-US"/>
            </a:p>
          </p:txBody>
        </p:sp>
        <p:sp>
          <p:nvSpPr>
            <p:cNvPr id="39" name="Freeform 39"/>
            <p:cNvSpPr>
              <a:spLocks noEditPoints="1"/>
            </p:cNvSpPr>
            <p:nvPr/>
          </p:nvSpPr>
          <p:spPr bwMode="auto">
            <a:xfrm>
              <a:off x="4208463" y="3897313"/>
              <a:ext cx="287338" cy="287338"/>
            </a:xfrm>
            <a:custGeom>
              <a:avLst/>
              <a:gdLst>
                <a:gd name="T0" fmla="*/ 18 w 36"/>
                <a:gd name="T1" fmla="*/ 36 h 36"/>
                <a:gd name="T2" fmla="*/ 0 w 36"/>
                <a:gd name="T3" fmla="*/ 18 h 36"/>
                <a:gd name="T4" fmla="*/ 18 w 36"/>
                <a:gd name="T5" fmla="*/ 0 h 36"/>
                <a:gd name="T6" fmla="*/ 36 w 36"/>
                <a:gd name="T7" fmla="*/ 18 h 36"/>
                <a:gd name="T8" fmla="*/ 18 w 36"/>
                <a:gd name="T9" fmla="*/ 36 h 36"/>
                <a:gd name="T10" fmla="*/ 18 w 36"/>
                <a:gd name="T11" fmla="*/ 6 h 36"/>
                <a:gd name="T12" fmla="*/ 5 w 36"/>
                <a:gd name="T13" fmla="*/ 18 h 36"/>
                <a:gd name="T14" fmla="*/ 18 w 36"/>
                <a:gd name="T15" fmla="*/ 30 h 36"/>
                <a:gd name="T16" fmla="*/ 30 w 36"/>
                <a:gd name="T17" fmla="*/ 18 h 36"/>
                <a:gd name="T18" fmla="*/ 18 w 36"/>
                <a:gd name="T19" fmla="*/ 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36">
                  <a:moveTo>
                    <a:pt x="18" y="36"/>
                  </a:moveTo>
                  <a:cubicBezTo>
                    <a:pt x="8" y="36"/>
                    <a:pt x="0" y="28"/>
                    <a:pt x="0" y="18"/>
                  </a:cubicBezTo>
                  <a:cubicBezTo>
                    <a:pt x="0" y="8"/>
                    <a:pt x="8" y="0"/>
                    <a:pt x="18" y="0"/>
                  </a:cubicBezTo>
                  <a:cubicBezTo>
                    <a:pt x="28" y="0"/>
                    <a:pt x="36" y="8"/>
                    <a:pt x="36" y="18"/>
                  </a:cubicBezTo>
                  <a:cubicBezTo>
                    <a:pt x="36" y="28"/>
                    <a:pt x="28" y="36"/>
                    <a:pt x="18" y="36"/>
                  </a:cubicBezTo>
                  <a:close/>
                  <a:moveTo>
                    <a:pt x="18" y="6"/>
                  </a:moveTo>
                  <a:cubicBezTo>
                    <a:pt x="11" y="6"/>
                    <a:pt x="5" y="11"/>
                    <a:pt x="5" y="18"/>
                  </a:cubicBezTo>
                  <a:cubicBezTo>
                    <a:pt x="5" y="24"/>
                    <a:pt x="11" y="30"/>
                    <a:pt x="18" y="30"/>
                  </a:cubicBezTo>
                  <a:cubicBezTo>
                    <a:pt x="24" y="30"/>
                    <a:pt x="30" y="24"/>
                    <a:pt x="30" y="18"/>
                  </a:cubicBezTo>
                  <a:cubicBezTo>
                    <a:pt x="30" y="11"/>
                    <a:pt x="24" y="6"/>
                    <a:pt x="18" y="6"/>
                  </a:cubicBezTo>
                  <a:close/>
                </a:path>
              </a:pathLst>
            </a:custGeom>
            <a:solidFill>
              <a:srgbClr val="3E4959"/>
            </a:solidFill>
            <a:ln>
              <a:noFill/>
            </a:ln>
            <a:extLst>
              <a:ext uri="{91240B29-F687-4F45-9708-019B960494DF}">
                <a14:hiddenLine xmlns:a14="http://schemas.microsoft.com/office/drawing/2010/main" w="9525">
                  <a:solidFill>
                    <a:srgbClr val="000000"/>
                  </a:solidFill>
                  <a:round/>
                </a14:hiddenLine>
              </a:ext>
            </a:extLst>
          </p:spPr>
          <p:txBody>
            <a:bodyPr vert="horz" wrap="square" lIns="128580" tIns="64290" rIns="128580" bIns="64290" numCol="1" anchor="t" anchorCtr="0" compatLnSpc="1"/>
            <a:lstStyle/>
            <a:p>
              <a:endParaRPr lang="zh-CN" altLang="en-US"/>
            </a:p>
          </p:txBody>
        </p:sp>
        <p:sp>
          <p:nvSpPr>
            <p:cNvPr id="40" name="Rectangle 40"/>
            <p:cNvSpPr>
              <a:spLocks noChangeArrowheads="1"/>
            </p:cNvSpPr>
            <p:nvPr/>
          </p:nvSpPr>
          <p:spPr bwMode="auto">
            <a:xfrm>
              <a:off x="4137025" y="4017963"/>
              <a:ext cx="422275" cy="47625"/>
            </a:xfrm>
            <a:prstGeom prst="rect">
              <a:avLst/>
            </a:prstGeom>
            <a:solidFill>
              <a:srgbClr val="3E495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8580" tIns="64290" rIns="128580" bIns="64290" numCol="1" anchor="t" anchorCtr="0" compatLnSpc="1"/>
            <a:lstStyle/>
            <a:p>
              <a:endParaRPr lang="zh-CN" altLang="en-US"/>
            </a:p>
          </p:txBody>
        </p:sp>
        <p:sp>
          <p:nvSpPr>
            <p:cNvPr id="41" name="Rectangle 41"/>
            <p:cNvSpPr>
              <a:spLocks noChangeArrowheads="1"/>
            </p:cNvSpPr>
            <p:nvPr/>
          </p:nvSpPr>
          <p:spPr bwMode="auto">
            <a:xfrm>
              <a:off x="4137025" y="4017963"/>
              <a:ext cx="422275" cy="47625"/>
            </a:xfrm>
            <a:prstGeom prst="rect">
              <a:avLst/>
            </a:prstGeom>
            <a:solidFill>
              <a:srgbClr val="3E495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8580" tIns="64290" rIns="128580" bIns="64290" numCol="1" anchor="t" anchorCtr="0" compatLnSpc="1"/>
            <a:lstStyle/>
            <a:p>
              <a:endParaRPr lang="zh-CN" altLang="en-US"/>
            </a:p>
          </p:txBody>
        </p:sp>
      </p:grpSp>
      <p:sp>
        <p:nvSpPr>
          <p:cNvPr id="46" name="矩形 259"/>
          <p:cNvSpPr>
            <a:spLocks noChangeArrowheads="1"/>
          </p:cNvSpPr>
          <p:nvPr/>
        </p:nvSpPr>
        <p:spPr bwMode="auto">
          <a:xfrm>
            <a:off x="4934979" y="2706347"/>
            <a:ext cx="6822987" cy="13542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en-US" altLang="zh-CN" sz="8800" b="1" dirty="0" smtClean="0">
                <a:solidFill>
                  <a:schemeClr val="accent2"/>
                </a:solidFill>
                <a:latin typeface="Arial" panose="020B0604020202020204" pitchFamily="34" charset="0"/>
                <a:cs typeface="Arial" panose="020B0604020202020204" pitchFamily="34" charset="0"/>
              </a:rPr>
              <a:t>THANK YOU</a:t>
            </a:r>
            <a:endParaRPr lang="en-US" altLang="zh-CN" sz="5400" b="1" dirty="0">
              <a:solidFill>
                <a:schemeClr val="accent2"/>
              </a:solidFill>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mc:Choice xmlns:p15="http://schemas.microsoft.com/office/powerpoint/2012/main" Requires="p15">
      <p:transition spd="slow" advTm="0">
        <p15:prstTrans prst="crush"/>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par>
                                <p:cTn id="8" presetID="42" presetClass="entr" presetSubtype="0" fill="hold" nodeType="withEffect">
                                  <p:stCondLst>
                                    <p:cond delay="0"/>
                                  </p:stCondLst>
                                  <p:childTnLst>
                                    <p:set>
                                      <p:cBhvr>
                                        <p:cTn id="9" dur="1" fill="hold">
                                          <p:stCondLst>
                                            <p:cond delay="0"/>
                                          </p:stCondLst>
                                        </p:cTn>
                                        <p:tgtEl>
                                          <p:spTgt spid="43"/>
                                        </p:tgtEl>
                                        <p:attrNameLst>
                                          <p:attrName>style.visibility</p:attrName>
                                        </p:attrNameLst>
                                      </p:cBhvr>
                                      <p:to>
                                        <p:strVal val="visible"/>
                                      </p:to>
                                    </p:set>
                                    <p:animEffect transition="in" filter="fade">
                                      <p:cBhvr>
                                        <p:cTn id="10" dur="1000"/>
                                        <p:tgtEl>
                                          <p:spTgt spid="43"/>
                                        </p:tgtEl>
                                      </p:cBhvr>
                                    </p:animEffect>
                                    <p:anim calcmode="lin" valueType="num">
                                      <p:cBhvr>
                                        <p:cTn id="11" dur="1000" fill="hold"/>
                                        <p:tgtEl>
                                          <p:spTgt spid="43"/>
                                        </p:tgtEl>
                                        <p:attrNameLst>
                                          <p:attrName>ppt_x</p:attrName>
                                        </p:attrNameLst>
                                      </p:cBhvr>
                                      <p:tavLst>
                                        <p:tav tm="0">
                                          <p:val>
                                            <p:strVal val="#ppt_x"/>
                                          </p:val>
                                        </p:tav>
                                        <p:tav tm="100000">
                                          <p:val>
                                            <p:strVal val="#ppt_x"/>
                                          </p:val>
                                        </p:tav>
                                      </p:tavLst>
                                    </p:anim>
                                    <p:anim calcmode="lin" valueType="num">
                                      <p:cBhvr>
                                        <p:cTn id="12" dur="1000" fill="hold"/>
                                        <p:tgtEl>
                                          <p:spTgt spid="43"/>
                                        </p:tgtEl>
                                        <p:attrNameLst>
                                          <p:attrName>ppt_y</p:attrName>
                                        </p:attrNameLst>
                                      </p:cBhvr>
                                      <p:tavLst>
                                        <p:tav tm="0">
                                          <p:val>
                                            <p:strVal val="#ppt_y+.1"/>
                                          </p:val>
                                        </p:tav>
                                        <p:tav tm="100000">
                                          <p:val>
                                            <p:strVal val="#ppt_y"/>
                                          </p:val>
                                        </p:tav>
                                      </p:tavLst>
                                    </p:anim>
                                  </p:childTnLst>
                                </p:cTn>
                              </p:par>
                              <p:par>
                                <p:cTn id="13" presetID="41" presetClass="entr" presetSubtype="0" fill="hold" grpId="0" nodeType="withEffect">
                                  <p:stCondLst>
                                    <p:cond delay="0"/>
                                  </p:stCondLst>
                                  <p:iterate type="lt">
                                    <p:tmPct val="10000"/>
                                  </p:iterate>
                                  <p:childTnLst>
                                    <p:set>
                                      <p:cBhvr>
                                        <p:cTn id="14" dur="1" fill="hold">
                                          <p:stCondLst>
                                            <p:cond delay="0"/>
                                          </p:stCondLst>
                                        </p:cTn>
                                        <p:tgtEl>
                                          <p:spTgt spid="46"/>
                                        </p:tgtEl>
                                        <p:attrNameLst>
                                          <p:attrName>style.visibility</p:attrName>
                                        </p:attrNameLst>
                                      </p:cBhvr>
                                      <p:to>
                                        <p:strVal val="visible"/>
                                      </p:to>
                                    </p:set>
                                    <p:anim calcmode="lin" valueType="num">
                                      <p:cBhvr>
                                        <p:cTn id="15" dur="500" fill="hold"/>
                                        <p:tgtEl>
                                          <p:spTgt spid="46"/>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46"/>
                                        </p:tgtEl>
                                        <p:attrNameLst>
                                          <p:attrName>ppt_y</p:attrName>
                                        </p:attrNameLst>
                                      </p:cBhvr>
                                      <p:tavLst>
                                        <p:tav tm="0">
                                          <p:val>
                                            <p:strVal val="#ppt_y"/>
                                          </p:val>
                                        </p:tav>
                                        <p:tav tm="100000">
                                          <p:val>
                                            <p:strVal val="#ppt_y"/>
                                          </p:val>
                                        </p:tav>
                                      </p:tavLst>
                                    </p:anim>
                                    <p:anim calcmode="lin" valueType="num">
                                      <p:cBhvr>
                                        <p:cTn id="17" dur="500" fill="hold"/>
                                        <p:tgtEl>
                                          <p:spTgt spid="46"/>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46"/>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46"/>
                                        </p:tgtEl>
                                      </p:cBhvr>
                                    </p:animEffect>
                                  </p:childTnLst>
                                </p:cTn>
                              </p:par>
                            </p:childTnLst>
                          </p:cTn>
                        </p:par>
                        <p:par>
                          <p:cTn id="20" fill="hold">
                            <p:stCondLst>
                              <p:cond delay="1000"/>
                            </p:stCondLst>
                            <p:childTnLst>
                              <p:par>
                                <p:cTn id="21" presetID="26" presetClass="emph" presetSubtype="0" fill="hold" grpId="1" nodeType="afterEffect">
                                  <p:stCondLst>
                                    <p:cond delay="0"/>
                                  </p:stCondLst>
                                  <p:iterate type="lt">
                                    <p:tmPct val="0"/>
                                  </p:iterate>
                                  <p:childTnLst>
                                    <p:animEffect transition="out" filter="fade">
                                      <p:cBhvr>
                                        <p:cTn id="22" dur="500" tmFilter="0, 0; .2, .5; .8, .5; 1, 0"/>
                                        <p:tgtEl>
                                          <p:spTgt spid="46"/>
                                        </p:tgtEl>
                                      </p:cBhvr>
                                    </p:animEffect>
                                    <p:animScale>
                                      <p:cBhvr>
                                        <p:cTn id="23" dur="250" autoRev="1" fill="hold"/>
                                        <p:tgtEl>
                                          <p:spTgt spid="4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6" grpId="0"/>
      <p:bldP spid="46"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bwMode="auto">
          <a:xfrm>
            <a:off x="-28208" y="1485813"/>
            <a:ext cx="6129086" cy="4261026"/>
          </a:xfrm>
          <a:custGeom>
            <a:avLst/>
            <a:gdLst>
              <a:gd name="connsiteX0" fmla="*/ 0 w 4511489"/>
              <a:gd name="connsiteY0" fmla="*/ 0 h 4261259"/>
              <a:gd name="connsiteX1" fmla="*/ 4511489 w 4511489"/>
              <a:gd name="connsiteY1" fmla="*/ 0 h 4261259"/>
              <a:gd name="connsiteX2" fmla="*/ 4511489 w 4511489"/>
              <a:gd name="connsiteY2" fmla="*/ 4261259 h 4261259"/>
              <a:gd name="connsiteX3" fmla="*/ 0 w 4511489"/>
              <a:gd name="connsiteY3" fmla="*/ 4261259 h 4261259"/>
            </a:gdLst>
            <a:ahLst/>
            <a:cxnLst>
              <a:cxn ang="0">
                <a:pos x="connsiteX0" y="connsiteY0"/>
              </a:cxn>
              <a:cxn ang="0">
                <a:pos x="connsiteX1" y="connsiteY1"/>
              </a:cxn>
              <a:cxn ang="0">
                <a:pos x="connsiteX2" y="connsiteY2"/>
              </a:cxn>
              <a:cxn ang="0">
                <a:pos x="connsiteX3" y="connsiteY3"/>
              </a:cxn>
            </a:cxnLst>
            <a:rect l="l" t="t" r="r" b="b"/>
            <a:pathLst>
              <a:path w="4511489" h="4261259">
                <a:moveTo>
                  <a:pt x="0" y="0"/>
                </a:moveTo>
                <a:lnTo>
                  <a:pt x="4511489" y="0"/>
                </a:lnTo>
                <a:lnTo>
                  <a:pt x="4511489" y="4261259"/>
                </a:lnTo>
                <a:lnTo>
                  <a:pt x="0" y="4261259"/>
                </a:lnTo>
                <a:close/>
              </a:path>
            </a:pathLst>
          </a:custGeom>
          <a:solidFill>
            <a:schemeClr val="accent2"/>
          </a:solidFill>
          <a:ln w="0">
            <a:noFill/>
            <a:prstDash val="solid"/>
            <a:round/>
          </a:ln>
        </p:spPr>
        <p:txBody>
          <a:bodyPr vert="horz" wrap="square" lIns="128573" tIns="64286" rIns="128573" bIns="64286" numCol="1" anchor="t" anchorCtr="0" compatLnSpc="1">
            <a:noAutofit/>
          </a:bodyPr>
          <a:lstStyle/>
          <a:p>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20" name="MH_Number_1"/>
          <p:cNvSpPr/>
          <p:nvPr>
            <p:custDataLst>
              <p:tags r:id="rId1"/>
            </p:custDataLst>
          </p:nvPr>
        </p:nvSpPr>
        <p:spPr>
          <a:xfrm>
            <a:off x="7121656" y="2504306"/>
            <a:ext cx="379646" cy="379646"/>
          </a:xfrm>
          <a:prstGeom prst="ellipse">
            <a:avLst/>
          </a:prstGeom>
          <a:solidFill>
            <a:schemeClr val="accent1"/>
          </a:solidFill>
          <a:ln w="28575">
            <a:solidFill>
              <a:schemeClr val="bg1"/>
            </a:solidFill>
          </a:ln>
          <a:effectLst>
            <a:outerShdw blurRad="203200" dist="1143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a:r>
              <a:rPr lang="en-US" altLang="zh-CN" sz="2110" b="1" dirty="0">
                <a:solidFill>
                  <a:schemeClr val="bg1"/>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rPr>
              <a:t>1</a:t>
            </a:r>
            <a:endParaRPr lang="zh-CN" altLang="en-US" sz="2110" b="1" dirty="0">
              <a:solidFill>
                <a:schemeClr val="bg1"/>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21" name="MH_Entry_1"/>
          <p:cNvSpPr/>
          <p:nvPr>
            <p:custDataLst>
              <p:tags r:id="rId2"/>
            </p:custDataLst>
          </p:nvPr>
        </p:nvSpPr>
        <p:spPr>
          <a:xfrm>
            <a:off x="7826614" y="2536205"/>
            <a:ext cx="2466406" cy="389337"/>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r>
              <a:rPr lang="en-US" altLang="zh-CN" sz="2530" dirty="0" smtClean="0">
                <a:solidFill>
                  <a:schemeClr val="accent1"/>
                </a:solidFill>
                <a:latin typeface="Arial" panose="020B0604020202020204" pitchFamily="34" charset="0"/>
                <a:ea typeface="微软雅黑" panose="020B0503020204020204" pitchFamily="34" charset="-122"/>
                <a:sym typeface="Arial" panose="020B0604020202020204" pitchFamily="34" charset="0"/>
              </a:rPr>
              <a:t>FTP</a:t>
            </a:r>
            <a:r>
              <a:rPr lang="zh-CN" altLang="en-US" sz="2530" dirty="0" smtClean="0">
                <a:solidFill>
                  <a:schemeClr val="accent1"/>
                </a:solidFill>
                <a:latin typeface="Arial" panose="020B0604020202020204" pitchFamily="34" charset="0"/>
                <a:ea typeface="微软雅黑" panose="020B0503020204020204" pitchFamily="34" charset="-122"/>
                <a:sym typeface="Arial" panose="020B0604020202020204" pitchFamily="34" charset="0"/>
              </a:rPr>
              <a:t>概述</a:t>
            </a:r>
            <a:endParaRPr lang="zh-CN" altLang="en-US" sz="1200"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sp>
        <p:nvSpPr>
          <p:cNvPr id="22" name="MH_Number_2"/>
          <p:cNvSpPr/>
          <p:nvPr>
            <p:custDataLst>
              <p:tags r:id="rId3"/>
            </p:custDataLst>
          </p:nvPr>
        </p:nvSpPr>
        <p:spPr>
          <a:xfrm>
            <a:off x="7121656" y="3373775"/>
            <a:ext cx="379646" cy="379646"/>
          </a:xfrm>
          <a:prstGeom prst="ellipse">
            <a:avLst/>
          </a:prstGeom>
          <a:solidFill>
            <a:schemeClr val="accent2"/>
          </a:solidFill>
          <a:ln w="28575">
            <a:solidFill>
              <a:schemeClr val="bg1"/>
            </a:solidFill>
          </a:ln>
          <a:effectLst>
            <a:outerShdw blurRad="203200" dist="1143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a:r>
              <a:rPr lang="en-US" altLang="zh-CN" sz="2110" b="1">
                <a:solidFill>
                  <a:schemeClr val="bg1"/>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rPr>
              <a:t>2</a:t>
            </a:r>
            <a:endParaRPr lang="zh-CN" altLang="en-US" sz="2110" b="1" dirty="0">
              <a:solidFill>
                <a:schemeClr val="bg1"/>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23" name="MH_Entry_2"/>
          <p:cNvSpPr/>
          <p:nvPr>
            <p:custDataLst>
              <p:tags r:id="rId4"/>
            </p:custDataLst>
          </p:nvPr>
        </p:nvSpPr>
        <p:spPr>
          <a:xfrm>
            <a:off x="7826614" y="3405675"/>
            <a:ext cx="2466406" cy="389337"/>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lvl="0"/>
            <a:r>
              <a:rPr lang="en-US" altLang="zh-CN" sz="2530" dirty="0" smtClean="0">
                <a:solidFill>
                  <a:schemeClr val="accent2"/>
                </a:solidFill>
                <a:latin typeface="Arial" panose="020B0604020202020204" pitchFamily="34" charset="0"/>
                <a:ea typeface="微软雅黑" panose="020B0503020204020204" pitchFamily="34" charset="-122"/>
                <a:sym typeface="Arial" panose="020B0604020202020204" pitchFamily="34" charset="0"/>
              </a:rPr>
              <a:t>FTP</a:t>
            </a:r>
            <a:r>
              <a:rPr lang="zh-CN" altLang="en-US" sz="2530" dirty="0" smtClean="0">
                <a:solidFill>
                  <a:schemeClr val="accent2"/>
                </a:solidFill>
                <a:latin typeface="Arial" panose="020B0604020202020204" pitchFamily="34" charset="0"/>
                <a:ea typeface="微软雅黑" panose="020B0503020204020204" pitchFamily="34" charset="-122"/>
                <a:sym typeface="Arial" panose="020B0604020202020204" pitchFamily="34" charset="0"/>
              </a:rPr>
              <a:t>协议</a:t>
            </a:r>
            <a:endParaRPr lang="zh-CN" altLang="en-US" sz="1200" dirty="0">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
        <p:nvSpPr>
          <p:cNvPr id="18" name="MH_Others_1"/>
          <p:cNvSpPr txBox="1"/>
          <p:nvPr>
            <p:custDataLst>
              <p:tags r:id="rId5"/>
            </p:custDataLst>
          </p:nvPr>
        </p:nvSpPr>
        <p:spPr>
          <a:xfrm>
            <a:off x="2713367" y="1719134"/>
            <a:ext cx="1769715" cy="3794384"/>
          </a:xfrm>
          <a:prstGeom prst="rect">
            <a:avLst/>
          </a:prstGeom>
          <a:noFill/>
        </p:spPr>
        <p:txBody>
          <a:bodyPr vert="eaVert" wrap="square" lIns="0" tIns="0" rIns="0" bIns="0" rtlCol="0" anchor="ctr" anchorCtr="0">
            <a:spAutoFit/>
          </a:bodyPr>
          <a:lstStyle/>
          <a:p>
            <a:pPr algn="ctr"/>
            <a:r>
              <a:rPr lang="zh-CN" altLang="en-US" sz="11500" b="1" dirty="0">
                <a:solidFill>
                  <a:schemeClr val="bg1"/>
                </a:solidFill>
                <a:latin typeface="Arial" panose="020B0604020202020204" pitchFamily="34" charset="0"/>
                <a:ea typeface="微软雅黑" panose="020B0503020204020204" pitchFamily="34" charset="-122"/>
                <a:sym typeface="Arial" panose="020B0604020202020204" pitchFamily="34" charset="0"/>
              </a:rPr>
              <a:t>目录</a:t>
            </a:r>
          </a:p>
        </p:txBody>
      </p:sp>
      <p:sp>
        <p:nvSpPr>
          <p:cNvPr id="19" name="MH_Others_2"/>
          <p:cNvSpPr txBox="1"/>
          <p:nvPr>
            <p:custDataLst>
              <p:tags r:id="rId6"/>
            </p:custDataLst>
          </p:nvPr>
        </p:nvSpPr>
        <p:spPr>
          <a:xfrm rot="5400000">
            <a:off x="865734" y="3277772"/>
            <a:ext cx="3299115" cy="677108"/>
          </a:xfrm>
          <a:prstGeom prst="rect">
            <a:avLst/>
          </a:prstGeom>
          <a:noFill/>
        </p:spPr>
        <p:txBody>
          <a:bodyPr wrap="square" lIns="0" tIns="0" rIns="0" bIns="0">
            <a:spAutoFit/>
          </a:bodyPr>
          <a:lstStyle/>
          <a:p>
            <a:pPr algn="ctr">
              <a:defRPr/>
            </a:pPr>
            <a:r>
              <a:rPr lang="en-US" altLang="zh-CN" sz="4400" b="1" dirty="0">
                <a:solidFill>
                  <a:schemeClr val="bg1"/>
                </a:solidFill>
                <a:latin typeface="Arial" panose="020B0604020202020204" pitchFamily="34" charset="0"/>
                <a:ea typeface="微软雅黑" panose="020B0503020204020204" pitchFamily="34" charset="-122"/>
                <a:sym typeface="Arial" panose="020B0604020202020204" pitchFamily="34" charset="0"/>
              </a:rPr>
              <a:t>CONTENTS</a:t>
            </a:r>
            <a:endParaRPr lang="zh-CN" altLang="en-US" sz="4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6" name="任意多边形 15"/>
          <p:cNvSpPr/>
          <p:nvPr/>
        </p:nvSpPr>
        <p:spPr bwMode="auto">
          <a:xfrm>
            <a:off x="10677613" y="1485813"/>
            <a:ext cx="2201063" cy="4261026"/>
          </a:xfrm>
          <a:custGeom>
            <a:avLst/>
            <a:gdLst>
              <a:gd name="connsiteX0" fmla="*/ 0 w 4511489"/>
              <a:gd name="connsiteY0" fmla="*/ 0 h 4261259"/>
              <a:gd name="connsiteX1" fmla="*/ 4511489 w 4511489"/>
              <a:gd name="connsiteY1" fmla="*/ 0 h 4261259"/>
              <a:gd name="connsiteX2" fmla="*/ 4511489 w 4511489"/>
              <a:gd name="connsiteY2" fmla="*/ 4261259 h 4261259"/>
              <a:gd name="connsiteX3" fmla="*/ 0 w 4511489"/>
              <a:gd name="connsiteY3" fmla="*/ 4261259 h 4261259"/>
            </a:gdLst>
            <a:ahLst/>
            <a:cxnLst>
              <a:cxn ang="0">
                <a:pos x="connsiteX0" y="connsiteY0"/>
              </a:cxn>
              <a:cxn ang="0">
                <a:pos x="connsiteX1" y="connsiteY1"/>
              </a:cxn>
              <a:cxn ang="0">
                <a:pos x="connsiteX2" y="connsiteY2"/>
              </a:cxn>
              <a:cxn ang="0">
                <a:pos x="connsiteX3" y="connsiteY3"/>
              </a:cxn>
            </a:cxnLst>
            <a:rect l="l" t="t" r="r" b="b"/>
            <a:pathLst>
              <a:path w="4511489" h="4261259">
                <a:moveTo>
                  <a:pt x="0" y="0"/>
                </a:moveTo>
                <a:lnTo>
                  <a:pt x="4511489" y="0"/>
                </a:lnTo>
                <a:lnTo>
                  <a:pt x="4511489" y="4261259"/>
                </a:lnTo>
                <a:lnTo>
                  <a:pt x="0" y="4261259"/>
                </a:lnTo>
                <a:close/>
              </a:path>
            </a:pathLst>
          </a:custGeom>
          <a:solidFill>
            <a:schemeClr val="accent1"/>
          </a:solidFill>
          <a:ln w="0">
            <a:noFill/>
            <a:prstDash val="solid"/>
            <a:round/>
          </a:ln>
        </p:spPr>
        <p:txBody>
          <a:bodyPr vert="horz" wrap="square" lIns="128573" tIns="64286" rIns="128573" bIns="64286" numCol="1" anchor="t" anchorCtr="0" compatLnSpc="1">
            <a:noAutofit/>
          </a:bodyPr>
          <a:lstStyle/>
          <a:p>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10" name="MH_Number_1"/>
          <p:cNvSpPr/>
          <p:nvPr>
            <p:custDataLst>
              <p:tags r:id="rId7"/>
            </p:custDataLst>
          </p:nvPr>
        </p:nvSpPr>
        <p:spPr>
          <a:xfrm>
            <a:off x="7121656" y="4309880"/>
            <a:ext cx="379646" cy="379646"/>
          </a:xfrm>
          <a:prstGeom prst="ellipse">
            <a:avLst/>
          </a:prstGeom>
          <a:solidFill>
            <a:schemeClr val="accent1"/>
          </a:solidFill>
          <a:ln w="28575">
            <a:solidFill>
              <a:schemeClr val="bg1"/>
            </a:solidFill>
          </a:ln>
          <a:effectLst>
            <a:outerShdw blurRad="203200" dist="1143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a:r>
              <a:rPr lang="en-US" altLang="zh-CN" sz="2110" b="1" dirty="0">
                <a:solidFill>
                  <a:schemeClr val="bg1"/>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rPr>
              <a:t>3</a:t>
            </a:r>
            <a:endParaRPr lang="zh-CN" altLang="en-US" sz="2110" b="1" dirty="0">
              <a:solidFill>
                <a:schemeClr val="bg1"/>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11" name="MH_Entry_1"/>
          <p:cNvSpPr/>
          <p:nvPr>
            <p:custDataLst>
              <p:tags r:id="rId8"/>
            </p:custDataLst>
          </p:nvPr>
        </p:nvSpPr>
        <p:spPr>
          <a:xfrm>
            <a:off x="7826614" y="4341779"/>
            <a:ext cx="2466406" cy="389337"/>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r>
              <a:rPr lang="en-US" altLang="zh-CN" sz="2530" dirty="0" smtClean="0">
                <a:solidFill>
                  <a:schemeClr val="accent1"/>
                </a:solidFill>
                <a:latin typeface="Arial" panose="020B0604020202020204" pitchFamily="34" charset="0"/>
                <a:ea typeface="微软雅黑" panose="020B0503020204020204" pitchFamily="34" charset="-122"/>
                <a:sym typeface="Arial" panose="020B0604020202020204" pitchFamily="34" charset="0"/>
              </a:rPr>
              <a:t>FTP</a:t>
            </a:r>
            <a:r>
              <a:rPr lang="zh-CN" altLang="en-US" sz="2530" dirty="0" smtClean="0">
                <a:solidFill>
                  <a:schemeClr val="accent1"/>
                </a:solidFill>
                <a:latin typeface="Arial" panose="020B0604020202020204" pitchFamily="34" charset="0"/>
                <a:ea typeface="微软雅黑" panose="020B0503020204020204" pitchFamily="34" charset="-122"/>
                <a:sym typeface="Arial" panose="020B0604020202020204" pitchFamily="34" charset="0"/>
              </a:rPr>
              <a:t>前景</a:t>
            </a:r>
            <a:endParaRPr lang="zh-CN" altLang="en-US" sz="1200"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p14:dur="250" advTm="4000">
        <p15:prstTrans prst="pageCurlDouble"/>
      </p:transition>
    </mc:Choice>
    <mc:Fallback>
      <p:transition advTm="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0-#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250" fill="hold"/>
                                        <p:tgtEl>
                                          <p:spTgt spid="16"/>
                                        </p:tgtEl>
                                        <p:attrNameLst>
                                          <p:attrName>ppt_x</p:attrName>
                                        </p:attrNameLst>
                                      </p:cBhvr>
                                      <p:tavLst>
                                        <p:tav tm="0">
                                          <p:val>
                                            <p:strVal val="1+#ppt_w/2"/>
                                          </p:val>
                                        </p:tav>
                                        <p:tav tm="100000">
                                          <p:val>
                                            <p:strVal val="#ppt_x"/>
                                          </p:val>
                                        </p:tav>
                                      </p:tavLst>
                                    </p:anim>
                                    <p:anim calcmode="lin" valueType="num">
                                      <p:cBhvr additive="base">
                                        <p:cTn id="12" dur="250" fill="hold"/>
                                        <p:tgtEl>
                                          <p:spTgt spid="16"/>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56" presetClass="entr" presetSubtype="0" fill="hold" grpId="0" nodeType="afterEffect">
                                  <p:stCondLst>
                                    <p:cond delay="0"/>
                                  </p:stCondLst>
                                  <p:iterate type="lt">
                                    <p:tmPct val="10000"/>
                                  </p:iterate>
                                  <p:childTnLst>
                                    <p:set>
                                      <p:cBhvr>
                                        <p:cTn id="15" dur="1" fill="hold">
                                          <p:stCondLst>
                                            <p:cond delay="0"/>
                                          </p:stCondLst>
                                        </p:cTn>
                                        <p:tgtEl>
                                          <p:spTgt spid="18"/>
                                        </p:tgtEl>
                                        <p:attrNameLst>
                                          <p:attrName>style.visibility</p:attrName>
                                        </p:attrNameLst>
                                      </p:cBhvr>
                                      <p:to>
                                        <p:strVal val="visible"/>
                                      </p:to>
                                    </p:set>
                                    <p:anim by="(-#ppt_w*2)" calcmode="lin" valueType="num">
                                      <p:cBhvr rctx="PPT">
                                        <p:cTn id="16" dur="125" autoRev="1" fill="hold">
                                          <p:stCondLst>
                                            <p:cond delay="0"/>
                                          </p:stCondLst>
                                        </p:cTn>
                                        <p:tgtEl>
                                          <p:spTgt spid="18"/>
                                        </p:tgtEl>
                                        <p:attrNameLst>
                                          <p:attrName>ppt_w</p:attrName>
                                        </p:attrNameLst>
                                      </p:cBhvr>
                                    </p:anim>
                                    <p:anim by="(#ppt_w*0.50)" calcmode="lin" valueType="num">
                                      <p:cBhvr>
                                        <p:cTn id="17" dur="125" decel="50000" autoRev="1" fill="hold">
                                          <p:stCondLst>
                                            <p:cond delay="0"/>
                                          </p:stCondLst>
                                        </p:cTn>
                                        <p:tgtEl>
                                          <p:spTgt spid="18"/>
                                        </p:tgtEl>
                                        <p:attrNameLst>
                                          <p:attrName>ppt_x</p:attrName>
                                        </p:attrNameLst>
                                      </p:cBhvr>
                                    </p:anim>
                                    <p:anim from="(-#ppt_h/2)" to="(#ppt_y)" calcmode="lin" valueType="num">
                                      <p:cBhvr>
                                        <p:cTn id="18" dur="250" fill="hold">
                                          <p:stCondLst>
                                            <p:cond delay="0"/>
                                          </p:stCondLst>
                                        </p:cTn>
                                        <p:tgtEl>
                                          <p:spTgt spid="18"/>
                                        </p:tgtEl>
                                        <p:attrNameLst>
                                          <p:attrName>ppt_y</p:attrName>
                                        </p:attrNameLst>
                                      </p:cBhvr>
                                    </p:anim>
                                    <p:animRot by="21600000">
                                      <p:cBhvr>
                                        <p:cTn id="19" dur="250" fill="hold">
                                          <p:stCondLst>
                                            <p:cond delay="0"/>
                                          </p:stCondLst>
                                        </p:cTn>
                                        <p:tgtEl>
                                          <p:spTgt spid="18"/>
                                        </p:tgtEl>
                                        <p:attrNameLst>
                                          <p:attrName>r</p:attrName>
                                        </p:attrNameLst>
                                      </p:cBhvr>
                                    </p:animRot>
                                  </p:childTnLst>
                                </p:cTn>
                              </p:par>
                              <p:par>
                                <p:cTn id="20" presetID="56" presetClass="entr" presetSubtype="0" fill="hold" grpId="0" nodeType="withEffect">
                                  <p:stCondLst>
                                    <p:cond delay="0"/>
                                  </p:stCondLst>
                                  <p:iterate type="lt">
                                    <p:tmPct val="10000"/>
                                  </p:iterate>
                                  <p:childTnLst>
                                    <p:set>
                                      <p:cBhvr>
                                        <p:cTn id="21" dur="1" fill="hold">
                                          <p:stCondLst>
                                            <p:cond delay="0"/>
                                          </p:stCondLst>
                                        </p:cTn>
                                        <p:tgtEl>
                                          <p:spTgt spid="19"/>
                                        </p:tgtEl>
                                        <p:attrNameLst>
                                          <p:attrName>style.visibility</p:attrName>
                                        </p:attrNameLst>
                                      </p:cBhvr>
                                      <p:to>
                                        <p:strVal val="visible"/>
                                      </p:to>
                                    </p:set>
                                    <p:anim by="(-#ppt_w*2)" calcmode="lin" valueType="num">
                                      <p:cBhvr rctx="PPT">
                                        <p:cTn id="22" dur="125" autoRev="1" fill="hold">
                                          <p:stCondLst>
                                            <p:cond delay="0"/>
                                          </p:stCondLst>
                                        </p:cTn>
                                        <p:tgtEl>
                                          <p:spTgt spid="19"/>
                                        </p:tgtEl>
                                        <p:attrNameLst>
                                          <p:attrName>ppt_w</p:attrName>
                                        </p:attrNameLst>
                                      </p:cBhvr>
                                    </p:anim>
                                    <p:anim by="(#ppt_w*0.50)" calcmode="lin" valueType="num">
                                      <p:cBhvr>
                                        <p:cTn id="23" dur="125" decel="50000" autoRev="1" fill="hold">
                                          <p:stCondLst>
                                            <p:cond delay="0"/>
                                          </p:stCondLst>
                                        </p:cTn>
                                        <p:tgtEl>
                                          <p:spTgt spid="19"/>
                                        </p:tgtEl>
                                        <p:attrNameLst>
                                          <p:attrName>ppt_x</p:attrName>
                                        </p:attrNameLst>
                                      </p:cBhvr>
                                    </p:anim>
                                    <p:anim from="(-#ppt_h/2)" to="(#ppt_y)" calcmode="lin" valueType="num">
                                      <p:cBhvr>
                                        <p:cTn id="24" dur="250" fill="hold">
                                          <p:stCondLst>
                                            <p:cond delay="0"/>
                                          </p:stCondLst>
                                        </p:cTn>
                                        <p:tgtEl>
                                          <p:spTgt spid="19"/>
                                        </p:tgtEl>
                                        <p:attrNameLst>
                                          <p:attrName>ppt_y</p:attrName>
                                        </p:attrNameLst>
                                      </p:cBhvr>
                                    </p:anim>
                                    <p:animRot by="21600000">
                                      <p:cBhvr>
                                        <p:cTn id="25" dur="250" fill="hold">
                                          <p:stCondLst>
                                            <p:cond delay="0"/>
                                          </p:stCondLst>
                                        </p:cTn>
                                        <p:tgtEl>
                                          <p:spTgt spid="19"/>
                                        </p:tgtEl>
                                        <p:attrNameLst>
                                          <p:attrName>r</p:attrName>
                                        </p:attrNameLst>
                                      </p:cBhvr>
                                    </p:animRot>
                                  </p:childTnLst>
                                </p:cTn>
                              </p:par>
                            </p:childTnLst>
                          </p:cTn>
                        </p:par>
                        <p:par>
                          <p:cTn id="26" fill="hold">
                            <p:stCondLst>
                              <p:cond delay="925"/>
                            </p:stCondLst>
                            <p:childTnLst>
                              <p:par>
                                <p:cTn id="27" presetID="53" presetClass="entr" presetSubtype="16" fill="hold" grpId="0" nodeType="afterEffect">
                                  <p:stCondLst>
                                    <p:cond delay="0"/>
                                  </p:stCondLst>
                                  <p:childTnLst>
                                    <p:set>
                                      <p:cBhvr>
                                        <p:cTn id="28" dur="1" fill="hold">
                                          <p:stCondLst>
                                            <p:cond delay="0"/>
                                          </p:stCondLst>
                                        </p:cTn>
                                        <p:tgtEl>
                                          <p:spTgt spid="20"/>
                                        </p:tgtEl>
                                        <p:attrNameLst>
                                          <p:attrName>style.visibility</p:attrName>
                                        </p:attrNameLst>
                                      </p:cBhvr>
                                      <p:to>
                                        <p:strVal val="visible"/>
                                      </p:to>
                                    </p:set>
                                    <p:anim calcmode="lin" valueType="num">
                                      <p:cBhvr>
                                        <p:cTn id="29" dur="500" fill="hold"/>
                                        <p:tgtEl>
                                          <p:spTgt spid="20"/>
                                        </p:tgtEl>
                                        <p:attrNameLst>
                                          <p:attrName>ppt_w</p:attrName>
                                        </p:attrNameLst>
                                      </p:cBhvr>
                                      <p:tavLst>
                                        <p:tav tm="0">
                                          <p:val>
                                            <p:fltVal val="0"/>
                                          </p:val>
                                        </p:tav>
                                        <p:tav tm="100000">
                                          <p:val>
                                            <p:strVal val="#ppt_w"/>
                                          </p:val>
                                        </p:tav>
                                      </p:tavLst>
                                    </p:anim>
                                    <p:anim calcmode="lin" valueType="num">
                                      <p:cBhvr>
                                        <p:cTn id="30" dur="500" fill="hold"/>
                                        <p:tgtEl>
                                          <p:spTgt spid="20"/>
                                        </p:tgtEl>
                                        <p:attrNameLst>
                                          <p:attrName>ppt_h</p:attrName>
                                        </p:attrNameLst>
                                      </p:cBhvr>
                                      <p:tavLst>
                                        <p:tav tm="0">
                                          <p:val>
                                            <p:fltVal val="0"/>
                                          </p:val>
                                        </p:tav>
                                        <p:tav tm="100000">
                                          <p:val>
                                            <p:strVal val="#ppt_h"/>
                                          </p:val>
                                        </p:tav>
                                      </p:tavLst>
                                    </p:anim>
                                    <p:animEffect transition="in" filter="fade">
                                      <p:cBhvr>
                                        <p:cTn id="31" dur="500"/>
                                        <p:tgtEl>
                                          <p:spTgt spid="20"/>
                                        </p:tgtEl>
                                      </p:cBhvr>
                                    </p:animEffect>
                                  </p:childTnLst>
                                </p:cTn>
                              </p:par>
                              <p:par>
                                <p:cTn id="32" presetID="53" presetClass="entr" presetSubtype="16" fill="hold" grpId="0" nodeType="withEffect">
                                  <p:stCondLst>
                                    <p:cond delay="0"/>
                                  </p:stCondLst>
                                  <p:childTnLst>
                                    <p:set>
                                      <p:cBhvr>
                                        <p:cTn id="33" dur="1" fill="hold">
                                          <p:stCondLst>
                                            <p:cond delay="0"/>
                                          </p:stCondLst>
                                        </p:cTn>
                                        <p:tgtEl>
                                          <p:spTgt spid="22"/>
                                        </p:tgtEl>
                                        <p:attrNameLst>
                                          <p:attrName>style.visibility</p:attrName>
                                        </p:attrNameLst>
                                      </p:cBhvr>
                                      <p:to>
                                        <p:strVal val="visible"/>
                                      </p:to>
                                    </p:set>
                                    <p:anim calcmode="lin" valueType="num">
                                      <p:cBhvr>
                                        <p:cTn id="34" dur="500" fill="hold"/>
                                        <p:tgtEl>
                                          <p:spTgt spid="22"/>
                                        </p:tgtEl>
                                        <p:attrNameLst>
                                          <p:attrName>ppt_w</p:attrName>
                                        </p:attrNameLst>
                                      </p:cBhvr>
                                      <p:tavLst>
                                        <p:tav tm="0">
                                          <p:val>
                                            <p:fltVal val="0"/>
                                          </p:val>
                                        </p:tav>
                                        <p:tav tm="100000">
                                          <p:val>
                                            <p:strVal val="#ppt_w"/>
                                          </p:val>
                                        </p:tav>
                                      </p:tavLst>
                                    </p:anim>
                                    <p:anim calcmode="lin" valueType="num">
                                      <p:cBhvr>
                                        <p:cTn id="35" dur="500" fill="hold"/>
                                        <p:tgtEl>
                                          <p:spTgt spid="22"/>
                                        </p:tgtEl>
                                        <p:attrNameLst>
                                          <p:attrName>ppt_h</p:attrName>
                                        </p:attrNameLst>
                                      </p:cBhvr>
                                      <p:tavLst>
                                        <p:tav tm="0">
                                          <p:val>
                                            <p:fltVal val="0"/>
                                          </p:val>
                                        </p:tav>
                                        <p:tav tm="100000">
                                          <p:val>
                                            <p:strVal val="#ppt_h"/>
                                          </p:val>
                                        </p:tav>
                                      </p:tavLst>
                                    </p:anim>
                                    <p:animEffect transition="in" filter="fade">
                                      <p:cBhvr>
                                        <p:cTn id="36" dur="500"/>
                                        <p:tgtEl>
                                          <p:spTgt spid="22"/>
                                        </p:tgtEl>
                                      </p:cBhvr>
                                    </p:animEffect>
                                  </p:childTnLst>
                                </p:cTn>
                              </p:par>
                              <p:par>
                                <p:cTn id="37" presetID="53" presetClass="entr" presetSubtype="16" fill="hold" grpId="0" nodeType="withEffect">
                                  <p:stCondLst>
                                    <p:cond delay="0"/>
                                  </p:stCondLst>
                                  <p:childTnLst>
                                    <p:set>
                                      <p:cBhvr>
                                        <p:cTn id="38" dur="1" fill="hold">
                                          <p:stCondLst>
                                            <p:cond delay="0"/>
                                          </p:stCondLst>
                                        </p:cTn>
                                        <p:tgtEl>
                                          <p:spTgt spid="10"/>
                                        </p:tgtEl>
                                        <p:attrNameLst>
                                          <p:attrName>style.visibility</p:attrName>
                                        </p:attrNameLst>
                                      </p:cBhvr>
                                      <p:to>
                                        <p:strVal val="visible"/>
                                      </p:to>
                                    </p:set>
                                    <p:anim calcmode="lin" valueType="num">
                                      <p:cBhvr>
                                        <p:cTn id="39" dur="500" fill="hold"/>
                                        <p:tgtEl>
                                          <p:spTgt spid="10"/>
                                        </p:tgtEl>
                                        <p:attrNameLst>
                                          <p:attrName>ppt_w</p:attrName>
                                        </p:attrNameLst>
                                      </p:cBhvr>
                                      <p:tavLst>
                                        <p:tav tm="0">
                                          <p:val>
                                            <p:fltVal val="0"/>
                                          </p:val>
                                        </p:tav>
                                        <p:tav tm="100000">
                                          <p:val>
                                            <p:strVal val="#ppt_w"/>
                                          </p:val>
                                        </p:tav>
                                      </p:tavLst>
                                    </p:anim>
                                    <p:anim calcmode="lin" valueType="num">
                                      <p:cBhvr>
                                        <p:cTn id="40" dur="500" fill="hold"/>
                                        <p:tgtEl>
                                          <p:spTgt spid="10"/>
                                        </p:tgtEl>
                                        <p:attrNameLst>
                                          <p:attrName>ppt_h</p:attrName>
                                        </p:attrNameLst>
                                      </p:cBhvr>
                                      <p:tavLst>
                                        <p:tav tm="0">
                                          <p:val>
                                            <p:fltVal val="0"/>
                                          </p:val>
                                        </p:tav>
                                        <p:tav tm="100000">
                                          <p:val>
                                            <p:strVal val="#ppt_h"/>
                                          </p:val>
                                        </p:tav>
                                      </p:tavLst>
                                    </p:anim>
                                    <p:animEffect transition="in" filter="fade">
                                      <p:cBhvr>
                                        <p:cTn id="41" dur="500"/>
                                        <p:tgtEl>
                                          <p:spTgt spid="10"/>
                                        </p:tgtEl>
                                      </p:cBhvr>
                                    </p:animEffect>
                                  </p:childTnLst>
                                </p:cTn>
                              </p:par>
                            </p:childTnLst>
                          </p:cTn>
                        </p:par>
                        <p:par>
                          <p:cTn id="42" fill="hold">
                            <p:stCondLst>
                              <p:cond delay="1425"/>
                            </p:stCondLst>
                            <p:childTnLst>
                              <p:par>
                                <p:cTn id="43" presetID="22" presetClass="entr" presetSubtype="4" fill="hold" grpId="0" nodeType="afterEffect">
                                  <p:stCondLst>
                                    <p:cond delay="0"/>
                                  </p:stCondLst>
                                  <p:childTnLst>
                                    <p:set>
                                      <p:cBhvr>
                                        <p:cTn id="44" dur="1" fill="hold">
                                          <p:stCondLst>
                                            <p:cond delay="0"/>
                                          </p:stCondLst>
                                        </p:cTn>
                                        <p:tgtEl>
                                          <p:spTgt spid="21"/>
                                        </p:tgtEl>
                                        <p:attrNameLst>
                                          <p:attrName>style.visibility</p:attrName>
                                        </p:attrNameLst>
                                      </p:cBhvr>
                                      <p:to>
                                        <p:strVal val="visible"/>
                                      </p:to>
                                    </p:set>
                                    <p:animEffect transition="in" filter="wipe(down)">
                                      <p:cBhvr>
                                        <p:cTn id="45" dur="500"/>
                                        <p:tgtEl>
                                          <p:spTgt spid="21"/>
                                        </p:tgtEl>
                                      </p:cBhvr>
                                    </p:animEffect>
                                  </p:childTnLst>
                                </p:cTn>
                              </p:par>
                              <p:par>
                                <p:cTn id="46" presetID="22" presetClass="entr" presetSubtype="4" fill="hold" grpId="0" nodeType="withEffect">
                                  <p:stCondLst>
                                    <p:cond delay="0"/>
                                  </p:stCondLst>
                                  <p:childTnLst>
                                    <p:set>
                                      <p:cBhvr>
                                        <p:cTn id="47" dur="1" fill="hold">
                                          <p:stCondLst>
                                            <p:cond delay="0"/>
                                          </p:stCondLst>
                                        </p:cTn>
                                        <p:tgtEl>
                                          <p:spTgt spid="23"/>
                                        </p:tgtEl>
                                        <p:attrNameLst>
                                          <p:attrName>style.visibility</p:attrName>
                                        </p:attrNameLst>
                                      </p:cBhvr>
                                      <p:to>
                                        <p:strVal val="visible"/>
                                      </p:to>
                                    </p:set>
                                    <p:animEffect transition="in" filter="wipe(down)">
                                      <p:cBhvr>
                                        <p:cTn id="48" dur="500"/>
                                        <p:tgtEl>
                                          <p:spTgt spid="23"/>
                                        </p:tgtEl>
                                      </p:cBhvr>
                                    </p:animEffect>
                                  </p:childTnLst>
                                </p:cTn>
                              </p:par>
                              <p:par>
                                <p:cTn id="49" presetID="22" presetClass="entr" presetSubtype="4" fill="hold" grpId="0" nodeType="withEffect">
                                  <p:stCondLst>
                                    <p:cond delay="0"/>
                                  </p:stCondLst>
                                  <p:childTnLst>
                                    <p:set>
                                      <p:cBhvr>
                                        <p:cTn id="50" dur="1" fill="hold">
                                          <p:stCondLst>
                                            <p:cond delay="0"/>
                                          </p:stCondLst>
                                        </p:cTn>
                                        <p:tgtEl>
                                          <p:spTgt spid="11"/>
                                        </p:tgtEl>
                                        <p:attrNameLst>
                                          <p:attrName>style.visibility</p:attrName>
                                        </p:attrNameLst>
                                      </p:cBhvr>
                                      <p:to>
                                        <p:strVal val="visible"/>
                                      </p:to>
                                    </p:set>
                                    <p:animEffect transition="in" filter="wipe(down)">
                                      <p:cBhvr>
                                        <p:cTn id="5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0" grpId="0" animBg="1"/>
      <p:bldP spid="21" grpId="0"/>
      <p:bldP spid="22" grpId="0" animBg="1"/>
      <p:bldP spid="23" grpId="0"/>
      <p:bldP spid="18" grpId="0"/>
      <p:bldP spid="19" grpId="0"/>
      <p:bldP spid="16" grpId="0" animBg="1"/>
      <p:bldP spid="10" grpId="0" animBg="1"/>
      <p:bldP spid="1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任意多边形 16"/>
          <p:cNvSpPr/>
          <p:nvPr/>
        </p:nvSpPr>
        <p:spPr bwMode="auto">
          <a:xfrm>
            <a:off x="0" y="1485813"/>
            <a:ext cx="5095364" cy="4261026"/>
          </a:xfrm>
          <a:custGeom>
            <a:avLst/>
            <a:gdLst>
              <a:gd name="connsiteX0" fmla="*/ 0 w 4511489"/>
              <a:gd name="connsiteY0" fmla="*/ 0 h 4261259"/>
              <a:gd name="connsiteX1" fmla="*/ 4511489 w 4511489"/>
              <a:gd name="connsiteY1" fmla="*/ 0 h 4261259"/>
              <a:gd name="connsiteX2" fmla="*/ 4511489 w 4511489"/>
              <a:gd name="connsiteY2" fmla="*/ 4261259 h 4261259"/>
              <a:gd name="connsiteX3" fmla="*/ 0 w 4511489"/>
              <a:gd name="connsiteY3" fmla="*/ 4261259 h 4261259"/>
            </a:gdLst>
            <a:ahLst/>
            <a:cxnLst>
              <a:cxn ang="0">
                <a:pos x="connsiteX0" y="connsiteY0"/>
              </a:cxn>
              <a:cxn ang="0">
                <a:pos x="connsiteX1" y="connsiteY1"/>
              </a:cxn>
              <a:cxn ang="0">
                <a:pos x="connsiteX2" y="connsiteY2"/>
              </a:cxn>
              <a:cxn ang="0">
                <a:pos x="connsiteX3" y="connsiteY3"/>
              </a:cxn>
            </a:cxnLst>
            <a:rect l="l" t="t" r="r" b="b"/>
            <a:pathLst>
              <a:path w="4511489" h="4261259">
                <a:moveTo>
                  <a:pt x="0" y="0"/>
                </a:moveTo>
                <a:lnTo>
                  <a:pt x="4511489" y="0"/>
                </a:lnTo>
                <a:lnTo>
                  <a:pt x="4511489" y="4261259"/>
                </a:lnTo>
                <a:lnTo>
                  <a:pt x="0" y="4261259"/>
                </a:lnTo>
                <a:close/>
              </a:path>
            </a:pathLst>
          </a:custGeom>
          <a:solidFill>
            <a:schemeClr val="accent1"/>
          </a:solidFill>
          <a:ln w="0">
            <a:noFill/>
            <a:prstDash val="solid"/>
            <a:round/>
          </a:ln>
        </p:spPr>
        <p:txBody>
          <a:bodyPr vert="horz" wrap="square" lIns="128573" tIns="64286" rIns="128573" bIns="64286" numCol="1" anchor="t" anchorCtr="0" compatLnSpc="1">
            <a:noAutofit/>
          </a:bodyPr>
          <a:lstStyle/>
          <a:p>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18" name="任意多边形 17"/>
          <p:cNvSpPr/>
          <p:nvPr/>
        </p:nvSpPr>
        <p:spPr bwMode="auto">
          <a:xfrm>
            <a:off x="10677613" y="1485813"/>
            <a:ext cx="2201063" cy="4261026"/>
          </a:xfrm>
          <a:custGeom>
            <a:avLst/>
            <a:gdLst>
              <a:gd name="connsiteX0" fmla="*/ 0 w 4511489"/>
              <a:gd name="connsiteY0" fmla="*/ 0 h 4261259"/>
              <a:gd name="connsiteX1" fmla="*/ 4511489 w 4511489"/>
              <a:gd name="connsiteY1" fmla="*/ 0 h 4261259"/>
              <a:gd name="connsiteX2" fmla="*/ 4511489 w 4511489"/>
              <a:gd name="connsiteY2" fmla="*/ 4261259 h 4261259"/>
              <a:gd name="connsiteX3" fmla="*/ 0 w 4511489"/>
              <a:gd name="connsiteY3" fmla="*/ 4261259 h 4261259"/>
            </a:gdLst>
            <a:ahLst/>
            <a:cxnLst>
              <a:cxn ang="0">
                <a:pos x="connsiteX0" y="connsiteY0"/>
              </a:cxn>
              <a:cxn ang="0">
                <a:pos x="connsiteX1" y="connsiteY1"/>
              </a:cxn>
              <a:cxn ang="0">
                <a:pos x="connsiteX2" y="connsiteY2"/>
              </a:cxn>
              <a:cxn ang="0">
                <a:pos x="connsiteX3" y="connsiteY3"/>
              </a:cxn>
            </a:cxnLst>
            <a:rect l="l" t="t" r="r" b="b"/>
            <a:pathLst>
              <a:path w="4511489" h="4261259">
                <a:moveTo>
                  <a:pt x="0" y="0"/>
                </a:moveTo>
                <a:lnTo>
                  <a:pt x="4511489" y="0"/>
                </a:lnTo>
                <a:lnTo>
                  <a:pt x="4511489" y="4261259"/>
                </a:lnTo>
                <a:lnTo>
                  <a:pt x="0" y="4261259"/>
                </a:lnTo>
                <a:close/>
              </a:path>
            </a:pathLst>
          </a:custGeom>
          <a:solidFill>
            <a:schemeClr val="accent2"/>
          </a:solidFill>
          <a:ln w="0">
            <a:noFill/>
            <a:prstDash val="solid"/>
            <a:round/>
          </a:ln>
        </p:spPr>
        <p:txBody>
          <a:bodyPr vert="horz" wrap="square" lIns="128573" tIns="64286" rIns="128573" bIns="64286" numCol="1" anchor="t" anchorCtr="0" compatLnSpc="1">
            <a:noAutofit/>
          </a:bodyPr>
          <a:lstStyle/>
          <a:p>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45" name="椭圆 44"/>
          <p:cNvSpPr/>
          <p:nvPr/>
        </p:nvSpPr>
        <p:spPr>
          <a:xfrm>
            <a:off x="4150169" y="2698157"/>
            <a:ext cx="1826109" cy="1826108"/>
          </a:xfrm>
          <a:prstGeom prst="ellipse">
            <a:avLst/>
          </a:prstGeom>
          <a:gradFill flip="none" rotWithShape="1">
            <a:gsLst>
              <a:gs pos="25000">
                <a:schemeClr val="bg1">
                  <a:shade val="67500"/>
                  <a:satMod val="115000"/>
                </a:schemeClr>
              </a:gs>
              <a:gs pos="62000">
                <a:schemeClr val="bg1">
                  <a:shade val="100000"/>
                  <a:satMod val="115000"/>
                </a:schemeClr>
              </a:gs>
            </a:gsLst>
            <a:lin ang="2700000" scaled="1"/>
            <a:tileRect/>
          </a:gradFill>
          <a:ln w="38100">
            <a:solidFill>
              <a:schemeClr val="bg1"/>
            </a:solidFill>
          </a:ln>
          <a:effectLst>
            <a:outerShdw blurRad="254000" dist="127000" dir="30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46" name="MH_Others_1"/>
          <p:cNvSpPr txBox="1"/>
          <p:nvPr>
            <p:custDataLst>
              <p:tags r:id="rId1"/>
            </p:custDataLst>
          </p:nvPr>
        </p:nvSpPr>
        <p:spPr>
          <a:xfrm>
            <a:off x="4306517" y="3088054"/>
            <a:ext cx="1513416" cy="1046312"/>
          </a:xfrm>
          <a:prstGeom prst="rect">
            <a:avLst/>
          </a:prstGeom>
          <a:noFill/>
        </p:spPr>
        <p:txBody>
          <a:bodyPr wrap="square" lIns="0" tIns="0" rIns="0" bIns="0" rtlCol="0" anchor="ctr" anchorCtr="0">
            <a:spAutoFit/>
          </a:bodyPr>
          <a:lstStyle/>
          <a:p>
            <a:pPr algn="ctr"/>
            <a:r>
              <a:rPr lang="en-US" altLang="zh-CN" sz="48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01</a:t>
            </a:r>
          </a:p>
          <a:p>
            <a:pPr algn="ctr"/>
            <a:r>
              <a:rPr lang="en-US" altLang="zh-CN" sz="20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CHAPTER</a:t>
            </a:r>
            <a:endParaRPr lang="zh-CN" altLang="en-US" sz="20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矩形 9"/>
          <p:cNvSpPr/>
          <p:nvPr/>
        </p:nvSpPr>
        <p:spPr>
          <a:xfrm>
            <a:off x="6535197" y="3256869"/>
            <a:ext cx="3184233" cy="615553"/>
          </a:xfrm>
          <a:prstGeom prst="rect">
            <a:avLst/>
          </a:prstGeom>
        </p:spPr>
        <p:txBody>
          <a:bodyPr wrap="square" lIns="0" tIns="0" rIns="0" bIns="0">
            <a:spAutoFit/>
          </a:bodyPr>
          <a:lstStyle/>
          <a:p>
            <a:r>
              <a:rPr lang="en-US" altLang="zh-CN" sz="4000" dirty="0">
                <a:solidFill>
                  <a:schemeClr val="accent1"/>
                </a:solidFill>
                <a:latin typeface="Arial" panose="020B0604020202020204" pitchFamily="34" charset="0"/>
                <a:ea typeface="微软雅黑" panose="020B0503020204020204" pitchFamily="34" charset="-122"/>
                <a:sym typeface="Arial" panose="020B0604020202020204" pitchFamily="34" charset="0"/>
              </a:rPr>
              <a:t>FTP</a:t>
            </a:r>
            <a:r>
              <a:rPr lang="zh-CN" altLang="en-US" sz="4000" dirty="0">
                <a:solidFill>
                  <a:schemeClr val="accent1"/>
                </a:solidFill>
                <a:latin typeface="Arial" panose="020B0604020202020204" pitchFamily="34" charset="0"/>
                <a:ea typeface="微软雅黑" panose="020B0503020204020204" pitchFamily="34" charset="-122"/>
                <a:sym typeface="Arial" panose="020B0604020202020204" pitchFamily="34" charset="0"/>
              </a:rPr>
              <a:t>概述</a:t>
            </a:r>
          </a:p>
        </p:txBody>
      </p:sp>
    </p:spTree>
  </p:cSld>
  <p:clrMapOvr>
    <a:masterClrMapping/>
  </p:clrMapOvr>
  <mc:AlternateContent xmlns:mc="http://schemas.openxmlformats.org/markup-compatibility/2006">
    <mc:Choice xmlns:p14="http://schemas.microsoft.com/office/powerpoint/2010/main" Requires="p14">
      <p:transition p14:dur="250" advTm="0">
        <p:push/>
      </p:transition>
    </mc:Choice>
    <mc:Fallback>
      <p:transition advTm="0">
        <p:push/>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0-#ppt_w/2"/>
                                          </p:val>
                                        </p:tav>
                                        <p:tav tm="100000">
                                          <p:val>
                                            <p:strVal val="#ppt_x"/>
                                          </p:val>
                                        </p:tav>
                                      </p:tavLst>
                                    </p:anim>
                                    <p:anim calcmode="lin" valueType="num">
                                      <p:cBhvr additive="base">
                                        <p:cTn id="8" dur="500" fill="hold"/>
                                        <p:tgtEl>
                                          <p:spTgt spid="1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18"/>
                                        </p:tgtEl>
                                        <p:attrNameLst>
                                          <p:attrName>style.visibility</p:attrName>
                                        </p:attrNameLst>
                                      </p:cBhvr>
                                      <p:to>
                                        <p:strVal val="visible"/>
                                      </p:to>
                                    </p:set>
                                    <p:anim calcmode="lin" valueType="num">
                                      <p:cBhvr additive="base">
                                        <p:cTn id="12" dur="10" fill="hold"/>
                                        <p:tgtEl>
                                          <p:spTgt spid="18"/>
                                        </p:tgtEl>
                                        <p:attrNameLst>
                                          <p:attrName>ppt_x</p:attrName>
                                        </p:attrNameLst>
                                      </p:cBhvr>
                                      <p:tavLst>
                                        <p:tav tm="0">
                                          <p:val>
                                            <p:strVal val="1+#ppt_w/2"/>
                                          </p:val>
                                        </p:tav>
                                        <p:tav tm="100000">
                                          <p:val>
                                            <p:strVal val="#ppt_x"/>
                                          </p:val>
                                        </p:tav>
                                      </p:tavLst>
                                    </p:anim>
                                    <p:anim calcmode="lin" valueType="num">
                                      <p:cBhvr additive="base">
                                        <p:cTn id="13" dur="10" fill="hold"/>
                                        <p:tgtEl>
                                          <p:spTgt spid="18"/>
                                        </p:tgtEl>
                                        <p:attrNameLst>
                                          <p:attrName>ppt_y</p:attrName>
                                        </p:attrNameLst>
                                      </p:cBhvr>
                                      <p:tavLst>
                                        <p:tav tm="0">
                                          <p:val>
                                            <p:strVal val="#ppt_y"/>
                                          </p:val>
                                        </p:tav>
                                        <p:tav tm="100000">
                                          <p:val>
                                            <p:strVal val="#ppt_y"/>
                                          </p:val>
                                        </p:tav>
                                      </p:tavLst>
                                    </p:anim>
                                  </p:childTnLst>
                                </p:cTn>
                              </p:par>
                            </p:childTnLst>
                          </p:cTn>
                        </p:par>
                        <p:par>
                          <p:cTn id="14" fill="hold">
                            <p:stCondLst>
                              <p:cond delay="510"/>
                            </p:stCondLst>
                            <p:childTnLst>
                              <p:par>
                                <p:cTn id="15" presetID="53" presetClass="entr" presetSubtype="16" fill="hold" grpId="0" nodeType="afterEffect">
                                  <p:stCondLst>
                                    <p:cond delay="0"/>
                                  </p:stCondLst>
                                  <p:childTnLst>
                                    <p:set>
                                      <p:cBhvr>
                                        <p:cTn id="16" dur="1" fill="hold">
                                          <p:stCondLst>
                                            <p:cond delay="0"/>
                                          </p:stCondLst>
                                        </p:cTn>
                                        <p:tgtEl>
                                          <p:spTgt spid="45"/>
                                        </p:tgtEl>
                                        <p:attrNameLst>
                                          <p:attrName>style.visibility</p:attrName>
                                        </p:attrNameLst>
                                      </p:cBhvr>
                                      <p:to>
                                        <p:strVal val="visible"/>
                                      </p:to>
                                    </p:set>
                                    <p:anim calcmode="lin" valueType="num">
                                      <p:cBhvr>
                                        <p:cTn id="17" dur="10" fill="hold"/>
                                        <p:tgtEl>
                                          <p:spTgt spid="45"/>
                                        </p:tgtEl>
                                        <p:attrNameLst>
                                          <p:attrName>ppt_w</p:attrName>
                                        </p:attrNameLst>
                                      </p:cBhvr>
                                      <p:tavLst>
                                        <p:tav tm="0">
                                          <p:val>
                                            <p:fltVal val="0"/>
                                          </p:val>
                                        </p:tav>
                                        <p:tav tm="100000">
                                          <p:val>
                                            <p:strVal val="#ppt_w"/>
                                          </p:val>
                                        </p:tav>
                                      </p:tavLst>
                                    </p:anim>
                                    <p:anim calcmode="lin" valueType="num">
                                      <p:cBhvr>
                                        <p:cTn id="18" dur="10" fill="hold"/>
                                        <p:tgtEl>
                                          <p:spTgt spid="45"/>
                                        </p:tgtEl>
                                        <p:attrNameLst>
                                          <p:attrName>ppt_h</p:attrName>
                                        </p:attrNameLst>
                                      </p:cBhvr>
                                      <p:tavLst>
                                        <p:tav tm="0">
                                          <p:val>
                                            <p:fltVal val="0"/>
                                          </p:val>
                                        </p:tav>
                                        <p:tav tm="100000">
                                          <p:val>
                                            <p:strVal val="#ppt_h"/>
                                          </p:val>
                                        </p:tav>
                                      </p:tavLst>
                                    </p:anim>
                                    <p:animEffect transition="in" filter="fade">
                                      <p:cBhvr>
                                        <p:cTn id="19" dur="10"/>
                                        <p:tgtEl>
                                          <p:spTgt spid="45"/>
                                        </p:tgtEl>
                                      </p:cBhvr>
                                    </p:animEffect>
                                  </p:childTnLst>
                                </p:cTn>
                              </p:par>
                            </p:childTnLst>
                          </p:cTn>
                        </p:par>
                        <p:par>
                          <p:cTn id="20" fill="hold">
                            <p:stCondLst>
                              <p:cond delay="520"/>
                            </p:stCondLst>
                            <p:childTnLst>
                              <p:par>
                                <p:cTn id="21" presetID="56" presetClass="entr" presetSubtype="0" fill="hold" grpId="0" nodeType="afterEffect">
                                  <p:stCondLst>
                                    <p:cond delay="0"/>
                                  </p:stCondLst>
                                  <p:iterate type="lt">
                                    <p:tmPct val="10000"/>
                                  </p:iterate>
                                  <p:childTnLst>
                                    <p:set>
                                      <p:cBhvr>
                                        <p:cTn id="22" dur="1" fill="hold">
                                          <p:stCondLst>
                                            <p:cond delay="0"/>
                                          </p:stCondLst>
                                        </p:cTn>
                                        <p:tgtEl>
                                          <p:spTgt spid="46"/>
                                        </p:tgtEl>
                                        <p:attrNameLst>
                                          <p:attrName>style.visibility</p:attrName>
                                        </p:attrNameLst>
                                      </p:cBhvr>
                                      <p:to>
                                        <p:strVal val="visible"/>
                                      </p:to>
                                    </p:set>
                                    <p:anim by="(-#ppt_w*2)" calcmode="lin" valueType="num">
                                      <p:cBhvr rctx="PPT">
                                        <p:cTn id="23" dur="125" autoRev="1" fill="hold">
                                          <p:stCondLst>
                                            <p:cond delay="0"/>
                                          </p:stCondLst>
                                        </p:cTn>
                                        <p:tgtEl>
                                          <p:spTgt spid="46"/>
                                        </p:tgtEl>
                                        <p:attrNameLst>
                                          <p:attrName>ppt_w</p:attrName>
                                        </p:attrNameLst>
                                      </p:cBhvr>
                                    </p:anim>
                                    <p:anim by="(#ppt_w*0.50)" calcmode="lin" valueType="num">
                                      <p:cBhvr>
                                        <p:cTn id="24" dur="125" decel="50000" autoRev="1" fill="hold">
                                          <p:stCondLst>
                                            <p:cond delay="0"/>
                                          </p:stCondLst>
                                        </p:cTn>
                                        <p:tgtEl>
                                          <p:spTgt spid="46"/>
                                        </p:tgtEl>
                                        <p:attrNameLst>
                                          <p:attrName>ppt_x</p:attrName>
                                        </p:attrNameLst>
                                      </p:cBhvr>
                                    </p:anim>
                                    <p:anim from="(-#ppt_h/2)" to="(#ppt_y)" calcmode="lin" valueType="num">
                                      <p:cBhvr>
                                        <p:cTn id="25" dur="250" fill="hold">
                                          <p:stCondLst>
                                            <p:cond delay="0"/>
                                          </p:stCondLst>
                                        </p:cTn>
                                        <p:tgtEl>
                                          <p:spTgt spid="46"/>
                                        </p:tgtEl>
                                        <p:attrNameLst>
                                          <p:attrName>ppt_y</p:attrName>
                                        </p:attrNameLst>
                                      </p:cBhvr>
                                    </p:anim>
                                    <p:animRot by="21600000">
                                      <p:cBhvr>
                                        <p:cTn id="26" dur="250" fill="hold">
                                          <p:stCondLst>
                                            <p:cond delay="0"/>
                                          </p:stCondLst>
                                        </p:cTn>
                                        <p:tgtEl>
                                          <p:spTgt spid="46"/>
                                        </p:tgtEl>
                                        <p:attrNameLst>
                                          <p:attrName>r</p:attrName>
                                        </p:attrNameLst>
                                      </p:cBhvr>
                                    </p:animRot>
                                  </p:childTnLst>
                                </p:cTn>
                              </p:par>
                            </p:childTnLst>
                          </p:cTn>
                        </p:par>
                        <p:par>
                          <p:cTn id="27" fill="hold">
                            <p:stCondLst>
                              <p:cond delay="970"/>
                            </p:stCondLst>
                            <p:childTnLst>
                              <p:par>
                                <p:cTn id="28" presetID="23" presetClass="entr" presetSubtype="32" fill="hold" grpId="0" nodeType="afterEffect">
                                  <p:stCondLst>
                                    <p:cond delay="0"/>
                                  </p:stCondLst>
                                  <p:childTnLst>
                                    <p:set>
                                      <p:cBhvr>
                                        <p:cTn id="29" dur="1" fill="hold">
                                          <p:stCondLst>
                                            <p:cond delay="0"/>
                                          </p:stCondLst>
                                        </p:cTn>
                                        <p:tgtEl>
                                          <p:spTgt spid="10"/>
                                        </p:tgtEl>
                                        <p:attrNameLst>
                                          <p:attrName>style.visibility</p:attrName>
                                        </p:attrNameLst>
                                      </p:cBhvr>
                                      <p:to>
                                        <p:strVal val="visible"/>
                                      </p:to>
                                    </p:set>
                                    <p:anim calcmode="lin" valueType="num">
                                      <p:cBhvr>
                                        <p:cTn id="30" dur="250" fill="hold"/>
                                        <p:tgtEl>
                                          <p:spTgt spid="10"/>
                                        </p:tgtEl>
                                        <p:attrNameLst>
                                          <p:attrName>ppt_w</p:attrName>
                                        </p:attrNameLst>
                                      </p:cBhvr>
                                      <p:tavLst>
                                        <p:tav tm="0">
                                          <p:val>
                                            <p:strVal val="4*#ppt_w"/>
                                          </p:val>
                                        </p:tav>
                                        <p:tav tm="100000">
                                          <p:val>
                                            <p:strVal val="#ppt_w"/>
                                          </p:val>
                                        </p:tav>
                                      </p:tavLst>
                                    </p:anim>
                                    <p:anim calcmode="lin" valueType="num">
                                      <p:cBhvr>
                                        <p:cTn id="31" dur="250" fill="hold"/>
                                        <p:tgtEl>
                                          <p:spTgt spid="10"/>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45" grpId="0" animBg="1"/>
      <p:bldP spid="46" grpId="0"/>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15"/>
          <p:cNvSpPr txBox="1"/>
          <p:nvPr/>
        </p:nvSpPr>
        <p:spPr>
          <a:xfrm>
            <a:off x="1130938" y="5063856"/>
            <a:ext cx="4896544" cy="553998"/>
          </a:xfrm>
          <a:prstGeom prst="rect">
            <a:avLst/>
          </a:prstGeom>
          <a:noFill/>
        </p:spPr>
        <p:txBody>
          <a:bodyPr wrap="square" lIns="0" tIns="0" rIns="0" bIns="0" rtlCol="0">
            <a:spAutoFit/>
          </a:bodyPr>
          <a:lstStyle/>
          <a:p>
            <a:pPr>
              <a:lnSpc>
                <a:spcPct val="150000"/>
              </a:lnSpc>
            </a:pPr>
            <a:r>
              <a:rPr lang="zh-CN" altLang="en-US" sz="800" dirty="0">
                <a:solidFill>
                  <a:schemeClr val="bg1"/>
                </a:solidFill>
                <a:latin typeface="Arial" panose="020B0604020202020204" pitchFamily="34" charset="0"/>
                <a:ea typeface="微软雅黑" panose="020B0503020204020204" pitchFamily="34" charset="-122"/>
                <a:sym typeface="Arial" panose="020B0604020202020204" pitchFamily="34" charset="0"/>
              </a:rPr>
              <a:t>请替换文字内容</a:t>
            </a:r>
            <a:r>
              <a:rPr lang="zh-CN" altLang="en-US" sz="8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，添加相关标题，</a:t>
            </a:r>
            <a:r>
              <a:rPr lang="zh-CN" altLang="en-US" sz="800" dirty="0">
                <a:solidFill>
                  <a:schemeClr val="bg1"/>
                </a:solidFill>
                <a:latin typeface="Arial" panose="020B0604020202020204" pitchFamily="34" charset="0"/>
                <a:ea typeface="微软雅黑" panose="020B0503020204020204" pitchFamily="34" charset="-122"/>
                <a:sym typeface="Arial" panose="020B0604020202020204" pitchFamily="34" charset="0"/>
              </a:rPr>
              <a:t>修改文字内容，也可以直接复制你的内容到此。请替换文字内容</a:t>
            </a:r>
            <a:r>
              <a:rPr lang="zh-CN" altLang="en-US" sz="8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，添加相关标题，</a:t>
            </a:r>
            <a:r>
              <a:rPr lang="zh-CN" altLang="en-US" sz="800" dirty="0">
                <a:solidFill>
                  <a:schemeClr val="bg1"/>
                </a:solidFill>
                <a:latin typeface="Arial" panose="020B0604020202020204" pitchFamily="34" charset="0"/>
                <a:ea typeface="微软雅黑" panose="020B0503020204020204" pitchFamily="34" charset="-122"/>
                <a:sym typeface="Arial" panose="020B0604020202020204" pitchFamily="34" charset="0"/>
              </a:rPr>
              <a:t>修改文字内容，也可以直接复制你的内容到此。请替换文字内容</a:t>
            </a:r>
            <a:r>
              <a:rPr lang="zh-CN" altLang="en-US" sz="8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，添加相关标题，</a:t>
            </a:r>
            <a:r>
              <a:rPr lang="zh-CN" altLang="en-US" sz="800" dirty="0">
                <a:solidFill>
                  <a:schemeClr val="bg1"/>
                </a:solidFill>
                <a:latin typeface="Arial" panose="020B0604020202020204" pitchFamily="34" charset="0"/>
                <a:ea typeface="微软雅黑" panose="020B0503020204020204" pitchFamily="34" charset="-122"/>
                <a:sym typeface="Arial" panose="020B0604020202020204" pitchFamily="34" charset="0"/>
              </a:rPr>
              <a:t>修改文字内容，也可以直接复制你的内容到此。</a:t>
            </a:r>
          </a:p>
        </p:txBody>
      </p:sp>
      <p:sp>
        <p:nvSpPr>
          <p:cNvPr id="10" name="TextBox 16"/>
          <p:cNvSpPr txBox="1"/>
          <p:nvPr/>
        </p:nvSpPr>
        <p:spPr>
          <a:xfrm>
            <a:off x="1130938" y="4743125"/>
            <a:ext cx="1615827" cy="215444"/>
          </a:xfrm>
          <a:prstGeom prst="rect">
            <a:avLst/>
          </a:prstGeom>
          <a:noFill/>
        </p:spPr>
        <p:txBody>
          <a:bodyPr wrap="none" lIns="0" tIns="0" rIns="0" bIns="0" rtlCol="0">
            <a:spAutoFit/>
          </a:bodyPr>
          <a:lstStyle/>
          <a:p>
            <a:r>
              <a:rPr lang="zh-CN" altLang="en-US" sz="14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点击请替换文字内容</a:t>
            </a:r>
            <a:endParaRPr lang="zh-CN" altLang="en-US" sz="14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2" name="TextBox 16"/>
          <p:cNvSpPr txBox="1"/>
          <p:nvPr/>
        </p:nvSpPr>
        <p:spPr>
          <a:xfrm>
            <a:off x="6861423" y="4748048"/>
            <a:ext cx="1436291" cy="215444"/>
          </a:xfrm>
          <a:prstGeom prst="rect">
            <a:avLst/>
          </a:prstGeom>
          <a:noFill/>
        </p:spPr>
        <p:txBody>
          <a:bodyPr wrap="none" lIns="0" tIns="0" rIns="0" bIns="0" rtlCol="0">
            <a:spAutoFit/>
          </a:bodyPr>
          <a:lstStyle/>
          <a:p>
            <a:r>
              <a:rPr lang="zh-CN" altLang="en-US" sz="14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点击请替换文字容</a:t>
            </a:r>
            <a:endParaRPr lang="zh-CN" altLang="en-US" sz="14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 name="矩形 1"/>
          <p:cNvSpPr/>
          <p:nvPr/>
        </p:nvSpPr>
        <p:spPr>
          <a:xfrm>
            <a:off x="1099631" y="1462794"/>
            <a:ext cx="10802352" cy="2308324"/>
          </a:xfrm>
          <a:prstGeom prst="rect">
            <a:avLst/>
          </a:prstGeom>
        </p:spPr>
        <p:txBody>
          <a:bodyPr wrap="square">
            <a:spAutoFit/>
          </a:bodyPr>
          <a:lstStyle/>
          <a:p>
            <a:pPr indent="457200"/>
            <a:r>
              <a:rPr lang="zh-CN" altLang="en-US" sz="2400" dirty="0">
                <a:latin typeface="黑体" panose="02010609060101010101" pitchFamily="49" charset="-122"/>
                <a:ea typeface="黑体" panose="02010609060101010101" pitchFamily="49" charset="-122"/>
              </a:rPr>
              <a:t>文件传输协议（</a:t>
            </a:r>
            <a:r>
              <a:rPr lang="en-US" altLang="zh-CN" sz="2400" dirty="0">
                <a:latin typeface="黑体" panose="02010609060101010101" pitchFamily="49" charset="-122"/>
                <a:ea typeface="黑体" panose="02010609060101010101" pitchFamily="49" charset="-122"/>
              </a:rPr>
              <a:t>FTP</a:t>
            </a:r>
            <a:r>
              <a:rPr lang="zh-CN" altLang="en-US" sz="2400" dirty="0">
                <a:latin typeface="黑体" panose="02010609060101010101" pitchFamily="49" charset="-122"/>
                <a:ea typeface="黑体" panose="02010609060101010101" pitchFamily="49" charset="-122"/>
              </a:rPr>
              <a:t>）作为网络共享文件的传输协议，在网络应用软件中具有广泛的应用。</a:t>
            </a:r>
            <a:r>
              <a:rPr lang="en-US" altLang="zh-CN" sz="2400" dirty="0">
                <a:latin typeface="黑体" panose="02010609060101010101" pitchFamily="49" charset="-122"/>
                <a:ea typeface="黑体" panose="02010609060101010101" pitchFamily="49" charset="-122"/>
              </a:rPr>
              <a:t>FTP</a:t>
            </a:r>
            <a:r>
              <a:rPr lang="zh-CN" altLang="en-US" sz="2400" dirty="0">
                <a:latin typeface="黑体" panose="02010609060101010101" pitchFamily="49" charset="-122"/>
                <a:ea typeface="黑体" panose="02010609060101010101" pitchFamily="49" charset="-122"/>
              </a:rPr>
              <a:t>的目标是提高文件的共享性和可靠高效地传送数据。</a:t>
            </a:r>
          </a:p>
          <a:p>
            <a:pPr indent="457200"/>
            <a:endParaRPr lang="zh-CN" altLang="en-US" sz="2400" dirty="0">
              <a:latin typeface="黑体" panose="02010609060101010101" pitchFamily="49" charset="-122"/>
              <a:ea typeface="黑体" panose="02010609060101010101" pitchFamily="49" charset="-122"/>
            </a:endParaRPr>
          </a:p>
          <a:p>
            <a:pPr indent="457200"/>
            <a:r>
              <a:rPr lang="zh-CN" altLang="en-US" sz="2400" dirty="0">
                <a:latin typeface="黑体" panose="02010609060101010101" pitchFamily="49" charset="-122"/>
                <a:ea typeface="黑体" panose="02010609060101010101" pitchFamily="49" charset="-122"/>
              </a:rPr>
              <a:t>在传输文件时，</a:t>
            </a:r>
            <a:r>
              <a:rPr lang="en-US" altLang="zh-CN" sz="2400" dirty="0">
                <a:latin typeface="黑体" panose="02010609060101010101" pitchFamily="49" charset="-122"/>
                <a:ea typeface="黑体" panose="02010609060101010101" pitchFamily="49" charset="-122"/>
              </a:rPr>
              <a:t>FTP </a:t>
            </a:r>
            <a:r>
              <a:rPr lang="zh-CN" altLang="en-US" sz="2400" dirty="0">
                <a:latin typeface="黑体" panose="02010609060101010101" pitchFamily="49" charset="-122"/>
                <a:ea typeface="黑体" panose="02010609060101010101" pitchFamily="49" charset="-122"/>
              </a:rPr>
              <a:t>客户端程序先与服务器建立连接，然后向服务器发送命令。服务器收到命令后给予响应，并执行命令。</a:t>
            </a:r>
            <a:r>
              <a:rPr lang="en-US" altLang="zh-CN" sz="2400" dirty="0">
                <a:latin typeface="黑体" panose="02010609060101010101" pitchFamily="49" charset="-122"/>
                <a:ea typeface="黑体" panose="02010609060101010101" pitchFamily="49" charset="-122"/>
              </a:rPr>
              <a:t>FTP </a:t>
            </a:r>
            <a:r>
              <a:rPr lang="zh-CN" altLang="en-US" sz="2400" dirty="0">
                <a:latin typeface="黑体" panose="02010609060101010101" pitchFamily="49" charset="-122"/>
                <a:ea typeface="黑体" panose="02010609060101010101" pitchFamily="49" charset="-122"/>
              </a:rPr>
              <a:t>协议与操作系统无关，任何操作系统上的程序只要符合 </a:t>
            </a:r>
            <a:r>
              <a:rPr lang="en-US" altLang="zh-CN" sz="2400" dirty="0">
                <a:latin typeface="黑体" panose="02010609060101010101" pitchFamily="49" charset="-122"/>
                <a:ea typeface="黑体" panose="02010609060101010101" pitchFamily="49" charset="-122"/>
              </a:rPr>
              <a:t>FTP </a:t>
            </a:r>
            <a:r>
              <a:rPr lang="zh-CN" altLang="en-US" sz="2400" dirty="0">
                <a:latin typeface="黑体" panose="02010609060101010101" pitchFamily="49" charset="-122"/>
                <a:ea typeface="黑体" panose="02010609060101010101" pitchFamily="49" charset="-122"/>
              </a:rPr>
              <a:t>协议，就可以相互传输数据</a:t>
            </a:r>
            <a:r>
              <a:rPr lang="zh-CN" altLang="en-US" sz="2400" dirty="0">
                <a:latin typeface="黑体" panose="02010609060101010101" pitchFamily="49" charset="-122"/>
                <a:ea typeface="黑体" panose="02010609060101010101" pitchFamily="49" charset="-122"/>
              </a:rPr>
              <a:t>。</a:t>
            </a:r>
            <a:endParaRPr lang="zh-CN" altLang="en-US" sz="2400" dirty="0">
              <a:latin typeface="黑体" panose="02010609060101010101" pitchFamily="49" charset="-122"/>
              <a:ea typeface="黑体" panose="02010609060101010101" pitchFamily="49" charset="-122"/>
            </a:endParaRPr>
          </a:p>
        </p:txBody>
      </p:sp>
      <p:pic>
        <p:nvPicPr>
          <p:cNvPr id="1026" name="Picture 2" descr="https://ss0.bdstatic.com/70cFuHSh_Q1YnxGkpoWK1HF6hhy/it/u=1078618760,634015106&amp;fm=26&amp;gp=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71585" y="3904357"/>
            <a:ext cx="4258444" cy="3134215"/>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8"/>
          <p:cNvSpPr txBox="1"/>
          <p:nvPr/>
        </p:nvSpPr>
        <p:spPr>
          <a:xfrm>
            <a:off x="857250" y="233568"/>
            <a:ext cx="3949155" cy="492443"/>
          </a:xfrm>
          <a:prstGeom prst="rect">
            <a:avLst/>
          </a:prstGeom>
          <a:noFill/>
        </p:spPr>
        <p:txBody>
          <a:bodyPr wrap="square" lIns="0" tIns="0" rIns="0" bIns="0" rtlCol="0" anchor="ctr">
            <a:spAutoFit/>
          </a:bodyPr>
          <a:lstStyle/>
          <a:p>
            <a:r>
              <a:rPr lang="zh-CN" altLang="en-US" sz="32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简介</a:t>
            </a:r>
            <a:endParaRPr lang="zh-CN" altLang="en-US" sz="14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advTm="0">
        <p14:ferris dir="l"/>
      </p:transition>
    </mc:Choice>
    <mc:Fallback>
      <p:transition advTm="0">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1892871" y="1439117"/>
            <a:ext cx="8743652" cy="1477328"/>
          </a:xfrm>
          <a:prstGeom prst="rect">
            <a:avLst/>
          </a:prstGeom>
        </p:spPr>
        <p:txBody>
          <a:bodyPr wrap="square">
            <a:spAutoFit/>
          </a:bodyPr>
          <a:lstStyle/>
          <a:p>
            <a:pPr indent="457200"/>
            <a:r>
              <a:rPr lang="en-US" altLang="zh-CN" dirty="0" smtClean="0">
                <a:latin typeface="黑体" panose="02010609060101010101" pitchFamily="49" charset="-122"/>
                <a:ea typeface="黑体" panose="02010609060101010101" pitchFamily="49" charset="-122"/>
              </a:rPr>
              <a:t>FTP</a:t>
            </a:r>
            <a:r>
              <a:rPr lang="zh-CN" altLang="en-US" dirty="0">
                <a:latin typeface="黑体" panose="02010609060101010101" pitchFamily="49" charset="-122"/>
                <a:ea typeface="黑体" panose="02010609060101010101" pitchFamily="49" charset="-122"/>
              </a:rPr>
              <a:t>产生初期并不是应用于</a:t>
            </a:r>
            <a:r>
              <a:rPr lang="en-US" altLang="zh-CN" dirty="0">
                <a:latin typeface="黑体" panose="02010609060101010101" pitchFamily="49" charset="-122"/>
                <a:ea typeface="黑体" panose="02010609060101010101" pitchFamily="49" charset="-122"/>
              </a:rPr>
              <a:t>IP</a:t>
            </a:r>
            <a:r>
              <a:rPr lang="zh-CN" altLang="en-US" dirty="0">
                <a:latin typeface="黑体" panose="02010609060101010101" pitchFamily="49" charset="-122"/>
                <a:ea typeface="黑体" panose="02010609060101010101" pitchFamily="49" charset="-122"/>
              </a:rPr>
              <a:t>网络上的协议，而是</a:t>
            </a:r>
            <a:r>
              <a:rPr lang="en-US" altLang="zh-CN" dirty="0">
                <a:latin typeface="黑体" panose="02010609060101010101" pitchFamily="49" charset="-122"/>
                <a:ea typeface="黑体" panose="02010609060101010101" pitchFamily="49" charset="-122"/>
              </a:rPr>
              <a:t>ARPANET</a:t>
            </a:r>
            <a:r>
              <a:rPr lang="zh-CN" altLang="en-US" dirty="0">
                <a:latin typeface="黑体" panose="02010609060101010101" pitchFamily="49" charset="-122"/>
                <a:ea typeface="黑体" panose="02010609060101010101" pitchFamily="49" charset="-122"/>
              </a:rPr>
              <a:t>网络中计算机间的文件传输协议， </a:t>
            </a:r>
            <a:r>
              <a:rPr lang="en-US" altLang="zh-CN" dirty="0">
                <a:latin typeface="黑体" panose="02010609060101010101" pitchFamily="49" charset="-122"/>
                <a:ea typeface="黑体" panose="02010609060101010101" pitchFamily="49" charset="-122"/>
              </a:rPr>
              <a:t>ARPANET</a:t>
            </a:r>
            <a:r>
              <a:rPr lang="zh-CN" altLang="en-US" dirty="0">
                <a:latin typeface="黑体" panose="02010609060101010101" pitchFamily="49" charset="-122"/>
                <a:ea typeface="黑体" panose="02010609060101010101" pitchFamily="49" charset="-122"/>
              </a:rPr>
              <a:t>是美国国防部组建的老网络，于</a:t>
            </a:r>
            <a:r>
              <a:rPr lang="en-US" altLang="zh-CN" dirty="0">
                <a:latin typeface="黑体" panose="02010609060101010101" pitchFamily="49" charset="-122"/>
                <a:ea typeface="黑体" panose="02010609060101010101" pitchFamily="49" charset="-122"/>
              </a:rPr>
              <a:t>1960-1980</a:t>
            </a:r>
            <a:r>
              <a:rPr lang="zh-CN" altLang="en-US" dirty="0">
                <a:latin typeface="黑体" panose="02010609060101010101" pitchFamily="49" charset="-122"/>
                <a:ea typeface="黑体" panose="02010609060101010101" pitchFamily="49" charset="-122"/>
              </a:rPr>
              <a:t>年使用。在那时， </a:t>
            </a:r>
            <a:r>
              <a:rPr lang="en-US" altLang="zh-CN" dirty="0">
                <a:latin typeface="黑体" panose="02010609060101010101" pitchFamily="49" charset="-122"/>
                <a:ea typeface="黑体" panose="02010609060101010101" pitchFamily="49" charset="-122"/>
              </a:rPr>
              <a:t>FTP</a:t>
            </a:r>
            <a:r>
              <a:rPr lang="zh-CN" altLang="en-US" dirty="0">
                <a:latin typeface="黑体" panose="02010609060101010101" pitchFamily="49" charset="-122"/>
                <a:ea typeface="黑体" panose="02010609060101010101" pitchFamily="49" charset="-122"/>
              </a:rPr>
              <a:t>的主要功能是在主机间高速可靠地传输文件。</a:t>
            </a:r>
            <a:endParaRPr lang="en-US" altLang="zh-CN" dirty="0">
              <a:latin typeface="黑体" panose="02010609060101010101" pitchFamily="49" charset="-122"/>
              <a:ea typeface="黑体" panose="02010609060101010101" pitchFamily="49" charset="-122"/>
            </a:endParaRPr>
          </a:p>
          <a:p>
            <a:pPr indent="457200"/>
            <a:r>
              <a:rPr lang="zh-CN" altLang="en-US" dirty="0">
                <a:latin typeface="黑体" panose="02010609060101010101" pitchFamily="49" charset="-122"/>
                <a:ea typeface="黑体" panose="02010609060101010101" pitchFamily="49" charset="-122"/>
              </a:rPr>
              <a:t>在</a:t>
            </a:r>
            <a:r>
              <a:rPr lang="en-US" altLang="zh-CN" dirty="0">
                <a:latin typeface="黑体" panose="02010609060101010101" pitchFamily="49" charset="-122"/>
                <a:ea typeface="黑体" panose="02010609060101010101" pitchFamily="49" charset="-122"/>
              </a:rPr>
              <a:t>Internet</a:t>
            </a:r>
            <a:r>
              <a:rPr lang="zh-CN" altLang="en-US" dirty="0">
                <a:latin typeface="黑体" panose="02010609060101010101" pitchFamily="49" charset="-122"/>
                <a:ea typeface="黑体" panose="02010609060101010101" pitchFamily="49" charset="-122"/>
              </a:rPr>
              <a:t>出现后也需要一种协议能够在</a:t>
            </a:r>
            <a:r>
              <a:rPr lang="en-US" altLang="zh-CN" dirty="0">
                <a:latin typeface="黑体" panose="02010609060101010101" pitchFamily="49" charset="-122"/>
                <a:ea typeface="黑体" panose="02010609060101010101" pitchFamily="49" charset="-122"/>
              </a:rPr>
              <a:t>Internet</a:t>
            </a:r>
            <a:r>
              <a:rPr lang="zh-CN" altLang="en-US" dirty="0">
                <a:latin typeface="黑体" panose="02010609060101010101" pitchFamily="49" charset="-122"/>
                <a:ea typeface="黑体" panose="02010609060101010101" pitchFamily="49" charset="-122"/>
              </a:rPr>
              <a:t>上实现远程文件的存取，那么</a:t>
            </a:r>
            <a:r>
              <a:rPr lang="en-US" altLang="zh-CN" dirty="0">
                <a:latin typeface="黑体" panose="02010609060101010101" pitchFamily="49" charset="-122"/>
                <a:ea typeface="黑体" panose="02010609060101010101" pitchFamily="49" charset="-122"/>
              </a:rPr>
              <a:t>FTP</a:t>
            </a:r>
            <a:r>
              <a:rPr lang="zh-CN" altLang="en-US" dirty="0">
                <a:latin typeface="黑体" panose="02010609060101010101" pitchFamily="49" charset="-122"/>
                <a:ea typeface="黑体" panose="02010609060101010101" pitchFamily="49" charset="-122"/>
              </a:rPr>
              <a:t>也就自然的被应用在了</a:t>
            </a:r>
            <a:r>
              <a:rPr lang="en-US" altLang="zh-CN" dirty="0">
                <a:latin typeface="黑体" panose="02010609060101010101" pitchFamily="49" charset="-122"/>
                <a:ea typeface="黑体" panose="02010609060101010101" pitchFamily="49" charset="-122"/>
              </a:rPr>
              <a:t>Internet</a:t>
            </a:r>
            <a:r>
              <a:rPr lang="zh-CN" altLang="en-US" dirty="0">
                <a:latin typeface="黑体" panose="02010609060101010101" pitchFamily="49" charset="-122"/>
                <a:ea typeface="黑体" panose="02010609060101010101" pitchFamily="49" charset="-122"/>
              </a:rPr>
              <a:t>上。</a:t>
            </a:r>
          </a:p>
        </p:txBody>
      </p:sp>
      <p:sp>
        <p:nvSpPr>
          <p:cNvPr id="18" name="TextBox 8"/>
          <p:cNvSpPr txBox="1"/>
          <p:nvPr/>
        </p:nvSpPr>
        <p:spPr>
          <a:xfrm>
            <a:off x="857250" y="233568"/>
            <a:ext cx="3949155" cy="492443"/>
          </a:xfrm>
          <a:prstGeom prst="rect">
            <a:avLst/>
          </a:prstGeom>
          <a:noFill/>
        </p:spPr>
        <p:txBody>
          <a:bodyPr wrap="square" lIns="0" tIns="0" rIns="0" bIns="0" rtlCol="0" anchor="ctr">
            <a:spAutoFit/>
          </a:bodyPr>
          <a:lstStyle>
            <a:defPPr>
              <a:defRPr lang="zh-CN"/>
            </a:defPPr>
            <a:lvl1pPr>
              <a:defRPr sz="3200">
                <a:solidFill>
                  <a:schemeClr val="bg1"/>
                </a:solidFill>
                <a:latin typeface="Arial" panose="020B0604020202020204" pitchFamily="34" charset="0"/>
                <a:ea typeface="微软雅黑" panose="020B0503020204020204" pitchFamily="34" charset="-122"/>
              </a:defRPr>
            </a:lvl1pPr>
          </a:lstStyle>
          <a:p>
            <a:r>
              <a:rPr lang="zh-CN" altLang="en-US" dirty="0">
                <a:sym typeface="Arial" panose="020B0604020202020204" pitchFamily="34" charset="0"/>
              </a:rPr>
              <a:t>起源</a:t>
            </a:r>
            <a:endParaRPr lang="zh-CN" altLang="en-US" dirty="0">
              <a:sym typeface="Arial" panose="020B0604020202020204" pitchFamily="34" charset="0"/>
            </a:endParaRPr>
          </a:p>
        </p:txBody>
      </p:sp>
      <p:pic>
        <p:nvPicPr>
          <p:cNvPr id="19" name="Picture 2" descr="https://ss2.bdstatic.com/70cFvnSh_Q1YnxGkpoWK1HF6hhy/it/u=3057900148,3035852426&amp;fm=26&amp;gp=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5202" y="3629552"/>
            <a:ext cx="3250332" cy="2437749"/>
          </a:xfrm>
          <a:prstGeom prst="rect">
            <a:avLst/>
          </a:prstGeom>
          <a:noFill/>
          <a:extLst>
            <a:ext uri="{909E8E84-426E-40DD-AFC4-6F175D3DCCD1}">
              <a14:hiddenFill xmlns:a14="http://schemas.microsoft.com/office/drawing/2010/main">
                <a:solidFill>
                  <a:srgbClr val="FFFFFF"/>
                </a:solidFill>
              </a14:hiddenFill>
            </a:ext>
          </a:extLst>
        </p:spPr>
      </p:pic>
      <p:sp>
        <p:nvSpPr>
          <p:cNvPr id="20" name="右箭头 19"/>
          <p:cNvSpPr/>
          <p:nvPr/>
        </p:nvSpPr>
        <p:spPr>
          <a:xfrm>
            <a:off x="4641726" y="4193741"/>
            <a:ext cx="2867769" cy="10801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Picture 8" descr="https://ss0.bdstatic.com/70cFvHSh_Q1YnxGkpoWK1HF6hhy/it/u=2147711243,1806936493&amp;fm=26&amp;gp=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09495" y="3400301"/>
            <a:ext cx="4286250" cy="2667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0194419"/>
      </p:ext>
    </p:extLst>
  </p:cSld>
  <p:clrMapOvr>
    <a:masterClrMapping/>
  </p:clrMapOvr>
  <mc:AlternateContent xmlns:mc="http://schemas.openxmlformats.org/markup-compatibility/2006">
    <mc:Choice xmlns:p14="http://schemas.microsoft.com/office/powerpoint/2010/main" Requires="p14">
      <p:transition advTm="0">
        <p14:ferris dir="l"/>
      </p:transition>
    </mc:Choice>
    <mc:Fallback>
      <p:transition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0-#ppt_w/2"/>
                                          </p:val>
                                        </p:tav>
                                        <p:tav tm="100000">
                                          <p:val>
                                            <p:strVal val="#ppt_x"/>
                                          </p:val>
                                        </p:tav>
                                      </p:tavLst>
                                    </p:anim>
                                    <p:anim calcmode="lin" valueType="num">
                                      <p:cBhvr additive="base">
                                        <p:cTn id="8" dur="500" fill="hold"/>
                                        <p:tgtEl>
                                          <p:spTgt spid="1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20"/>
                                        </p:tgtEl>
                                        <p:attrNameLst>
                                          <p:attrName>style.visibility</p:attrName>
                                        </p:attrNameLst>
                                      </p:cBhvr>
                                      <p:to>
                                        <p:strVal val="visible"/>
                                      </p:to>
                                    </p:set>
                                    <p:anim calcmode="lin" valueType="num">
                                      <p:cBhvr additive="base">
                                        <p:cTn id="12" dur="500" fill="hold"/>
                                        <p:tgtEl>
                                          <p:spTgt spid="20"/>
                                        </p:tgtEl>
                                        <p:attrNameLst>
                                          <p:attrName>ppt_x</p:attrName>
                                        </p:attrNameLst>
                                      </p:cBhvr>
                                      <p:tavLst>
                                        <p:tav tm="0">
                                          <p:val>
                                            <p:strVal val="0-#ppt_w/2"/>
                                          </p:val>
                                        </p:tav>
                                        <p:tav tm="100000">
                                          <p:val>
                                            <p:strVal val="#ppt_x"/>
                                          </p:val>
                                        </p:tav>
                                      </p:tavLst>
                                    </p:anim>
                                    <p:anim calcmode="lin" valueType="num">
                                      <p:cBhvr additive="base">
                                        <p:cTn id="13" dur="500" fill="hold"/>
                                        <p:tgtEl>
                                          <p:spTgt spid="20"/>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21"/>
                                        </p:tgtEl>
                                        <p:attrNameLst>
                                          <p:attrName>style.visibility</p:attrName>
                                        </p:attrNameLst>
                                      </p:cBhvr>
                                      <p:to>
                                        <p:strVal val="visible"/>
                                      </p:to>
                                    </p:set>
                                    <p:anim calcmode="lin" valueType="num">
                                      <p:cBhvr additive="base">
                                        <p:cTn id="17" dur="500" fill="hold"/>
                                        <p:tgtEl>
                                          <p:spTgt spid="21"/>
                                        </p:tgtEl>
                                        <p:attrNameLst>
                                          <p:attrName>ppt_x</p:attrName>
                                        </p:attrNameLst>
                                      </p:cBhvr>
                                      <p:tavLst>
                                        <p:tav tm="0">
                                          <p:val>
                                            <p:strVal val="#ppt_x"/>
                                          </p:val>
                                        </p:tav>
                                        <p:tav tm="100000">
                                          <p:val>
                                            <p:strVal val="#ppt_x"/>
                                          </p:val>
                                        </p:tav>
                                      </p:tavLst>
                                    </p:anim>
                                    <p:anim calcmode="lin" valueType="num">
                                      <p:cBhvr additive="base">
                                        <p:cTn id="1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extBox 8"/>
          <p:cNvSpPr txBox="1"/>
          <p:nvPr/>
        </p:nvSpPr>
        <p:spPr>
          <a:xfrm>
            <a:off x="857250" y="233568"/>
            <a:ext cx="3949155" cy="492443"/>
          </a:xfrm>
          <a:prstGeom prst="rect">
            <a:avLst/>
          </a:prstGeom>
          <a:noFill/>
        </p:spPr>
        <p:txBody>
          <a:bodyPr wrap="square" lIns="0" tIns="0" rIns="0" bIns="0" rtlCol="0" anchor="ctr">
            <a:spAutoFit/>
          </a:bodyPr>
          <a:lstStyle>
            <a:defPPr>
              <a:defRPr lang="zh-CN"/>
            </a:defPPr>
            <a:lvl1pPr>
              <a:defRPr sz="3200">
                <a:solidFill>
                  <a:schemeClr val="bg1"/>
                </a:solidFill>
                <a:latin typeface="Arial" panose="020B0604020202020204" pitchFamily="34" charset="0"/>
                <a:ea typeface="微软雅黑" panose="020B0503020204020204" pitchFamily="34" charset="-122"/>
              </a:defRPr>
            </a:lvl1pPr>
          </a:lstStyle>
          <a:p>
            <a:r>
              <a:rPr lang="en-US" altLang="zh-CN" dirty="0">
                <a:sym typeface="Arial" panose="020B0604020202020204" pitchFamily="34" charset="0"/>
              </a:rPr>
              <a:t>FTP</a:t>
            </a:r>
            <a:r>
              <a:rPr lang="zh-CN" altLang="en-US" dirty="0">
                <a:sym typeface="Arial" panose="020B0604020202020204" pitchFamily="34" charset="0"/>
              </a:rPr>
              <a:t>应用</a:t>
            </a:r>
            <a:endParaRPr lang="zh-CN" altLang="en-US" dirty="0">
              <a:sym typeface="Arial" panose="020B0604020202020204" pitchFamily="34" charset="0"/>
            </a:endParaRPr>
          </a:p>
        </p:txBody>
      </p:sp>
      <p:pic>
        <p:nvPicPr>
          <p:cNvPr id="1026" name="Picture 2" descr="https://pics0.baidu.com/feed/cc11728b4710b912e11d6bc11e8ee606934522ad.jpeg?token=d1a1fae058709c1caa1f472a7875ecf9&amp;s=C410EC3B150F414B54E105DA0000D0B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7287" y="2896245"/>
            <a:ext cx="6096000" cy="4029075"/>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1045447" y="1240061"/>
            <a:ext cx="10663407" cy="1569660"/>
          </a:xfrm>
          <a:prstGeom prst="rect">
            <a:avLst/>
          </a:prstGeom>
        </p:spPr>
        <p:txBody>
          <a:bodyPr wrap="square">
            <a:spAutoFit/>
          </a:bodyPr>
          <a:lstStyle/>
          <a:p>
            <a:pPr indent="457200"/>
            <a:r>
              <a:rPr lang="en-US" altLang="zh-CN" sz="2400" dirty="0">
                <a:latin typeface="黑体" panose="02010609060101010101" pitchFamily="49" charset="-122"/>
                <a:ea typeface="黑体" panose="02010609060101010101" pitchFamily="49" charset="-122"/>
              </a:rPr>
              <a:t>FTP</a:t>
            </a:r>
            <a:r>
              <a:rPr lang="zh-CN" altLang="en-US" sz="2400" dirty="0">
                <a:latin typeface="黑体" panose="02010609060101010101" pitchFamily="49" charset="-122"/>
                <a:ea typeface="黑体" panose="02010609060101010101" pitchFamily="49" charset="-122"/>
              </a:rPr>
              <a:t>是基于客户</a:t>
            </a:r>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服务器</a:t>
            </a:r>
            <a:r>
              <a:rPr lang="en-US" altLang="zh-CN" sz="2400" dirty="0">
                <a:latin typeface="黑体" panose="02010609060101010101" pitchFamily="49" charset="-122"/>
                <a:ea typeface="黑体" panose="02010609060101010101" pitchFamily="49" charset="-122"/>
              </a:rPr>
              <a:t>(C/S) </a:t>
            </a:r>
            <a:r>
              <a:rPr lang="zh-CN" altLang="en-US" sz="2400" dirty="0">
                <a:latin typeface="黑体" panose="02010609060101010101" pitchFamily="49" charset="-122"/>
                <a:ea typeface="黑体" panose="02010609060101010101" pitchFamily="49" charset="-122"/>
              </a:rPr>
              <a:t>的协议</a:t>
            </a:r>
            <a:r>
              <a:rPr lang="zh-CN" altLang="en-US" sz="2400" dirty="0" smtClean="0">
                <a:latin typeface="黑体" panose="02010609060101010101" pitchFamily="49" charset="-122"/>
                <a:ea typeface="黑体" panose="02010609060101010101" pitchFamily="49" charset="-122"/>
              </a:rPr>
              <a:t>。用户</a:t>
            </a:r>
            <a:r>
              <a:rPr lang="zh-CN" altLang="en-US" sz="2400" dirty="0">
                <a:latin typeface="黑体" panose="02010609060101010101" pitchFamily="49" charset="-122"/>
                <a:ea typeface="黑体" panose="02010609060101010101" pitchFamily="49" charset="-122"/>
              </a:rPr>
              <a:t>通过一个客户机程序连接至在远程计算机上运行的服务器程序</a:t>
            </a:r>
            <a:r>
              <a:rPr lang="zh-CN" altLang="en-US" sz="2400" dirty="0">
                <a:latin typeface="黑体" panose="02010609060101010101" pitchFamily="49" charset="-122"/>
                <a:ea typeface="黑体" panose="02010609060101010101" pitchFamily="49" charset="-122"/>
              </a:rPr>
              <a:t>。</a:t>
            </a:r>
            <a:endParaRPr lang="en-US" altLang="zh-CN" sz="2400" dirty="0">
              <a:latin typeface="黑体" panose="02010609060101010101" pitchFamily="49" charset="-122"/>
              <a:ea typeface="黑体" panose="02010609060101010101" pitchFamily="49" charset="-122"/>
            </a:endParaRPr>
          </a:p>
          <a:p>
            <a:pPr indent="457200"/>
            <a:r>
              <a:rPr lang="zh-CN" altLang="en-US" sz="2400" dirty="0">
                <a:latin typeface="黑体" panose="02010609060101010101" pitchFamily="49" charset="-122"/>
                <a:ea typeface="黑体" panose="02010609060101010101" pitchFamily="49" charset="-122"/>
              </a:rPr>
              <a:t>依照</a:t>
            </a:r>
            <a:r>
              <a:rPr lang="en-US" altLang="zh-CN" sz="2400" dirty="0">
                <a:latin typeface="黑体" panose="02010609060101010101" pitchFamily="49" charset="-122"/>
                <a:ea typeface="黑体" panose="02010609060101010101" pitchFamily="49" charset="-122"/>
              </a:rPr>
              <a:t>FTP</a:t>
            </a:r>
            <a:r>
              <a:rPr lang="zh-CN" altLang="en-US" sz="2400" dirty="0">
                <a:latin typeface="黑体" panose="02010609060101010101" pitchFamily="49" charset="-122"/>
                <a:ea typeface="黑体" panose="02010609060101010101" pitchFamily="49" charset="-122"/>
              </a:rPr>
              <a:t>协议提供服务，进行文件传送的计算机就是</a:t>
            </a:r>
            <a:r>
              <a:rPr lang="en-US" altLang="zh-CN" sz="2400" dirty="0">
                <a:latin typeface="黑体" panose="02010609060101010101" pitchFamily="49" charset="-122"/>
                <a:ea typeface="黑体" panose="02010609060101010101" pitchFamily="49" charset="-122"/>
              </a:rPr>
              <a:t>FTP</a:t>
            </a:r>
            <a:r>
              <a:rPr lang="zh-CN" altLang="en-US" sz="2400" dirty="0">
                <a:latin typeface="黑体" panose="02010609060101010101" pitchFamily="49" charset="-122"/>
                <a:ea typeface="黑体" panose="02010609060101010101" pitchFamily="49" charset="-122"/>
              </a:rPr>
              <a:t>服务器。连接</a:t>
            </a:r>
            <a:r>
              <a:rPr lang="en-US" altLang="zh-CN" sz="2400" dirty="0">
                <a:latin typeface="黑体" panose="02010609060101010101" pitchFamily="49" charset="-122"/>
                <a:ea typeface="黑体" panose="02010609060101010101" pitchFamily="49" charset="-122"/>
              </a:rPr>
              <a:t>FTP</a:t>
            </a:r>
            <a:r>
              <a:rPr lang="zh-CN" altLang="en-US" sz="2400" dirty="0">
                <a:latin typeface="黑体" panose="02010609060101010101" pitchFamily="49" charset="-122"/>
                <a:ea typeface="黑体" panose="02010609060101010101" pitchFamily="49" charset="-122"/>
              </a:rPr>
              <a:t>服务器，遵循</a:t>
            </a:r>
            <a:r>
              <a:rPr lang="en-US" altLang="zh-CN" sz="2400" dirty="0">
                <a:latin typeface="黑体" panose="02010609060101010101" pitchFamily="49" charset="-122"/>
                <a:ea typeface="黑体" panose="02010609060101010101" pitchFamily="49" charset="-122"/>
              </a:rPr>
              <a:t>FTP</a:t>
            </a:r>
            <a:r>
              <a:rPr lang="zh-CN" altLang="en-US" sz="2400" dirty="0">
                <a:latin typeface="黑体" panose="02010609060101010101" pitchFamily="49" charset="-122"/>
                <a:ea typeface="黑体" panose="02010609060101010101" pitchFamily="49" charset="-122"/>
              </a:rPr>
              <a:t>协议与服务器传送文件的电脑就是</a:t>
            </a:r>
            <a:r>
              <a:rPr lang="en-US" altLang="zh-CN" sz="2400" dirty="0">
                <a:latin typeface="黑体" panose="02010609060101010101" pitchFamily="49" charset="-122"/>
                <a:ea typeface="黑体" panose="02010609060101010101" pitchFamily="49" charset="-122"/>
              </a:rPr>
              <a:t>FTP</a:t>
            </a:r>
            <a:r>
              <a:rPr lang="zh-CN" altLang="en-US" sz="2400" dirty="0">
                <a:latin typeface="黑体" panose="02010609060101010101" pitchFamily="49" charset="-122"/>
                <a:ea typeface="黑体" panose="02010609060101010101" pitchFamily="49" charset="-122"/>
              </a:rPr>
              <a:t>客户端。</a:t>
            </a:r>
          </a:p>
        </p:txBody>
      </p:sp>
      <p:pic>
        <p:nvPicPr>
          <p:cNvPr id="47" name="图片 46"/>
          <p:cNvPicPr>
            <a:picLocks noChangeAspect="1"/>
          </p:cNvPicPr>
          <p:nvPr/>
        </p:nvPicPr>
        <p:blipFill>
          <a:blip r:embed="rId4"/>
          <a:stretch>
            <a:fillRect/>
          </a:stretch>
        </p:blipFill>
        <p:spPr>
          <a:xfrm>
            <a:off x="1748855" y="3832349"/>
            <a:ext cx="2457563" cy="2196120"/>
          </a:xfrm>
          <a:prstGeom prst="rect">
            <a:avLst/>
          </a:prstGeom>
        </p:spPr>
      </p:pic>
    </p:spTree>
  </p:cSld>
  <p:clrMapOvr>
    <a:masterClrMapping/>
  </p:clrMapOvr>
  <mc:AlternateContent xmlns:mc="http://schemas.openxmlformats.org/markup-compatibility/2006">
    <mc:Choice xmlns:p14="http://schemas.microsoft.com/office/powerpoint/2010/main" Requires="p14">
      <p:transition advTm="0">
        <p14:ferris dir="l"/>
      </p:transition>
    </mc:Choice>
    <mc:Fallback>
      <p:transition advTm="0">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48855" y="1960141"/>
            <a:ext cx="9577064" cy="1477328"/>
          </a:xfrm>
          <a:prstGeom prst="rect">
            <a:avLst/>
          </a:prstGeom>
        </p:spPr>
        <p:txBody>
          <a:bodyPr wrap="square">
            <a:spAutoFit/>
          </a:bodyPr>
          <a:lstStyle/>
          <a:p>
            <a:pPr indent="457200"/>
            <a:r>
              <a:rPr lang="zh-CN" altLang="en-US" dirty="0">
                <a:latin typeface="黑体" panose="02010609060101010101" pitchFamily="49" charset="-122"/>
                <a:ea typeface="黑体" panose="02010609060101010101" pitchFamily="49" charset="-122"/>
              </a:rPr>
              <a:t>使用</a:t>
            </a:r>
            <a:r>
              <a:rPr lang="en-US" altLang="zh-CN" dirty="0">
                <a:latin typeface="黑体" panose="02010609060101010101" pitchFamily="49" charset="-122"/>
                <a:ea typeface="黑体" panose="02010609060101010101" pitchFamily="49" charset="-122"/>
              </a:rPr>
              <a:t>FTP</a:t>
            </a:r>
            <a:r>
              <a:rPr lang="zh-CN" altLang="en-US" dirty="0">
                <a:latin typeface="黑体" panose="02010609060101010101" pitchFamily="49" charset="-122"/>
                <a:ea typeface="黑体" panose="02010609060101010101" pitchFamily="49" charset="-122"/>
              </a:rPr>
              <a:t>时必须首先登录，在远程主机上获得相应的权限以后，方可下载或上传文件。也就是说，要想同哪一台计算机传送文件，就必须具有哪一台计算机的适当授权。换言之，除非有用户</a:t>
            </a:r>
            <a:r>
              <a:rPr lang="en-US" altLang="zh-CN" dirty="0">
                <a:latin typeface="黑体" panose="02010609060101010101" pitchFamily="49" charset="-122"/>
                <a:ea typeface="黑体" panose="02010609060101010101" pitchFamily="49" charset="-122"/>
              </a:rPr>
              <a:t>ID</a:t>
            </a:r>
            <a:r>
              <a:rPr lang="zh-CN" altLang="en-US" dirty="0">
                <a:latin typeface="黑体" panose="02010609060101010101" pitchFamily="49" charset="-122"/>
                <a:ea typeface="黑体" panose="02010609060101010101" pitchFamily="49" charset="-122"/>
              </a:rPr>
              <a:t>和口令，否则便无法传送文件。这种情况违背了 </a:t>
            </a:r>
            <a:r>
              <a:rPr lang="en-US" altLang="zh-CN" dirty="0">
                <a:latin typeface="黑体" panose="02010609060101010101" pitchFamily="49" charset="-122"/>
                <a:ea typeface="黑体" panose="02010609060101010101" pitchFamily="49" charset="-122"/>
              </a:rPr>
              <a:t>Internet</a:t>
            </a:r>
            <a:r>
              <a:rPr lang="zh-CN" altLang="en-US" dirty="0">
                <a:latin typeface="黑体" panose="02010609060101010101" pitchFamily="49" charset="-122"/>
                <a:ea typeface="黑体" panose="02010609060101010101" pitchFamily="49" charset="-122"/>
              </a:rPr>
              <a:t>的开放性，</a:t>
            </a:r>
            <a:r>
              <a:rPr lang="en-US" altLang="zh-CN" dirty="0">
                <a:latin typeface="黑体" panose="02010609060101010101" pitchFamily="49" charset="-122"/>
                <a:ea typeface="黑体" panose="02010609060101010101" pitchFamily="49" charset="-122"/>
              </a:rPr>
              <a:t>Internet</a:t>
            </a:r>
            <a:r>
              <a:rPr lang="zh-CN" altLang="en-US" dirty="0">
                <a:latin typeface="黑体" panose="02010609060101010101" pitchFamily="49" charset="-122"/>
                <a:ea typeface="黑体" panose="02010609060101010101" pitchFamily="49" charset="-122"/>
              </a:rPr>
              <a:t>上的</a:t>
            </a:r>
            <a:r>
              <a:rPr lang="en-US" altLang="zh-CN" dirty="0">
                <a:latin typeface="黑体" panose="02010609060101010101" pitchFamily="49" charset="-122"/>
                <a:ea typeface="黑体" panose="02010609060101010101" pitchFamily="49" charset="-122"/>
              </a:rPr>
              <a:t>FTP</a:t>
            </a:r>
            <a:r>
              <a:rPr lang="zh-CN" altLang="en-US" dirty="0">
                <a:latin typeface="黑体" panose="02010609060101010101" pitchFamily="49" charset="-122"/>
                <a:ea typeface="黑体" panose="02010609060101010101" pitchFamily="49" charset="-122"/>
              </a:rPr>
              <a:t>主机何止千万，不可能要求每个用户在每一台主机上都拥有帐号。匿名</a:t>
            </a:r>
            <a:r>
              <a:rPr lang="en-US" altLang="zh-CN" dirty="0">
                <a:latin typeface="黑体" panose="02010609060101010101" pitchFamily="49" charset="-122"/>
                <a:ea typeface="黑体" panose="02010609060101010101" pitchFamily="49" charset="-122"/>
              </a:rPr>
              <a:t>FTP</a:t>
            </a:r>
            <a:r>
              <a:rPr lang="zh-CN" altLang="en-US" dirty="0">
                <a:latin typeface="黑体" panose="02010609060101010101" pitchFamily="49" charset="-122"/>
                <a:ea typeface="黑体" panose="02010609060101010101" pitchFamily="49" charset="-122"/>
              </a:rPr>
              <a:t>就是为解决这个问题而产生的。</a:t>
            </a:r>
          </a:p>
        </p:txBody>
      </p:sp>
      <p:sp>
        <p:nvSpPr>
          <p:cNvPr id="3" name="TextBox 8"/>
          <p:cNvSpPr txBox="1"/>
          <p:nvPr/>
        </p:nvSpPr>
        <p:spPr>
          <a:xfrm>
            <a:off x="857250" y="233568"/>
            <a:ext cx="3949155" cy="492443"/>
          </a:xfrm>
          <a:prstGeom prst="rect">
            <a:avLst/>
          </a:prstGeom>
          <a:noFill/>
        </p:spPr>
        <p:txBody>
          <a:bodyPr wrap="square" lIns="0" tIns="0" rIns="0" bIns="0" rtlCol="0" anchor="ctr">
            <a:spAutoFit/>
          </a:bodyPr>
          <a:lstStyle>
            <a:defPPr>
              <a:defRPr lang="zh-CN"/>
            </a:defPPr>
            <a:lvl1pPr>
              <a:defRPr sz="3200">
                <a:solidFill>
                  <a:schemeClr val="bg1"/>
                </a:solidFill>
                <a:latin typeface="Arial" panose="020B0604020202020204" pitchFamily="34" charset="0"/>
                <a:ea typeface="微软雅黑" panose="020B0503020204020204" pitchFamily="34" charset="-122"/>
              </a:defRPr>
            </a:lvl1pPr>
          </a:lstStyle>
          <a:p>
            <a:r>
              <a:rPr lang="zh-CN" altLang="en-US" dirty="0">
                <a:sym typeface="Arial" panose="020B0604020202020204" pitchFamily="34" charset="0"/>
              </a:rPr>
              <a:t>发展</a:t>
            </a:r>
            <a:endParaRPr lang="zh-CN" altLang="en-US" dirty="0">
              <a:sym typeface="Arial" panose="020B0604020202020204" pitchFamily="34" charset="0"/>
            </a:endParaRPr>
          </a:p>
        </p:txBody>
      </p:sp>
      <p:sp>
        <p:nvSpPr>
          <p:cNvPr id="4" name="矩形 3"/>
          <p:cNvSpPr/>
          <p:nvPr/>
        </p:nvSpPr>
        <p:spPr>
          <a:xfrm>
            <a:off x="1748855" y="4192389"/>
            <a:ext cx="9577064" cy="1477328"/>
          </a:xfrm>
          <a:prstGeom prst="rect">
            <a:avLst/>
          </a:prstGeom>
        </p:spPr>
        <p:txBody>
          <a:bodyPr wrap="square">
            <a:spAutoFit/>
          </a:bodyPr>
          <a:lstStyle/>
          <a:p>
            <a:pPr indent="457200"/>
            <a:r>
              <a:rPr lang="zh-CN" altLang="en-US" dirty="0" smtClean="0">
                <a:latin typeface="黑体" panose="02010609060101010101" pitchFamily="49" charset="-122"/>
                <a:ea typeface="黑体" panose="02010609060101010101" pitchFamily="49" charset="-122"/>
              </a:rPr>
              <a:t>匿名</a:t>
            </a:r>
            <a:r>
              <a:rPr lang="en-US" altLang="zh-CN" dirty="0">
                <a:latin typeface="黑体" panose="02010609060101010101" pitchFamily="49" charset="-122"/>
                <a:ea typeface="黑体" panose="02010609060101010101" pitchFamily="49" charset="-122"/>
              </a:rPr>
              <a:t>FTP</a:t>
            </a:r>
            <a:r>
              <a:rPr lang="zh-CN" altLang="en-US" dirty="0">
                <a:latin typeface="黑体" panose="02010609060101010101" pitchFamily="49" charset="-122"/>
                <a:ea typeface="黑体" panose="02010609060101010101" pitchFamily="49" charset="-122"/>
              </a:rPr>
              <a:t>使用户有机会存取到世界上最大的信息库，这个信息库是日积月累起来的，并且还在不断增长，永不关闭，涉及到几乎所有主题。而且，这一切是免费的</a:t>
            </a:r>
            <a:r>
              <a:rPr lang="zh-CN" altLang="en-US" dirty="0" smtClean="0">
                <a:latin typeface="黑体" panose="02010609060101010101" pitchFamily="49" charset="-122"/>
                <a:ea typeface="黑体" panose="02010609060101010101" pitchFamily="49" charset="-122"/>
              </a:rPr>
              <a:t>。</a:t>
            </a:r>
            <a:endParaRPr lang="en-US" altLang="zh-CN" dirty="0" smtClean="0">
              <a:latin typeface="黑体" panose="02010609060101010101" pitchFamily="49" charset="-122"/>
              <a:ea typeface="黑体" panose="02010609060101010101" pitchFamily="49" charset="-122"/>
            </a:endParaRPr>
          </a:p>
          <a:p>
            <a:pPr indent="457200"/>
            <a:r>
              <a:rPr lang="zh-CN" altLang="en-US" dirty="0" smtClean="0">
                <a:latin typeface="黑体" panose="02010609060101010101" pitchFamily="49" charset="-122"/>
                <a:ea typeface="黑体" panose="02010609060101010101" pitchFamily="49" charset="-122"/>
              </a:rPr>
              <a:t>匿名</a:t>
            </a:r>
            <a:r>
              <a:rPr lang="en-US" altLang="zh-CN" dirty="0">
                <a:latin typeface="黑体" panose="02010609060101010101" pitchFamily="49" charset="-122"/>
                <a:ea typeface="黑体" panose="02010609060101010101" pitchFamily="49" charset="-122"/>
              </a:rPr>
              <a:t>FTP</a:t>
            </a:r>
            <a:r>
              <a:rPr lang="zh-CN" altLang="en-US" dirty="0">
                <a:latin typeface="黑体" panose="02010609060101010101" pitchFamily="49" charset="-122"/>
                <a:ea typeface="黑体" panose="02010609060101010101" pitchFamily="49" charset="-122"/>
              </a:rPr>
              <a:t>是</a:t>
            </a:r>
            <a:r>
              <a:rPr lang="en-US" altLang="zh-CN" dirty="0">
                <a:latin typeface="黑体" panose="02010609060101010101" pitchFamily="49" charset="-122"/>
                <a:ea typeface="黑体" panose="02010609060101010101" pitchFamily="49" charset="-122"/>
              </a:rPr>
              <a:t>Internet</a:t>
            </a:r>
            <a:r>
              <a:rPr lang="zh-CN" altLang="en-US" dirty="0">
                <a:latin typeface="黑体" panose="02010609060101010101" pitchFamily="49" charset="-122"/>
                <a:ea typeface="黑体" panose="02010609060101010101" pitchFamily="49" charset="-122"/>
              </a:rPr>
              <a:t>网上发布软件的常用方法。</a:t>
            </a:r>
            <a:r>
              <a:rPr lang="en-US" altLang="zh-CN" dirty="0">
                <a:latin typeface="黑体" panose="02010609060101010101" pitchFamily="49" charset="-122"/>
                <a:ea typeface="黑体" panose="02010609060101010101" pitchFamily="49" charset="-122"/>
              </a:rPr>
              <a:t>Internet</a:t>
            </a:r>
            <a:r>
              <a:rPr lang="zh-CN" altLang="en-US" dirty="0">
                <a:latin typeface="黑体" panose="02010609060101010101" pitchFamily="49" charset="-122"/>
                <a:ea typeface="黑体" panose="02010609060101010101" pitchFamily="49" charset="-122"/>
              </a:rPr>
              <a:t>之所以能延续到今天，是因为人们使用通过标准协议提供标准服务的程序。像这样的程序，有许多就是通过匿名</a:t>
            </a:r>
            <a:r>
              <a:rPr lang="en-US" altLang="zh-CN" dirty="0">
                <a:latin typeface="黑体" panose="02010609060101010101" pitchFamily="49" charset="-122"/>
                <a:ea typeface="黑体" panose="02010609060101010101" pitchFamily="49" charset="-122"/>
              </a:rPr>
              <a:t>FTP</a:t>
            </a:r>
            <a:r>
              <a:rPr lang="zh-CN" altLang="en-US" dirty="0">
                <a:latin typeface="黑体" panose="02010609060101010101" pitchFamily="49" charset="-122"/>
                <a:ea typeface="黑体" panose="02010609060101010101" pitchFamily="49" charset="-122"/>
              </a:rPr>
              <a:t>发布的，任何人都可以存取它们。</a:t>
            </a:r>
          </a:p>
        </p:txBody>
      </p:sp>
      <p:sp>
        <p:nvSpPr>
          <p:cNvPr id="5" name="TextBox 8"/>
          <p:cNvSpPr txBox="1"/>
          <p:nvPr/>
        </p:nvSpPr>
        <p:spPr>
          <a:xfrm>
            <a:off x="1604839" y="1499108"/>
            <a:ext cx="3949155" cy="276999"/>
          </a:xfrm>
          <a:prstGeom prst="rect">
            <a:avLst/>
          </a:prstGeom>
          <a:noFill/>
        </p:spPr>
        <p:txBody>
          <a:bodyPr wrap="square" lIns="0" tIns="0" rIns="0" bIns="0" rtlCol="0" anchor="ctr">
            <a:spAutoFit/>
          </a:bodyPr>
          <a:lstStyle/>
          <a:p>
            <a:r>
              <a:rPr lang="zh-CN" altLang="en-US" b="1" dirty="0" smtClean="0">
                <a:solidFill>
                  <a:schemeClr val="accent1"/>
                </a:solidFill>
                <a:latin typeface="Arial" panose="020B0604020202020204" pitchFamily="34" charset="0"/>
                <a:ea typeface="微软雅黑" panose="020B0503020204020204" pitchFamily="34" charset="-122"/>
                <a:sym typeface="Arial" panose="020B0604020202020204" pitchFamily="34" charset="0"/>
              </a:rPr>
              <a:t>为什么要有匿名</a:t>
            </a:r>
            <a:r>
              <a:rPr lang="en-US" altLang="zh-CN" b="1" dirty="0" smtClean="0">
                <a:solidFill>
                  <a:schemeClr val="accent1"/>
                </a:solidFill>
                <a:latin typeface="Arial" panose="020B0604020202020204" pitchFamily="34" charset="0"/>
                <a:ea typeface="微软雅黑" panose="020B0503020204020204" pitchFamily="34" charset="-122"/>
                <a:sym typeface="Arial" panose="020B0604020202020204" pitchFamily="34" charset="0"/>
              </a:rPr>
              <a:t>FTP</a:t>
            </a:r>
            <a:endParaRPr lang="zh-CN" altLang="en-US" sz="1000" b="1"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TextBox 8"/>
          <p:cNvSpPr txBox="1"/>
          <p:nvPr/>
        </p:nvSpPr>
        <p:spPr>
          <a:xfrm>
            <a:off x="1604839" y="3760341"/>
            <a:ext cx="3949155" cy="276999"/>
          </a:xfrm>
          <a:prstGeom prst="rect">
            <a:avLst/>
          </a:prstGeom>
          <a:noFill/>
        </p:spPr>
        <p:txBody>
          <a:bodyPr wrap="square" lIns="0" tIns="0" rIns="0" bIns="0" rtlCol="0" anchor="ctr">
            <a:spAutoFit/>
          </a:bodyPr>
          <a:lstStyle/>
          <a:p>
            <a:r>
              <a:rPr lang="zh-CN" altLang="en-US" b="1" dirty="0" smtClean="0">
                <a:solidFill>
                  <a:schemeClr val="accent1"/>
                </a:solidFill>
                <a:latin typeface="Arial" panose="020B0604020202020204" pitchFamily="34" charset="0"/>
                <a:ea typeface="微软雅黑" panose="020B0503020204020204" pitchFamily="34" charset="-122"/>
                <a:sym typeface="Arial" panose="020B0604020202020204" pitchFamily="34" charset="0"/>
              </a:rPr>
              <a:t>匿名</a:t>
            </a:r>
            <a:r>
              <a:rPr lang="en-US" altLang="zh-CN" b="1" dirty="0" smtClean="0">
                <a:solidFill>
                  <a:schemeClr val="accent1"/>
                </a:solidFill>
                <a:latin typeface="Arial" panose="020B0604020202020204" pitchFamily="34" charset="0"/>
                <a:ea typeface="微软雅黑" panose="020B0503020204020204" pitchFamily="34" charset="-122"/>
                <a:sym typeface="Arial" panose="020B0604020202020204" pitchFamily="34" charset="0"/>
              </a:rPr>
              <a:t>FTP</a:t>
            </a:r>
            <a:r>
              <a:rPr lang="zh-CN" altLang="en-US" b="1" dirty="0" smtClean="0">
                <a:solidFill>
                  <a:schemeClr val="accent1"/>
                </a:solidFill>
                <a:latin typeface="Arial" panose="020B0604020202020204" pitchFamily="34" charset="0"/>
                <a:ea typeface="微软雅黑" panose="020B0503020204020204" pitchFamily="34" charset="-122"/>
                <a:sym typeface="Arial" panose="020B0604020202020204" pitchFamily="34" charset="0"/>
              </a:rPr>
              <a:t>的优点</a:t>
            </a:r>
            <a:endParaRPr lang="en-US" altLang="zh-CN" b="1" dirty="0" smtClean="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2973786835"/>
      </p:ext>
    </p:extLst>
  </p:cSld>
  <p:clrMapOvr>
    <a:masterClrMapping/>
  </p:clrMapOvr>
  <mc:AlternateContent xmlns:mc="http://schemas.openxmlformats.org/markup-compatibility/2006">
    <mc:Choice xmlns:p14="http://schemas.microsoft.com/office/powerpoint/2010/main" Requires="p14">
      <p:transition advTm="0">
        <p14:ferris dir="l"/>
      </p:transition>
    </mc:Choice>
    <mc:Fallback>
      <p:transition advTm="0">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任意多边形 16"/>
          <p:cNvSpPr/>
          <p:nvPr/>
        </p:nvSpPr>
        <p:spPr bwMode="auto">
          <a:xfrm>
            <a:off x="-28207" y="1485813"/>
            <a:ext cx="5095364" cy="4261026"/>
          </a:xfrm>
          <a:custGeom>
            <a:avLst/>
            <a:gdLst>
              <a:gd name="connsiteX0" fmla="*/ 0 w 4511489"/>
              <a:gd name="connsiteY0" fmla="*/ 0 h 4261259"/>
              <a:gd name="connsiteX1" fmla="*/ 4511489 w 4511489"/>
              <a:gd name="connsiteY1" fmla="*/ 0 h 4261259"/>
              <a:gd name="connsiteX2" fmla="*/ 4511489 w 4511489"/>
              <a:gd name="connsiteY2" fmla="*/ 4261259 h 4261259"/>
              <a:gd name="connsiteX3" fmla="*/ 0 w 4511489"/>
              <a:gd name="connsiteY3" fmla="*/ 4261259 h 4261259"/>
            </a:gdLst>
            <a:ahLst/>
            <a:cxnLst>
              <a:cxn ang="0">
                <a:pos x="connsiteX0" y="connsiteY0"/>
              </a:cxn>
              <a:cxn ang="0">
                <a:pos x="connsiteX1" y="connsiteY1"/>
              </a:cxn>
              <a:cxn ang="0">
                <a:pos x="connsiteX2" y="connsiteY2"/>
              </a:cxn>
              <a:cxn ang="0">
                <a:pos x="connsiteX3" y="connsiteY3"/>
              </a:cxn>
            </a:cxnLst>
            <a:rect l="l" t="t" r="r" b="b"/>
            <a:pathLst>
              <a:path w="4511489" h="4261259">
                <a:moveTo>
                  <a:pt x="0" y="0"/>
                </a:moveTo>
                <a:lnTo>
                  <a:pt x="4511489" y="0"/>
                </a:lnTo>
                <a:lnTo>
                  <a:pt x="4511489" y="4261259"/>
                </a:lnTo>
                <a:lnTo>
                  <a:pt x="0" y="4261259"/>
                </a:lnTo>
                <a:close/>
              </a:path>
            </a:pathLst>
          </a:custGeom>
          <a:solidFill>
            <a:schemeClr val="accent1"/>
          </a:solidFill>
          <a:ln w="0">
            <a:noFill/>
            <a:prstDash val="solid"/>
            <a:round/>
          </a:ln>
        </p:spPr>
        <p:txBody>
          <a:bodyPr vert="horz" wrap="square" lIns="128573" tIns="64286" rIns="128573" bIns="64286" numCol="1" anchor="t" anchorCtr="0" compatLnSpc="1">
            <a:noAutofit/>
          </a:bodyPr>
          <a:lstStyle/>
          <a:p>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18" name="任意多边形 17"/>
          <p:cNvSpPr/>
          <p:nvPr/>
        </p:nvSpPr>
        <p:spPr bwMode="auto">
          <a:xfrm>
            <a:off x="10677613" y="1485813"/>
            <a:ext cx="2201063" cy="4261026"/>
          </a:xfrm>
          <a:custGeom>
            <a:avLst/>
            <a:gdLst>
              <a:gd name="connsiteX0" fmla="*/ 0 w 4511489"/>
              <a:gd name="connsiteY0" fmla="*/ 0 h 4261259"/>
              <a:gd name="connsiteX1" fmla="*/ 4511489 w 4511489"/>
              <a:gd name="connsiteY1" fmla="*/ 0 h 4261259"/>
              <a:gd name="connsiteX2" fmla="*/ 4511489 w 4511489"/>
              <a:gd name="connsiteY2" fmla="*/ 4261259 h 4261259"/>
              <a:gd name="connsiteX3" fmla="*/ 0 w 4511489"/>
              <a:gd name="connsiteY3" fmla="*/ 4261259 h 4261259"/>
            </a:gdLst>
            <a:ahLst/>
            <a:cxnLst>
              <a:cxn ang="0">
                <a:pos x="connsiteX0" y="connsiteY0"/>
              </a:cxn>
              <a:cxn ang="0">
                <a:pos x="connsiteX1" y="connsiteY1"/>
              </a:cxn>
              <a:cxn ang="0">
                <a:pos x="connsiteX2" y="connsiteY2"/>
              </a:cxn>
              <a:cxn ang="0">
                <a:pos x="connsiteX3" y="connsiteY3"/>
              </a:cxn>
            </a:cxnLst>
            <a:rect l="l" t="t" r="r" b="b"/>
            <a:pathLst>
              <a:path w="4511489" h="4261259">
                <a:moveTo>
                  <a:pt x="0" y="0"/>
                </a:moveTo>
                <a:lnTo>
                  <a:pt x="4511489" y="0"/>
                </a:lnTo>
                <a:lnTo>
                  <a:pt x="4511489" y="4261259"/>
                </a:lnTo>
                <a:lnTo>
                  <a:pt x="0" y="4261259"/>
                </a:lnTo>
                <a:close/>
              </a:path>
            </a:pathLst>
          </a:custGeom>
          <a:solidFill>
            <a:schemeClr val="accent2"/>
          </a:solidFill>
          <a:ln w="0">
            <a:noFill/>
            <a:prstDash val="solid"/>
            <a:round/>
          </a:ln>
        </p:spPr>
        <p:txBody>
          <a:bodyPr vert="horz" wrap="square" lIns="128573" tIns="64286" rIns="128573" bIns="64286" numCol="1" anchor="t" anchorCtr="0" compatLnSpc="1">
            <a:noAutofit/>
          </a:bodyPr>
          <a:lstStyle/>
          <a:p>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45" name="椭圆 44"/>
          <p:cNvSpPr/>
          <p:nvPr/>
        </p:nvSpPr>
        <p:spPr>
          <a:xfrm>
            <a:off x="4150169" y="2698157"/>
            <a:ext cx="1826109" cy="1826108"/>
          </a:xfrm>
          <a:prstGeom prst="ellipse">
            <a:avLst/>
          </a:prstGeom>
          <a:gradFill flip="none" rotWithShape="1">
            <a:gsLst>
              <a:gs pos="25000">
                <a:schemeClr val="bg1">
                  <a:shade val="67500"/>
                  <a:satMod val="115000"/>
                </a:schemeClr>
              </a:gs>
              <a:gs pos="62000">
                <a:schemeClr val="bg1">
                  <a:shade val="100000"/>
                  <a:satMod val="115000"/>
                </a:schemeClr>
              </a:gs>
            </a:gsLst>
            <a:lin ang="2700000" scaled="1"/>
            <a:tileRect/>
          </a:gradFill>
          <a:ln w="38100">
            <a:solidFill>
              <a:schemeClr val="bg1"/>
            </a:solidFill>
          </a:ln>
          <a:effectLst>
            <a:outerShdw blurRad="254000" dist="127000" dir="30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46" name="MH_Others_1"/>
          <p:cNvSpPr txBox="1"/>
          <p:nvPr>
            <p:custDataLst>
              <p:tags r:id="rId2"/>
            </p:custDataLst>
          </p:nvPr>
        </p:nvSpPr>
        <p:spPr>
          <a:xfrm>
            <a:off x="4306517" y="3088054"/>
            <a:ext cx="1513416" cy="1046312"/>
          </a:xfrm>
          <a:prstGeom prst="rect">
            <a:avLst/>
          </a:prstGeom>
          <a:noFill/>
        </p:spPr>
        <p:txBody>
          <a:bodyPr wrap="square" lIns="0" tIns="0" rIns="0" bIns="0" rtlCol="0" anchor="ctr" anchorCtr="0">
            <a:spAutoFit/>
          </a:bodyPr>
          <a:lstStyle/>
          <a:p>
            <a:pPr algn="ctr"/>
            <a:r>
              <a:rPr lang="en-US" altLang="zh-CN" sz="48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02</a:t>
            </a:r>
          </a:p>
          <a:p>
            <a:pPr algn="ctr"/>
            <a:r>
              <a:rPr lang="en-US" altLang="zh-CN" sz="20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CHAPTER</a:t>
            </a:r>
            <a:endParaRPr lang="zh-CN" altLang="en-US" sz="20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矩形 9"/>
          <p:cNvSpPr/>
          <p:nvPr/>
        </p:nvSpPr>
        <p:spPr>
          <a:xfrm>
            <a:off x="6535197" y="3256869"/>
            <a:ext cx="3184233" cy="615553"/>
          </a:xfrm>
          <a:prstGeom prst="rect">
            <a:avLst/>
          </a:prstGeom>
        </p:spPr>
        <p:txBody>
          <a:bodyPr wrap="square" lIns="0" tIns="0" rIns="0" bIns="0">
            <a:spAutoFit/>
          </a:bodyPr>
          <a:lstStyle/>
          <a:p>
            <a:r>
              <a:rPr lang="en-US" altLang="zh-CN" sz="4000" dirty="0">
                <a:solidFill>
                  <a:schemeClr val="accent1"/>
                </a:solidFill>
                <a:latin typeface="Arial" panose="020B0604020202020204" pitchFamily="34" charset="0"/>
                <a:ea typeface="微软雅黑" panose="020B0503020204020204" pitchFamily="34" charset="-122"/>
                <a:sym typeface="Arial" panose="020B0604020202020204" pitchFamily="34" charset="0"/>
              </a:rPr>
              <a:t>FTP</a:t>
            </a:r>
            <a:r>
              <a:rPr lang="zh-CN" altLang="en-US" sz="4000" dirty="0">
                <a:solidFill>
                  <a:schemeClr val="accent1"/>
                </a:solidFill>
                <a:latin typeface="Arial" panose="020B0604020202020204" pitchFamily="34" charset="0"/>
                <a:ea typeface="微软雅黑" panose="020B0503020204020204" pitchFamily="34" charset="-122"/>
                <a:sym typeface="Arial" panose="020B0604020202020204" pitchFamily="34" charset="0"/>
              </a:rPr>
              <a:t>协议</a:t>
            </a:r>
          </a:p>
        </p:txBody>
      </p:sp>
    </p:spTree>
  </p:cSld>
  <p:clrMapOvr>
    <a:overrideClrMapping bg1="lt1" tx1="dk1" bg2="lt2" tx2="dk2" accent1="accent1" accent2="accent2" accent3="accent3" accent4="accent4" accent5="accent5" accent6="accent6" hlink="hlink" folHlink="folHlink"/>
  </p:clrMapOvr>
  <p:transition advTm="0">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0-#ppt_w/2"/>
                                          </p:val>
                                        </p:tav>
                                        <p:tav tm="100000">
                                          <p:val>
                                            <p:strVal val="#ppt_x"/>
                                          </p:val>
                                        </p:tav>
                                      </p:tavLst>
                                    </p:anim>
                                    <p:anim calcmode="lin" valueType="num">
                                      <p:cBhvr additive="base">
                                        <p:cTn id="8" dur="500" fill="hold"/>
                                        <p:tgtEl>
                                          <p:spTgt spid="1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18"/>
                                        </p:tgtEl>
                                        <p:attrNameLst>
                                          <p:attrName>style.visibility</p:attrName>
                                        </p:attrNameLst>
                                      </p:cBhvr>
                                      <p:to>
                                        <p:strVal val="visible"/>
                                      </p:to>
                                    </p:set>
                                    <p:anim calcmode="lin" valueType="num">
                                      <p:cBhvr additive="base">
                                        <p:cTn id="12" dur="10" fill="hold"/>
                                        <p:tgtEl>
                                          <p:spTgt spid="18"/>
                                        </p:tgtEl>
                                        <p:attrNameLst>
                                          <p:attrName>ppt_x</p:attrName>
                                        </p:attrNameLst>
                                      </p:cBhvr>
                                      <p:tavLst>
                                        <p:tav tm="0">
                                          <p:val>
                                            <p:strVal val="1+#ppt_w/2"/>
                                          </p:val>
                                        </p:tav>
                                        <p:tav tm="100000">
                                          <p:val>
                                            <p:strVal val="#ppt_x"/>
                                          </p:val>
                                        </p:tav>
                                      </p:tavLst>
                                    </p:anim>
                                    <p:anim calcmode="lin" valueType="num">
                                      <p:cBhvr additive="base">
                                        <p:cTn id="13" dur="10" fill="hold"/>
                                        <p:tgtEl>
                                          <p:spTgt spid="18"/>
                                        </p:tgtEl>
                                        <p:attrNameLst>
                                          <p:attrName>ppt_y</p:attrName>
                                        </p:attrNameLst>
                                      </p:cBhvr>
                                      <p:tavLst>
                                        <p:tav tm="0">
                                          <p:val>
                                            <p:strVal val="#ppt_y"/>
                                          </p:val>
                                        </p:tav>
                                        <p:tav tm="100000">
                                          <p:val>
                                            <p:strVal val="#ppt_y"/>
                                          </p:val>
                                        </p:tav>
                                      </p:tavLst>
                                    </p:anim>
                                  </p:childTnLst>
                                </p:cTn>
                              </p:par>
                            </p:childTnLst>
                          </p:cTn>
                        </p:par>
                        <p:par>
                          <p:cTn id="14" fill="hold">
                            <p:stCondLst>
                              <p:cond delay="510"/>
                            </p:stCondLst>
                            <p:childTnLst>
                              <p:par>
                                <p:cTn id="15" presetID="53" presetClass="entr" presetSubtype="16" fill="hold" grpId="0" nodeType="afterEffect">
                                  <p:stCondLst>
                                    <p:cond delay="0"/>
                                  </p:stCondLst>
                                  <p:childTnLst>
                                    <p:set>
                                      <p:cBhvr>
                                        <p:cTn id="16" dur="1" fill="hold">
                                          <p:stCondLst>
                                            <p:cond delay="0"/>
                                          </p:stCondLst>
                                        </p:cTn>
                                        <p:tgtEl>
                                          <p:spTgt spid="45"/>
                                        </p:tgtEl>
                                        <p:attrNameLst>
                                          <p:attrName>style.visibility</p:attrName>
                                        </p:attrNameLst>
                                      </p:cBhvr>
                                      <p:to>
                                        <p:strVal val="visible"/>
                                      </p:to>
                                    </p:set>
                                    <p:anim calcmode="lin" valueType="num">
                                      <p:cBhvr>
                                        <p:cTn id="17" dur="10" fill="hold"/>
                                        <p:tgtEl>
                                          <p:spTgt spid="45"/>
                                        </p:tgtEl>
                                        <p:attrNameLst>
                                          <p:attrName>ppt_w</p:attrName>
                                        </p:attrNameLst>
                                      </p:cBhvr>
                                      <p:tavLst>
                                        <p:tav tm="0">
                                          <p:val>
                                            <p:fltVal val="0"/>
                                          </p:val>
                                        </p:tav>
                                        <p:tav tm="100000">
                                          <p:val>
                                            <p:strVal val="#ppt_w"/>
                                          </p:val>
                                        </p:tav>
                                      </p:tavLst>
                                    </p:anim>
                                    <p:anim calcmode="lin" valueType="num">
                                      <p:cBhvr>
                                        <p:cTn id="18" dur="10" fill="hold"/>
                                        <p:tgtEl>
                                          <p:spTgt spid="45"/>
                                        </p:tgtEl>
                                        <p:attrNameLst>
                                          <p:attrName>ppt_h</p:attrName>
                                        </p:attrNameLst>
                                      </p:cBhvr>
                                      <p:tavLst>
                                        <p:tav tm="0">
                                          <p:val>
                                            <p:fltVal val="0"/>
                                          </p:val>
                                        </p:tav>
                                        <p:tav tm="100000">
                                          <p:val>
                                            <p:strVal val="#ppt_h"/>
                                          </p:val>
                                        </p:tav>
                                      </p:tavLst>
                                    </p:anim>
                                    <p:animEffect transition="in" filter="fade">
                                      <p:cBhvr>
                                        <p:cTn id="19" dur="10"/>
                                        <p:tgtEl>
                                          <p:spTgt spid="45"/>
                                        </p:tgtEl>
                                      </p:cBhvr>
                                    </p:animEffect>
                                  </p:childTnLst>
                                </p:cTn>
                              </p:par>
                            </p:childTnLst>
                          </p:cTn>
                        </p:par>
                        <p:par>
                          <p:cTn id="20" fill="hold">
                            <p:stCondLst>
                              <p:cond delay="520"/>
                            </p:stCondLst>
                            <p:childTnLst>
                              <p:par>
                                <p:cTn id="21" presetID="56" presetClass="entr" presetSubtype="0" fill="hold" grpId="0" nodeType="afterEffect">
                                  <p:stCondLst>
                                    <p:cond delay="0"/>
                                  </p:stCondLst>
                                  <p:iterate type="lt">
                                    <p:tmPct val="10000"/>
                                  </p:iterate>
                                  <p:childTnLst>
                                    <p:set>
                                      <p:cBhvr>
                                        <p:cTn id="22" dur="1" fill="hold">
                                          <p:stCondLst>
                                            <p:cond delay="0"/>
                                          </p:stCondLst>
                                        </p:cTn>
                                        <p:tgtEl>
                                          <p:spTgt spid="46"/>
                                        </p:tgtEl>
                                        <p:attrNameLst>
                                          <p:attrName>style.visibility</p:attrName>
                                        </p:attrNameLst>
                                      </p:cBhvr>
                                      <p:to>
                                        <p:strVal val="visible"/>
                                      </p:to>
                                    </p:set>
                                    <p:anim by="(-#ppt_w*2)" calcmode="lin" valueType="num">
                                      <p:cBhvr rctx="PPT">
                                        <p:cTn id="23" dur="125" autoRev="1" fill="hold">
                                          <p:stCondLst>
                                            <p:cond delay="0"/>
                                          </p:stCondLst>
                                        </p:cTn>
                                        <p:tgtEl>
                                          <p:spTgt spid="46"/>
                                        </p:tgtEl>
                                        <p:attrNameLst>
                                          <p:attrName>ppt_w</p:attrName>
                                        </p:attrNameLst>
                                      </p:cBhvr>
                                    </p:anim>
                                    <p:anim by="(#ppt_w*0.50)" calcmode="lin" valueType="num">
                                      <p:cBhvr>
                                        <p:cTn id="24" dur="125" decel="50000" autoRev="1" fill="hold">
                                          <p:stCondLst>
                                            <p:cond delay="0"/>
                                          </p:stCondLst>
                                        </p:cTn>
                                        <p:tgtEl>
                                          <p:spTgt spid="46"/>
                                        </p:tgtEl>
                                        <p:attrNameLst>
                                          <p:attrName>ppt_x</p:attrName>
                                        </p:attrNameLst>
                                      </p:cBhvr>
                                    </p:anim>
                                    <p:anim from="(-#ppt_h/2)" to="(#ppt_y)" calcmode="lin" valueType="num">
                                      <p:cBhvr>
                                        <p:cTn id="25" dur="250" fill="hold">
                                          <p:stCondLst>
                                            <p:cond delay="0"/>
                                          </p:stCondLst>
                                        </p:cTn>
                                        <p:tgtEl>
                                          <p:spTgt spid="46"/>
                                        </p:tgtEl>
                                        <p:attrNameLst>
                                          <p:attrName>ppt_y</p:attrName>
                                        </p:attrNameLst>
                                      </p:cBhvr>
                                    </p:anim>
                                    <p:animRot by="21600000">
                                      <p:cBhvr>
                                        <p:cTn id="26" dur="250" fill="hold">
                                          <p:stCondLst>
                                            <p:cond delay="0"/>
                                          </p:stCondLst>
                                        </p:cTn>
                                        <p:tgtEl>
                                          <p:spTgt spid="46"/>
                                        </p:tgtEl>
                                        <p:attrNameLst>
                                          <p:attrName>r</p:attrName>
                                        </p:attrNameLst>
                                      </p:cBhvr>
                                    </p:animRot>
                                  </p:childTnLst>
                                </p:cTn>
                              </p:par>
                            </p:childTnLst>
                          </p:cTn>
                        </p:par>
                        <p:par>
                          <p:cTn id="27" fill="hold">
                            <p:stCondLst>
                              <p:cond delay="970"/>
                            </p:stCondLst>
                            <p:childTnLst>
                              <p:par>
                                <p:cTn id="28" presetID="23" presetClass="entr" presetSubtype="32" fill="hold" grpId="0" nodeType="afterEffect">
                                  <p:stCondLst>
                                    <p:cond delay="0"/>
                                  </p:stCondLst>
                                  <p:childTnLst>
                                    <p:set>
                                      <p:cBhvr>
                                        <p:cTn id="29" dur="1" fill="hold">
                                          <p:stCondLst>
                                            <p:cond delay="0"/>
                                          </p:stCondLst>
                                        </p:cTn>
                                        <p:tgtEl>
                                          <p:spTgt spid="10"/>
                                        </p:tgtEl>
                                        <p:attrNameLst>
                                          <p:attrName>style.visibility</p:attrName>
                                        </p:attrNameLst>
                                      </p:cBhvr>
                                      <p:to>
                                        <p:strVal val="visible"/>
                                      </p:to>
                                    </p:set>
                                    <p:anim calcmode="lin" valueType="num">
                                      <p:cBhvr>
                                        <p:cTn id="30" dur="250" fill="hold"/>
                                        <p:tgtEl>
                                          <p:spTgt spid="10"/>
                                        </p:tgtEl>
                                        <p:attrNameLst>
                                          <p:attrName>ppt_w</p:attrName>
                                        </p:attrNameLst>
                                      </p:cBhvr>
                                      <p:tavLst>
                                        <p:tav tm="0">
                                          <p:val>
                                            <p:strVal val="4*#ppt_w"/>
                                          </p:val>
                                        </p:tav>
                                        <p:tav tm="100000">
                                          <p:val>
                                            <p:strVal val="#ppt_w"/>
                                          </p:val>
                                        </p:tav>
                                      </p:tavLst>
                                    </p:anim>
                                    <p:anim calcmode="lin" valueType="num">
                                      <p:cBhvr>
                                        <p:cTn id="31" dur="250" fill="hold"/>
                                        <p:tgtEl>
                                          <p:spTgt spid="10"/>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45" grpId="0" animBg="1"/>
      <p:bldP spid="46" grpId="0"/>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8"/>
          <p:cNvSpPr txBox="1"/>
          <p:nvPr/>
        </p:nvSpPr>
        <p:spPr>
          <a:xfrm>
            <a:off x="857250" y="233568"/>
            <a:ext cx="3949155" cy="492443"/>
          </a:xfrm>
          <a:prstGeom prst="rect">
            <a:avLst/>
          </a:prstGeom>
          <a:noFill/>
        </p:spPr>
        <p:txBody>
          <a:bodyPr wrap="square" lIns="0" tIns="0" rIns="0" bIns="0" rtlCol="0" anchor="ctr">
            <a:spAutoFit/>
          </a:bodyPr>
          <a:lstStyle>
            <a:defPPr>
              <a:defRPr lang="zh-CN"/>
            </a:defPPr>
            <a:lvl1pPr>
              <a:defRPr sz="3200">
                <a:solidFill>
                  <a:schemeClr val="bg1"/>
                </a:solidFill>
                <a:latin typeface="Arial" panose="020B0604020202020204" pitchFamily="34" charset="0"/>
                <a:ea typeface="微软雅黑" panose="020B0503020204020204" pitchFamily="34" charset="-122"/>
              </a:defRPr>
            </a:lvl1pPr>
          </a:lstStyle>
          <a:p>
            <a:r>
              <a:rPr lang="en-US" altLang="zh-CN" dirty="0">
                <a:sym typeface="Arial" panose="020B0604020202020204" pitchFamily="34" charset="0"/>
              </a:rPr>
              <a:t>FTP</a:t>
            </a:r>
            <a:r>
              <a:rPr lang="zh-CN" altLang="en-US" dirty="0">
                <a:sym typeface="Arial" panose="020B0604020202020204" pitchFamily="34" charset="0"/>
              </a:rPr>
              <a:t>的特点</a:t>
            </a:r>
            <a:endParaRPr lang="zh-CN" altLang="en-US" dirty="0">
              <a:sym typeface="Arial" panose="020B0604020202020204" pitchFamily="34" charset="0"/>
            </a:endParaRPr>
          </a:p>
        </p:txBody>
      </p:sp>
      <p:sp>
        <p:nvSpPr>
          <p:cNvPr id="2" name="矩形 1"/>
          <p:cNvSpPr/>
          <p:nvPr/>
        </p:nvSpPr>
        <p:spPr>
          <a:xfrm>
            <a:off x="740743" y="1384077"/>
            <a:ext cx="11593288" cy="4401205"/>
          </a:xfrm>
          <a:prstGeom prst="rect">
            <a:avLst/>
          </a:prstGeom>
        </p:spPr>
        <p:txBody>
          <a:bodyPr wrap="square">
            <a:spAutoFit/>
          </a:bodyPr>
          <a:lstStyle/>
          <a:p>
            <a:pPr indent="457200"/>
            <a:r>
              <a:rPr lang="zh-CN" altLang="en-US" sz="2800" dirty="0">
                <a:latin typeface="黑体" panose="02010609060101010101" pitchFamily="49" charset="-122"/>
                <a:ea typeface="黑体" panose="02010609060101010101" pitchFamily="49" charset="-122"/>
              </a:rPr>
              <a:t>相比其他协议，如 </a:t>
            </a:r>
            <a:r>
              <a:rPr lang="en-US" altLang="zh-CN" sz="2800" dirty="0">
                <a:latin typeface="黑体" panose="02010609060101010101" pitchFamily="49" charset="-122"/>
                <a:ea typeface="黑体" panose="02010609060101010101" pitchFamily="49" charset="-122"/>
              </a:rPr>
              <a:t>HTTP </a:t>
            </a:r>
            <a:r>
              <a:rPr lang="zh-CN" altLang="en-US" sz="2800" dirty="0">
                <a:latin typeface="黑体" panose="02010609060101010101" pitchFamily="49" charset="-122"/>
                <a:ea typeface="黑体" panose="02010609060101010101" pitchFamily="49" charset="-122"/>
              </a:rPr>
              <a:t>协议，</a:t>
            </a:r>
            <a:r>
              <a:rPr lang="en-US" altLang="zh-CN" sz="2800" dirty="0">
                <a:latin typeface="黑体" panose="02010609060101010101" pitchFamily="49" charset="-122"/>
                <a:ea typeface="黑体" panose="02010609060101010101" pitchFamily="49" charset="-122"/>
              </a:rPr>
              <a:t>FTP </a:t>
            </a:r>
            <a:r>
              <a:rPr lang="zh-CN" altLang="en-US" sz="2800" dirty="0">
                <a:latin typeface="黑体" panose="02010609060101010101" pitchFamily="49" charset="-122"/>
                <a:ea typeface="黑体" panose="02010609060101010101" pitchFamily="49" charset="-122"/>
              </a:rPr>
              <a:t>协议要复杂一些。与一般的 </a:t>
            </a:r>
            <a:r>
              <a:rPr lang="en-US" altLang="zh-CN" sz="2800" dirty="0">
                <a:latin typeface="黑体" panose="02010609060101010101" pitchFamily="49" charset="-122"/>
                <a:ea typeface="黑体" panose="02010609060101010101" pitchFamily="49" charset="-122"/>
              </a:rPr>
              <a:t>C/S </a:t>
            </a:r>
            <a:r>
              <a:rPr lang="zh-CN" altLang="en-US" sz="2800" dirty="0">
                <a:latin typeface="黑体" panose="02010609060101010101" pitchFamily="49" charset="-122"/>
                <a:ea typeface="黑体" panose="02010609060101010101" pitchFamily="49" charset="-122"/>
              </a:rPr>
              <a:t>应用不同点在于一般的</a:t>
            </a:r>
            <a:r>
              <a:rPr lang="en-US" altLang="zh-CN" sz="2800" dirty="0">
                <a:latin typeface="黑体" panose="02010609060101010101" pitchFamily="49" charset="-122"/>
                <a:ea typeface="黑体" panose="02010609060101010101" pitchFamily="49" charset="-122"/>
              </a:rPr>
              <a:t>C/S </a:t>
            </a:r>
            <a:r>
              <a:rPr lang="zh-CN" altLang="en-US" sz="2800" dirty="0">
                <a:latin typeface="黑体" panose="02010609060101010101" pitchFamily="49" charset="-122"/>
                <a:ea typeface="黑体" panose="02010609060101010101" pitchFamily="49" charset="-122"/>
              </a:rPr>
              <a:t>应用程序一般只会建立一个 </a:t>
            </a:r>
            <a:r>
              <a:rPr lang="en-US" altLang="zh-CN" sz="2800" dirty="0">
                <a:latin typeface="黑体" panose="02010609060101010101" pitchFamily="49" charset="-122"/>
                <a:ea typeface="黑体" panose="02010609060101010101" pitchFamily="49" charset="-122"/>
              </a:rPr>
              <a:t>Socket </a:t>
            </a:r>
            <a:r>
              <a:rPr lang="zh-CN" altLang="en-US" sz="2800" dirty="0">
                <a:latin typeface="黑体" panose="02010609060101010101" pitchFamily="49" charset="-122"/>
                <a:ea typeface="黑体" panose="02010609060101010101" pitchFamily="49" charset="-122"/>
              </a:rPr>
              <a:t>连接，这个连接同时处理服务器端和客户端的连接命令和数据传输。而</a:t>
            </a:r>
            <a:r>
              <a:rPr lang="en-US" altLang="zh-CN" sz="2800" dirty="0">
                <a:latin typeface="黑体" panose="02010609060101010101" pitchFamily="49" charset="-122"/>
                <a:ea typeface="黑体" panose="02010609060101010101" pitchFamily="49" charset="-122"/>
              </a:rPr>
              <a:t>FTP</a:t>
            </a:r>
            <a:r>
              <a:rPr lang="zh-CN" altLang="en-US" sz="2800" dirty="0">
                <a:latin typeface="黑体" panose="02010609060101010101" pitchFamily="49" charset="-122"/>
                <a:ea typeface="黑体" panose="02010609060101010101" pitchFamily="49" charset="-122"/>
              </a:rPr>
              <a:t>协议中将命令与数据分开传送的方法提高了效率。</a:t>
            </a:r>
          </a:p>
          <a:p>
            <a:pPr indent="457200"/>
            <a:endParaRPr lang="zh-CN" altLang="en-US" sz="2800" dirty="0">
              <a:latin typeface="黑体" panose="02010609060101010101" pitchFamily="49" charset="-122"/>
              <a:ea typeface="黑体" panose="02010609060101010101" pitchFamily="49" charset="-122"/>
            </a:endParaRPr>
          </a:p>
          <a:p>
            <a:pPr indent="457200"/>
            <a:r>
              <a:rPr lang="en-US" altLang="zh-CN" sz="2800" dirty="0">
                <a:latin typeface="黑体" panose="02010609060101010101" pitchFamily="49" charset="-122"/>
                <a:ea typeface="黑体" panose="02010609060101010101" pitchFamily="49" charset="-122"/>
              </a:rPr>
              <a:t>FTP </a:t>
            </a:r>
            <a:r>
              <a:rPr lang="zh-CN" altLang="en-US" sz="2800" dirty="0">
                <a:latin typeface="黑体" panose="02010609060101010101" pitchFamily="49" charset="-122"/>
                <a:ea typeface="黑体" panose="02010609060101010101" pitchFamily="49" charset="-122"/>
              </a:rPr>
              <a:t>使用 </a:t>
            </a:r>
            <a:r>
              <a:rPr lang="en-US" altLang="zh-CN" sz="2800" dirty="0">
                <a:latin typeface="黑体" panose="02010609060101010101" pitchFamily="49" charset="-122"/>
                <a:ea typeface="黑体" panose="02010609060101010101" pitchFamily="49" charset="-122"/>
              </a:rPr>
              <a:t>2 </a:t>
            </a:r>
            <a:r>
              <a:rPr lang="zh-CN" altLang="en-US" sz="2800" dirty="0">
                <a:latin typeface="黑体" panose="02010609060101010101" pitchFamily="49" charset="-122"/>
                <a:ea typeface="黑体" panose="02010609060101010101" pitchFamily="49" charset="-122"/>
              </a:rPr>
              <a:t>个端口，一个数据端口和一个命令端口（也叫做控制端口）。这两个端口一般是</a:t>
            </a:r>
            <a:r>
              <a:rPr lang="en-US" altLang="zh-CN" sz="2800" dirty="0">
                <a:latin typeface="黑体" panose="02010609060101010101" pitchFamily="49" charset="-122"/>
                <a:ea typeface="黑体" panose="02010609060101010101" pitchFamily="49" charset="-122"/>
              </a:rPr>
              <a:t>21 </a:t>
            </a:r>
            <a:r>
              <a:rPr lang="zh-CN" altLang="en-US" sz="2800" dirty="0">
                <a:latin typeface="黑体" panose="02010609060101010101" pitchFamily="49" charset="-122"/>
                <a:ea typeface="黑体" panose="02010609060101010101" pitchFamily="49" charset="-122"/>
              </a:rPr>
              <a:t>（命令端口）和 </a:t>
            </a:r>
            <a:r>
              <a:rPr lang="en-US" altLang="zh-CN" sz="2800" dirty="0">
                <a:latin typeface="黑体" panose="02010609060101010101" pitchFamily="49" charset="-122"/>
                <a:ea typeface="黑体" panose="02010609060101010101" pitchFamily="49" charset="-122"/>
              </a:rPr>
              <a:t>20 </a:t>
            </a:r>
            <a:r>
              <a:rPr lang="zh-CN" altLang="en-US" sz="2800" dirty="0">
                <a:latin typeface="黑体" panose="02010609060101010101" pitchFamily="49" charset="-122"/>
                <a:ea typeface="黑体" panose="02010609060101010101" pitchFamily="49" charset="-122"/>
              </a:rPr>
              <a:t>（数据端口）。控制 </a:t>
            </a:r>
            <a:r>
              <a:rPr lang="en-US" altLang="zh-CN" sz="2800" dirty="0">
                <a:latin typeface="黑体" panose="02010609060101010101" pitchFamily="49" charset="-122"/>
                <a:ea typeface="黑体" panose="02010609060101010101" pitchFamily="49" charset="-122"/>
              </a:rPr>
              <a:t>Socket </a:t>
            </a:r>
            <a:r>
              <a:rPr lang="zh-CN" altLang="en-US" sz="2800" dirty="0">
                <a:latin typeface="黑体" panose="02010609060101010101" pitchFamily="49" charset="-122"/>
                <a:ea typeface="黑体" panose="02010609060101010101" pitchFamily="49" charset="-122"/>
              </a:rPr>
              <a:t>用来传送命令，数据 </a:t>
            </a:r>
            <a:r>
              <a:rPr lang="en-US" altLang="zh-CN" sz="2800" dirty="0">
                <a:latin typeface="黑体" panose="02010609060101010101" pitchFamily="49" charset="-122"/>
                <a:ea typeface="黑体" panose="02010609060101010101" pitchFamily="49" charset="-122"/>
              </a:rPr>
              <a:t>Socket </a:t>
            </a:r>
            <a:r>
              <a:rPr lang="zh-CN" altLang="en-US" sz="2800" dirty="0">
                <a:latin typeface="黑体" panose="02010609060101010101" pitchFamily="49" charset="-122"/>
                <a:ea typeface="黑体" panose="02010609060101010101" pitchFamily="49" charset="-122"/>
              </a:rPr>
              <a:t>是用于传送数据。每一个 </a:t>
            </a:r>
            <a:r>
              <a:rPr lang="en-US" altLang="zh-CN" sz="2800" dirty="0">
                <a:latin typeface="黑体" panose="02010609060101010101" pitchFamily="49" charset="-122"/>
                <a:ea typeface="黑体" panose="02010609060101010101" pitchFamily="49" charset="-122"/>
              </a:rPr>
              <a:t>FTP </a:t>
            </a:r>
            <a:r>
              <a:rPr lang="zh-CN" altLang="en-US" sz="2800" dirty="0">
                <a:latin typeface="黑体" panose="02010609060101010101" pitchFamily="49" charset="-122"/>
                <a:ea typeface="黑体" panose="02010609060101010101" pitchFamily="49" charset="-122"/>
              </a:rPr>
              <a:t>命令发送之后，</a:t>
            </a:r>
            <a:r>
              <a:rPr lang="en-US" altLang="zh-CN" sz="2800" dirty="0">
                <a:latin typeface="黑体" panose="02010609060101010101" pitchFamily="49" charset="-122"/>
                <a:ea typeface="黑体" panose="02010609060101010101" pitchFamily="49" charset="-122"/>
              </a:rPr>
              <a:t>FTP </a:t>
            </a:r>
            <a:r>
              <a:rPr lang="zh-CN" altLang="en-US" sz="2800" dirty="0">
                <a:latin typeface="黑体" panose="02010609060101010101" pitchFamily="49" charset="-122"/>
                <a:ea typeface="黑体" panose="02010609060101010101" pitchFamily="49" charset="-122"/>
              </a:rPr>
              <a:t>服务器都会返回一个字符串，其中包括一个响应代码和一些说明信息。其中的返回码主要是用于判断命令是否被成功执行了。</a:t>
            </a:r>
            <a:endParaRPr lang="zh-CN" altLang="en-US" dirty="0">
              <a:latin typeface="黑体" panose="02010609060101010101" pitchFamily="49" charset="-122"/>
              <a:ea typeface="黑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advTm="0">
        <p14:switch dir="r"/>
      </p:transition>
    </mc:Choice>
    <mc:Fallback>
      <p:transition advTm="0">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NUMBER"/>
  <p:tag name="ID" val="553512"/>
  <p:tag name="MH_ORDER" val="1"/>
</p:tagLst>
</file>

<file path=ppt/tags/tag10.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11.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2.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1"/>
</p:tagLst>
</file>

<file path=ppt/tags/tag3.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NUMBER"/>
  <p:tag name="ID" val="553512"/>
  <p:tag name="MH_ORDER" val="2"/>
</p:tagLst>
</file>

<file path=ppt/tags/tag4.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2"/>
</p:tagLst>
</file>

<file path=ppt/tags/tag5.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6.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7.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NUMBER"/>
  <p:tag name="ID" val="553512"/>
  <p:tag name="MH_ORDER" val="1"/>
</p:tagLst>
</file>

<file path=ppt/tags/tag8.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1"/>
</p:tagLst>
</file>

<file path=ppt/tags/tag9.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heme/theme1.xml><?xml version="1.0" encoding="utf-8"?>
<a:theme xmlns:a="http://schemas.openxmlformats.org/drawingml/2006/main" name="自定义设计方案">
  <a:themeElements>
    <a:clrScheme name="自定义 6">
      <a:dk1>
        <a:sysClr val="windowText" lastClr="000000"/>
      </a:dk1>
      <a:lt1>
        <a:sysClr val="window" lastClr="FFFFFF"/>
      </a:lt1>
      <a:dk2>
        <a:srgbClr val="44546A"/>
      </a:dk2>
      <a:lt2>
        <a:srgbClr val="E7E6E6"/>
      </a:lt2>
      <a:accent1>
        <a:srgbClr val="333F50"/>
      </a:accent1>
      <a:accent2>
        <a:srgbClr val="CA8F45"/>
      </a:accent2>
      <a:accent3>
        <a:srgbClr val="333F50"/>
      </a:accent3>
      <a:accent4>
        <a:srgbClr val="CA8F45"/>
      </a:accent4>
      <a:accent5>
        <a:srgbClr val="333F50"/>
      </a:accent5>
      <a:accent6>
        <a:srgbClr val="CA8F45"/>
      </a:accent6>
      <a:hlink>
        <a:srgbClr val="333F50"/>
      </a:hlink>
      <a:folHlink>
        <a:srgbClr val="CA8F45"/>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定义 6">
    <a:dk1>
      <a:sysClr val="windowText" lastClr="000000"/>
    </a:dk1>
    <a:lt1>
      <a:sysClr val="window" lastClr="FFFFFF"/>
    </a:lt1>
    <a:dk2>
      <a:srgbClr val="44546A"/>
    </a:dk2>
    <a:lt2>
      <a:srgbClr val="E7E6E6"/>
    </a:lt2>
    <a:accent1>
      <a:srgbClr val="333F50"/>
    </a:accent1>
    <a:accent2>
      <a:srgbClr val="CA8F45"/>
    </a:accent2>
    <a:accent3>
      <a:srgbClr val="333F50"/>
    </a:accent3>
    <a:accent4>
      <a:srgbClr val="CA8F45"/>
    </a:accent4>
    <a:accent5>
      <a:srgbClr val="333F50"/>
    </a:accent5>
    <a:accent6>
      <a:srgbClr val="CA8F45"/>
    </a:accent6>
    <a:hlink>
      <a:srgbClr val="333F50"/>
    </a:hlink>
    <a:folHlink>
      <a:srgbClr val="CA8F45"/>
    </a:folHlink>
  </a:clrScheme>
</a:themeOverride>
</file>

<file path=ppt/theme/themeOverride2.xml><?xml version="1.0" encoding="utf-8"?>
<a:themeOverride xmlns:a="http://schemas.openxmlformats.org/drawingml/2006/main">
  <a:clrScheme name="自定义 6">
    <a:dk1>
      <a:sysClr val="windowText" lastClr="000000"/>
    </a:dk1>
    <a:lt1>
      <a:sysClr val="window" lastClr="FFFFFF"/>
    </a:lt1>
    <a:dk2>
      <a:srgbClr val="44546A"/>
    </a:dk2>
    <a:lt2>
      <a:srgbClr val="E7E6E6"/>
    </a:lt2>
    <a:accent1>
      <a:srgbClr val="333F50"/>
    </a:accent1>
    <a:accent2>
      <a:srgbClr val="CA8F45"/>
    </a:accent2>
    <a:accent3>
      <a:srgbClr val="333F50"/>
    </a:accent3>
    <a:accent4>
      <a:srgbClr val="CA8F45"/>
    </a:accent4>
    <a:accent5>
      <a:srgbClr val="333F50"/>
    </a:accent5>
    <a:accent6>
      <a:srgbClr val="CA8F45"/>
    </a:accent6>
    <a:hlink>
      <a:srgbClr val="333F50"/>
    </a:hlink>
    <a:folHlink>
      <a:srgbClr val="CA8F45"/>
    </a:folHlink>
  </a:clrScheme>
</a:themeOverride>
</file>

<file path=docProps/app.xml><?xml version="1.0" encoding="utf-8"?>
<Properties xmlns="http://schemas.openxmlformats.org/officeDocument/2006/extended-properties" xmlns:vt="http://schemas.openxmlformats.org/officeDocument/2006/docPropsVTypes">
  <Template/>
  <TotalTime>0</TotalTime>
  <Words>1605</Words>
  <Application>Microsoft Office PowerPoint</Application>
  <PresentationFormat>自定义</PresentationFormat>
  <Paragraphs>118</Paragraphs>
  <Slides>17</Slides>
  <Notes>17</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17</vt:i4>
      </vt:variant>
    </vt:vector>
  </HeadingPairs>
  <TitlesOfParts>
    <vt:vector size="25" baseType="lpstr">
      <vt:lpstr>黑体</vt:lpstr>
      <vt:lpstr>宋体</vt:lpstr>
      <vt:lpstr>微软雅黑</vt:lpstr>
      <vt:lpstr>Arial</vt:lpstr>
      <vt:lpstr>Calibri</vt:lpstr>
      <vt:lpstr>Calibri Light</vt:lpstr>
      <vt:lpstr>Times New Roman</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bt164</dc:title>
  <dc:creator/>
  <cp:lastModifiedBy/>
  <cp:revision>4</cp:revision>
  <dcterms:created xsi:type="dcterms:W3CDTF">2016-11-24T18:45:00Z</dcterms:created>
  <dcterms:modified xsi:type="dcterms:W3CDTF">2020-11-24T01:55:45Z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2052-10.1.0.7668</vt:lpwstr>
  </property>
</Properties>
</file>