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9" r:id="rId2"/>
    <p:sldId id="256" r:id="rId3"/>
    <p:sldId id="261" r:id="rId4"/>
    <p:sldId id="267" r:id="rId5"/>
    <p:sldId id="257" r:id="rId6"/>
    <p:sldId id="258" r:id="rId7"/>
    <p:sldId id="259" r:id="rId8"/>
    <p:sldId id="260" r:id="rId9"/>
    <p:sldId id="262" r:id="rId10"/>
    <p:sldId id="294" r:id="rId11"/>
    <p:sldId id="295" r:id="rId12"/>
    <p:sldId id="296" r:id="rId13"/>
    <p:sldId id="297" r:id="rId14"/>
    <p:sldId id="298" r:id="rId15"/>
    <p:sldId id="299" r:id="rId16"/>
    <p:sldId id="300" r:id="rId17"/>
    <p:sldId id="301" r:id="rId18"/>
    <p:sldId id="263" r:id="rId19"/>
    <p:sldId id="265" r:id="rId20"/>
    <p:sldId id="264" r:id="rId21"/>
    <p:sldId id="293"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3FCABF-D0F1-427A-94AE-662CB7CCB690}"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E0A409-C3C6-487E-86DE-8EC2A94D76A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FCABF-D0F1-427A-94AE-662CB7CCB690}"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E0A409-C3C6-487E-86DE-8EC2A94D76A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FCABF-D0F1-427A-94AE-662CB7CCB690}"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E0A409-C3C6-487E-86DE-8EC2A94D76A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FCABF-D0F1-427A-94AE-662CB7CCB690}"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E0A409-C3C6-487E-86DE-8EC2A94D76A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FCABF-D0F1-427A-94AE-662CB7CCB690}"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E0A409-C3C6-487E-86DE-8EC2A94D76A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3FCABF-D0F1-427A-94AE-662CB7CCB690}"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E0A409-C3C6-487E-86DE-8EC2A94D76A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3FCABF-D0F1-427A-94AE-662CB7CCB690}" type="datetimeFigureOut">
              <a:rPr lang="en-US" smtClean="0"/>
              <a:t>6/19/2023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EE0A409-C3C6-487E-86DE-8EC2A94D76A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3FCABF-D0F1-427A-94AE-662CB7CCB690}" type="datetimeFigureOut">
              <a:rPr lang="en-US" smtClean="0"/>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EE0A409-C3C6-487E-86DE-8EC2A94D76A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FCABF-D0F1-427A-94AE-662CB7CCB690}" type="datetimeFigureOut">
              <a:rPr lang="en-US" smtClean="0"/>
              <a:t>6/19/2023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EE0A409-C3C6-487E-86DE-8EC2A94D76A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FCABF-D0F1-427A-94AE-662CB7CCB690}"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E0A409-C3C6-487E-86DE-8EC2A94D76A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FCABF-D0F1-427A-94AE-662CB7CCB690}"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E0A409-C3C6-487E-86DE-8EC2A94D76A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FCABF-D0F1-427A-94AE-662CB7CCB690}" type="datetimeFigureOut">
              <a:rPr lang="en-US" smtClean="0"/>
              <a:t>6/19/2023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0A409-C3C6-487E-86DE-8EC2A94D76A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2762250"/>
          </a:xfrm>
        </p:spPr>
        <p:txBody>
          <a:bodyPr>
            <a:noAutofit/>
          </a:bodyPr>
          <a:lstStyle/>
          <a:p>
            <a:r>
              <a:rPr lang="en-US" sz="3200" b="1" dirty="0">
                <a:latin typeface="Times New Roman" panose="02020603050405020304" pitchFamily="18" charset="0"/>
                <a:cs typeface="Times New Roman" panose="02020603050405020304" pitchFamily="18" charset="0"/>
              </a:rPr>
              <a:t>UCS2404 - DATABASE MANAGEMENT SYSTEM</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MINI PROJECT</a:t>
            </a:r>
            <a:br>
              <a:rPr lang="en-US" sz="2400"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TITLE - RAILWAY MANAGEMENT SYSTEM</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048000"/>
            <a:ext cx="6400800" cy="914400"/>
          </a:xfrm>
        </p:spPr>
        <p:txBody>
          <a:bodyPr anchor="ctr">
            <a:normAutofit fontScale="92500" lnSpcReduction="10000"/>
          </a:bodyPr>
          <a:lstStyle/>
          <a:p>
            <a:r>
              <a:rPr lang="en-US" b="1" u="sng" dirty="0">
                <a:latin typeface="Times New Roman" panose="02020603050405020304" pitchFamily="18" charset="0"/>
                <a:cs typeface="Times New Roman" panose="02020603050405020304" pitchFamily="18" charset="0"/>
              </a:rPr>
              <a:t>PROJECT MEMBERS</a:t>
            </a:r>
            <a:br>
              <a:rPr lang="en-US" u="sng" dirty="0"/>
            </a:br>
            <a:endParaRPr lang="en-US" dirty="0"/>
          </a:p>
        </p:txBody>
      </p:sp>
      <p:pic>
        <p:nvPicPr>
          <p:cNvPr id="1027" name="Picture 3" descr="D:\OneDrive\Pictures\Screenshots\Screenshot 2023-06-18 190526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3577"/>
            <a:ext cx="9144000" cy="9683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nvGraphicFramePr>
        <p:xfrm>
          <a:off x="1765300" y="3962400"/>
          <a:ext cx="5613400" cy="1788160"/>
        </p:xfrm>
        <a:graphic>
          <a:graphicData uri="http://schemas.openxmlformats.org/drawingml/2006/table">
            <a:tbl>
              <a:tblPr firstRow="1" bandRow="1">
                <a:tableStyleId>{5C22544A-7EE6-4342-B048-85BDC9FD1C3A}</a:tableStyleId>
              </a:tblPr>
              <a:tblGrid>
                <a:gridCol w="2806700">
                  <a:extLst>
                    <a:ext uri="{9D8B030D-6E8A-4147-A177-3AD203B41FA5}">
                      <a16:colId xmlns:a16="http://schemas.microsoft.com/office/drawing/2014/main" val="20000"/>
                    </a:ext>
                  </a:extLst>
                </a:gridCol>
                <a:gridCol w="2806700">
                  <a:extLst>
                    <a:ext uri="{9D8B030D-6E8A-4147-A177-3AD203B41FA5}">
                      <a16:colId xmlns:a16="http://schemas.microsoft.com/office/drawing/2014/main" val="20001"/>
                    </a:ext>
                  </a:extLst>
                </a:gridCol>
              </a:tblGrid>
              <a:tr h="447040">
                <a:tc>
                  <a:txBody>
                    <a:bodyPr/>
                    <a:lstStyle/>
                    <a:p>
                      <a:pPr algn="ctr"/>
                      <a:r>
                        <a:rPr lang="en-US" dirty="0">
                          <a:latin typeface="Times New Roman" panose="02020603050405020304" pitchFamily="18" charset="0"/>
                          <a:cs typeface="Times New Roman" panose="02020603050405020304" pitchFamily="18" charset="0"/>
                        </a:rPr>
                        <a:t>Name</a:t>
                      </a:r>
                    </a:p>
                  </a:txBody>
                  <a:tcPr anchor="ctr"/>
                </a:tc>
                <a:tc>
                  <a:txBody>
                    <a:bodyPr/>
                    <a:lstStyle/>
                    <a:p>
                      <a:pPr algn="ctr"/>
                      <a:r>
                        <a:rPr lang="en-US" dirty="0">
                          <a:latin typeface="Times New Roman" panose="02020603050405020304" pitchFamily="18" charset="0"/>
                          <a:cs typeface="Times New Roman" panose="02020603050405020304" pitchFamily="18" charset="0"/>
                        </a:rPr>
                        <a:t>Register</a:t>
                      </a:r>
                      <a:r>
                        <a:rPr lang="en-US" baseline="0" dirty="0">
                          <a:latin typeface="Times New Roman" panose="02020603050405020304" pitchFamily="18" charset="0"/>
                          <a:cs typeface="Times New Roman" panose="02020603050405020304" pitchFamily="18" charset="0"/>
                        </a:rPr>
                        <a:t> Number</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4470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Jaanus Sri K G</a:t>
                      </a:r>
                    </a:p>
                  </a:txBody>
                  <a:tcPr anchor="ctr"/>
                </a:tc>
                <a:tc>
                  <a:txBody>
                    <a:bodyPr/>
                    <a:lstStyle/>
                    <a:p>
                      <a:pPr algn="ctr"/>
                      <a:r>
                        <a:rPr lang="en-US" dirty="0">
                          <a:latin typeface="Times New Roman" panose="02020603050405020304" pitchFamily="18" charset="0"/>
                          <a:cs typeface="Times New Roman" panose="02020603050405020304" pitchFamily="18" charset="0"/>
                        </a:rPr>
                        <a:t>3122215001037</a:t>
                      </a:r>
                    </a:p>
                  </a:txBody>
                  <a:tcPr anchor="ctr"/>
                </a:tc>
                <a:extLst>
                  <a:ext uri="{0D108BD9-81ED-4DB2-BD59-A6C34878D82A}">
                    <a16:rowId xmlns:a16="http://schemas.microsoft.com/office/drawing/2014/main" val="10001"/>
                  </a:ext>
                </a:extLst>
              </a:tr>
              <a:tr h="447040">
                <a:tc>
                  <a:txBody>
                    <a:bodyPr/>
                    <a:lstStyle/>
                    <a:p>
                      <a:pPr algn="ctr"/>
                      <a:r>
                        <a:rPr lang="en-US" dirty="0">
                          <a:latin typeface="Times New Roman" panose="02020603050405020304" pitchFamily="18" charset="0"/>
                          <a:cs typeface="Times New Roman" panose="02020603050405020304" pitchFamily="18" charset="0"/>
                        </a:rPr>
                        <a:t>Tejaswi Kakarla</a:t>
                      </a:r>
                    </a:p>
                  </a:txBody>
                  <a:tcPr anchor="ctr"/>
                </a:tc>
                <a:tc>
                  <a:txBody>
                    <a:bodyPr/>
                    <a:lstStyle/>
                    <a:p>
                      <a:pPr algn="ctr"/>
                      <a:r>
                        <a:rPr lang="en-US" dirty="0">
                          <a:latin typeface="Times New Roman" panose="02020603050405020304" pitchFamily="18" charset="0"/>
                          <a:cs typeface="Times New Roman" panose="02020603050405020304" pitchFamily="18" charset="0"/>
                        </a:rPr>
                        <a:t>3122215001039</a:t>
                      </a:r>
                    </a:p>
                  </a:txBody>
                  <a:tcPr anchor="ctr"/>
                </a:tc>
                <a:extLst>
                  <a:ext uri="{0D108BD9-81ED-4DB2-BD59-A6C34878D82A}">
                    <a16:rowId xmlns:a16="http://schemas.microsoft.com/office/drawing/2014/main" val="10002"/>
                  </a:ext>
                </a:extLst>
              </a:tr>
              <a:tr h="447040">
                <a:tc>
                  <a:txBody>
                    <a:bodyPr/>
                    <a:lstStyle/>
                    <a:p>
                      <a:pPr algn="ctr"/>
                      <a:r>
                        <a:rPr lang="en-US" dirty="0">
                          <a:latin typeface="Times New Roman" panose="02020603050405020304" pitchFamily="18" charset="0"/>
                          <a:cs typeface="Times New Roman" panose="02020603050405020304" pitchFamily="18" charset="0"/>
                        </a:rPr>
                        <a:t>Mega V</a:t>
                      </a:r>
                    </a:p>
                  </a:txBody>
                  <a:tcPr anchor="ctr"/>
                </a:tc>
                <a:tc>
                  <a:txBody>
                    <a:bodyPr/>
                    <a:lstStyle/>
                    <a:p>
                      <a:pPr algn="ctr"/>
                      <a:r>
                        <a:rPr lang="en-US" dirty="0">
                          <a:latin typeface="Times New Roman" panose="02020603050405020304" pitchFamily="18" charset="0"/>
                          <a:cs typeface="Times New Roman" panose="02020603050405020304" pitchFamily="18" charset="0"/>
                        </a:rPr>
                        <a:t>3122215001051</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A740-EC0B-A353-F44F-2731173C3CBD}"/>
              </a:ext>
            </a:extLst>
          </p:cNvPr>
          <p:cNvSpPr>
            <a:spLocks noGrp="1"/>
          </p:cNvSpPr>
          <p:nvPr>
            <p:ph type="title"/>
          </p:nvPr>
        </p:nvSpPr>
        <p:spPr/>
        <p:txBody>
          <a:bodyPr/>
          <a:lstStyle/>
          <a:p>
            <a:r>
              <a:rPr lang="en-IN" dirty="0"/>
              <a:t>Minimal Set of FD’s</a:t>
            </a:r>
          </a:p>
        </p:txBody>
      </p:sp>
      <p:sp>
        <p:nvSpPr>
          <p:cNvPr id="3" name="Content Placeholder 2">
            <a:extLst>
              <a:ext uri="{FF2B5EF4-FFF2-40B4-BE49-F238E27FC236}">
                <a16:creationId xmlns:a16="http://schemas.microsoft.com/office/drawing/2014/main" id="{0220EEBD-AB73-2408-1FD0-B622226C7BB8}"/>
              </a:ext>
            </a:extLst>
          </p:cNvPr>
          <p:cNvSpPr>
            <a:spLocks noGrp="1"/>
          </p:cNvSpPr>
          <p:nvPr>
            <p:ph idx="1"/>
          </p:nvPr>
        </p:nvSpPr>
        <p:spPr/>
        <p:txBody>
          <a:bodyPr>
            <a:normAutofit fontScale="77500" lnSpcReduction="20000"/>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User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User_ID</a:t>
            </a:r>
            <a:r>
              <a:rPr lang="en-US" sz="1800" dirty="0">
                <a:effectLst/>
                <a:latin typeface="Times New Roman" panose="02020603050405020304" pitchFamily="18" charset="0"/>
                <a:ea typeface="Calibri" panose="020F0502020204030204" pitchFamily="34" charset="0"/>
                <a:cs typeface="Latha" panose="020B0604020202020204" pitchFamily="34" charset="0"/>
              </a:rPr>
              <a: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F_name</a:t>
            </a:r>
            <a:r>
              <a:rPr lang="en-US" sz="1800" dirty="0">
                <a:effectLst/>
                <a:latin typeface="Times New Roman" panose="02020603050405020304" pitchFamily="18" charset="0"/>
                <a:ea typeface="Calibri" panose="020F0502020204030204" pitchFamily="34" charset="0"/>
                <a:cs typeface="Latha" panose="020B0604020202020204" pitchFamily="34" charset="0"/>
              </a:rPr>
              <a: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L_Name</a:t>
            </a:r>
            <a:r>
              <a:rPr lang="en-US" sz="1800" dirty="0">
                <a:effectLst/>
                <a:latin typeface="Times New Roman" panose="02020603050405020304" pitchFamily="18" charset="0"/>
                <a:ea typeface="Calibri" panose="020F0502020204030204" pitchFamily="34" charset="0"/>
                <a:cs typeface="Latha" panose="020B0604020202020204" pitchFamily="34" charset="0"/>
              </a:rPr>
              <a:t>,  Age,  Gender,  Address,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Mobile_No</a:t>
            </a:r>
            <a:r>
              <a:rPr lang="en-US" sz="1800" dirty="0">
                <a:effectLst/>
                <a:latin typeface="Times New Roman" panose="02020603050405020304" pitchFamily="18" charset="0"/>
                <a:ea typeface="Calibri" panose="020F0502020204030204" pitchFamily="34" charset="0"/>
                <a:cs typeface="Latha" panose="020B0604020202020204" pitchFamily="34" charset="0"/>
              </a:rPr>
              <a: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R ( A,  B,  C,  D,  E,  F,  G)</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FD’s  =  { A  - &gt; B , A -&gt; C , A -&gt; D , A-&gt; E , A -&gt; F , A -&gt; G ,  AF  - &gt;  G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A  -&gt; BCDEFG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AF -&gt; G</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Minimal Set of  FD’S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To check whether A  -&gt; BCDEFG is need or not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Closure ,  { A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 B , C , D , E,  F , G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Ignore the FD A -&gt; BCDEFG and Find the closure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A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The FD  A -&gt; BCDEFG is needed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91792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53BE-C4A8-0B3C-44AD-0E32B6DCB97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861A197-BC9B-583B-D48F-8FBD58A01EF4}"/>
              </a:ext>
            </a:extLst>
          </p:cNvPr>
          <p:cNvSpPr>
            <a:spLocks noGrp="1"/>
          </p:cNvSpPr>
          <p:nvPr>
            <p:ph idx="1"/>
          </p:nvPr>
        </p:nvSpPr>
        <p:spPr>
          <a:xfrm>
            <a:off x="457200" y="274638"/>
            <a:ext cx="8229600" cy="5851525"/>
          </a:xfrm>
        </p:spPr>
        <p:txBody>
          <a:bodyPr>
            <a:normAutofit/>
          </a:bodyPr>
          <a:lstStyle/>
          <a:p>
            <a:pPr marL="0" indent="0">
              <a:lnSpc>
                <a:spcPct val="115000"/>
              </a:lnSpc>
              <a:spcAft>
                <a:spcPts val="1000"/>
              </a:spcAft>
              <a:buNone/>
            </a:pPr>
            <a:endParaRPr lang="en-US" sz="1800" dirty="0">
              <a:latin typeface="Times New Roman" panose="02020603050405020304" pitchFamily="18" charset="0"/>
              <a:ea typeface="Calibri" panose="020F0502020204030204" pitchFamily="34" charset="0"/>
              <a:cs typeface="Latha" panose="020B0604020202020204" pitchFamily="34" charset="0"/>
            </a:endParaRPr>
          </a:p>
          <a:p>
            <a:pPr marL="0" indent="0">
              <a:lnSpc>
                <a:spcPct val="115000"/>
              </a:lnSpc>
              <a:spcAft>
                <a:spcPts val="1000"/>
              </a:spcAft>
              <a:buNone/>
            </a:pPr>
            <a:endParaRPr lang="en-US" sz="1800" dirty="0">
              <a:effectLst/>
              <a:latin typeface="Times New Roman" panose="02020603050405020304" pitchFamily="18" charset="0"/>
              <a:ea typeface="Calibri" panose="020F0502020204030204" pitchFamily="34" charset="0"/>
              <a:cs typeface="Latha" panose="020B0604020202020204" pitchFamily="34"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To check whether A F -&gt; G is need or not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Closure ,  { AF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 F ,  B , C, D , E ,G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Ignore the FD A F -&gt; G and Find the closure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AF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 F ,  B , C, D , E ,G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FD:  AF -&gt; G is not needed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Minimal Set of FD’s:  { A -&gt; BCDEFG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FD’S =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User_ID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F_Name</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User_ID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L_Name</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User_ID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  Age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User_ID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  Gender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User_ID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  Address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User_ID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Mobile_no</a:t>
            </a:r>
            <a:r>
              <a:rPr lang="en-US"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52846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D74B9-0A66-4205-2C75-8366D269ABE7}"/>
              </a:ext>
            </a:extLst>
          </p:cNvPr>
          <p:cNvSpPr>
            <a:spLocks noGrp="1"/>
          </p:cNvSpPr>
          <p:nvPr>
            <p:ph idx="1"/>
          </p:nvPr>
        </p:nvSpPr>
        <p:spPr>
          <a:xfrm>
            <a:off x="457200" y="228600"/>
            <a:ext cx="8229600" cy="5897563"/>
          </a:xfrm>
        </p:spPr>
        <p:txBody>
          <a:bodyPr>
            <a:normAutofit fontScale="85000" lnSpcReduction="10000"/>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TRAIN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Tr_no</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Tr_Name</a:t>
            </a:r>
            <a:r>
              <a:rPr lang="en-US" sz="1800" dirty="0">
                <a:effectLst/>
                <a:latin typeface="Times New Roman" panose="02020603050405020304" pitchFamily="18" charset="0"/>
                <a:ea typeface="Calibri" panose="020F0502020204030204" pitchFamily="34" charset="0"/>
                <a:cs typeface="Latha" panose="020B0604020202020204" pitchFamily="34" charset="0"/>
              </a:rPr>
              <a:t> , Cap , Source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Dest</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S_Time</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Dest_Time</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St_no</a:t>
            </a:r>
            <a:r>
              <a:rPr lang="en-US" sz="1800" dirty="0">
                <a:effectLst/>
                <a:latin typeface="Times New Roman" panose="02020603050405020304" pitchFamily="18" charset="0"/>
                <a:ea typeface="Calibri" panose="020F0502020204030204" pitchFamily="34" charset="0"/>
                <a:cs typeface="Latha" panose="020B0604020202020204" pitchFamily="34" charset="0"/>
              </a:rPr>
              <a: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St_Name</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Arr_Time</a:t>
            </a:r>
            <a:r>
              <a:rPr lang="en-US" sz="1800" dirty="0">
                <a:effectLst/>
                <a:latin typeface="Times New Roman" panose="02020603050405020304" pitchFamily="18" charset="0"/>
                <a:ea typeface="Calibri" panose="020F0502020204030204" pitchFamily="34" charset="0"/>
                <a:cs typeface="Latha" panose="020B0604020202020204" pitchFamily="34" charset="0"/>
              </a:rPr>
              <a: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Dept_Time</a:t>
            </a:r>
            <a:r>
              <a:rPr lang="en-US"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TRAIN  (A , B ,C , D , E , F , G , H , I , J , K)</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FD’s  =  { A  - &gt; B , A -&gt; C ,  A -&gt; D ,  A-&gt; E ,  A -&gt; F ,  A -&gt; G , AE -&gt; G , AD-&gt;F, AH -&gt; I ,  AH -&gt; J ,  AH -&gt; K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A  -&gt; BCDEFG</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AE -&gt; G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AD-&gt;F</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AH  -&gt; IJK</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Minimal Set of  FD’S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To check whether A  -&gt; BCDEFG is need or not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Closure ,  { A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 B , C , D , E,  F , G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Ignore the FD A -&gt; BCDEFG and Find the closure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A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FD:  A -&gt; BCDEFG is needed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80162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332B06-9DF6-FFBD-6BDB-0B10B35D70F2}"/>
              </a:ext>
            </a:extLst>
          </p:cNvPr>
          <p:cNvSpPr>
            <a:spLocks noGrp="1"/>
          </p:cNvSpPr>
          <p:nvPr>
            <p:ph idx="1"/>
          </p:nvPr>
        </p:nvSpPr>
        <p:spPr>
          <a:xfrm>
            <a:off x="0" y="304800"/>
            <a:ext cx="9144000" cy="6172200"/>
          </a:xfrm>
        </p:spPr>
        <p:txBody>
          <a:bodyPr>
            <a:normAutofit fontScale="47500" lnSpcReduction="20000"/>
          </a:bodyPr>
          <a:lstStyle/>
          <a:p>
            <a:pPr marL="0" indent="0" algn="just">
              <a:lnSpc>
                <a:spcPct val="115000"/>
              </a:lnSpc>
              <a:spcAft>
                <a:spcPts val="1000"/>
              </a:spcAft>
              <a:buNone/>
            </a:pPr>
            <a:r>
              <a:rPr lang="en-US" sz="3200" dirty="0">
                <a:effectLst/>
                <a:latin typeface="Times New Roman" panose="02020603050405020304" pitchFamily="18" charset="0"/>
                <a:ea typeface="Calibri" panose="020F0502020204030204" pitchFamily="34" charset="0"/>
                <a:cs typeface="Latha" panose="020B0604020202020204" pitchFamily="34" charset="0"/>
              </a:rPr>
              <a:t> </a:t>
            </a:r>
            <a:endParaRPr lang="en-IN" sz="32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3200" dirty="0">
                <a:effectLst/>
                <a:latin typeface="Times New Roman" panose="02020603050405020304" pitchFamily="18" charset="0"/>
                <a:ea typeface="Calibri" panose="020F0502020204030204" pitchFamily="34" charset="0"/>
                <a:cs typeface="Latha" panose="020B0604020202020204" pitchFamily="34" charset="0"/>
              </a:rPr>
              <a:t>To check whether AE -&gt; G  is need or not                          To check whether AD-&gt;F is need or not        </a:t>
            </a:r>
            <a:endParaRPr lang="en-IN" sz="32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3200" dirty="0">
                <a:effectLst/>
                <a:latin typeface="Times New Roman" panose="02020603050405020304" pitchFamily="18" charset="0"/>
                <a:ea typeface="Calibri" panose="020F0502020204030204" pitchFamily="34" charset="0"/>
                <a:cs typeface="Latha" panose="020B0604020202020204" pitchFamily="34" charset="0"/>
              </a:rPr>
              <a:t>Closure ,  { AE }</a:t>
            </a:r>
            <a:r>
              <a:rPr lang="en-US" sz="32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3200" dirty="0">
                <a:effectLst/>
                <a:latin typeface="Times New Roman" panose="02020603050405020304" pitchFamily="18" charset="0"/>
                <a:ea typeface="Calibri" panose="020F0502020204030204" pitchFamily="34" charset="0"/>
                <a:cs typeface="Latha" panose="020B0604020202020204" pitchFamily="34" charset="0"/>
              </a:rPr>
              <a:t> =  { A , E , B , C , D ,  F , G }                Closure , {AD }</a:t>
            </a:r>
            <a:r>
              <a:rPr lang="en-US" sz="32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3200" dirty="0">
                <a:effectLst/>
                <a:latin typeface="Times New Roman" panose="02020603050405020304" pitchFamily="18" charset="0"/>
                <a:ea typeface="Calibri" panose="020F0502020204030204" pitchFamily="34" charset="0"/>
                <a:cs typeface="Latha" panose="020B0604020202020204" pitchFamily="34" charset="0"/>
              </a:rPr>
              <a:t> =  { A , D , B  C,EG,F }</a:t>
            </a:r>
            <a:endParaRPr lang="en-IN" sz="32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IN" sz="3200" dirty="0">
                <a:effectLst/>
                <a:latin typeface="Calibri" panose="020F0502020204030204" pitchFamily="34" charset="0"/>
                <a:ea typeface="Calibri" panose="020F0502020204030204" pitchFamily="34" charset="0"/>
                <a:cs typeface="Latha" panose="020B0604020202020204" pitchFamily="34" charset="0"/>
              </a:rPr>
              <a:t> </a:t>
            </a:r>
            <a:r>
              <a:rPr lang="en-US" sz="3200" dirty="0">
                <a:effectLst/>
                <a:latin typeface="Times New Roman" panose="02020603050405020304" pitchFamily="18" charset="0"/>
                <a:ea typeface="Calibri" panose="020F0502020204030204" pitchFamily="34" charset="0"/>
                <a:cs typeface="Latha" panose="020B0604020202020204" pitchFamily="34" charset="0"/>
              </a:rPr>
              <a:t>Ignore the FD A F -&gt; G and Find the closure</a:t>
            </a:r>
            <a:r>
              <a:rPr lang="en-IN" dirty="0">
                <a:latin typeface="Calibri" panose="020F0502020204030204" pitchFamily="34" charset="0"/>
                <a:ea typeface="Calibri" panose="020F0502020204030204" pitchFamily="34" charset="0"/>
                <a:cs typeface="Latha" panose="020B0604020202020204" pitchFamily="34" charset="0"/>
              </a:rPr>
              <a:t>                        </a:t>
            </a:r>
            <a:r>
              <a:rPr lang="en-US" sz="3200" dirty="0">
                <a:effectLst/>
                <a:latin typeface="Times New Roman" panose="02020603050405020304" pitchFamily="18" charset="0"/>
                <a:ea typeface="Calibri" panose="020F0502020204030204" pitchFamily="34" charset="0"/>
                <a:cs typeface="Latha" panose="020B0604020202020204" pitchFamily="34" charset="0"/>
              </a:rPr>
              <a:t>Ignore the FD  A F -&gt; G   and Find the closure</a:t>
            </a:r>
            <a:endParaRPr lang="en-IN" sz="3200" dirty="0">
              <a:effectLst/>
              <a:latin typeface="Calibri" panose="020F0502020204030204" pitchFamily="34" charset="0"/>
              <a:ea typeface="Calibri" panose="020F0502020204030204" pitchFamily="34" charset="0"/>
              <a:cs typeface="Latha" panose="020B0604020202020204" pitchFamily="34" charset="0"/>
            </a:endParaRPr>
          </a:p>
          <a:p>
            <a:pPr marL="0" indent="0" algn="just">
              <a:lnSpc>
                <a:spcPct val="115000"/>
              </a:lnSpc>
              <a:spcAft>
                <a:spcPts val="1000"/>
              </a:spcAft>
              <a:buNone/>
            </a:pPr>
            <a:r>
              <a:rPr lang="en-US" sz="3200" dirty="0">
                <a:effectLst/>
                <a:latin typeface="Times New Roman" panose="02020603050405020304" pitchFamily="18" charset="0"/>
                <a:ea typeface="Calibri" panose="020F0502020204030204" pitchFamily="34" charset="0"/>
                <a:cs typeface="Latha" panose="020B0604020202020204" pitchFamily="34" charset="0"/>
              </a:rPr>
              <a:t>      { AF }</a:t>
            </a:r>
            <a:r>
              <a:rPr lang="en-US" sz="32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3200" dirty="0">
                <a:effectLst/>
                <a:latin typeface="Times New Roman" panose="02020603050405020304" pitchFamily="18" charset="0"/>
                <a:ea typeface="Calibri" panose="020F0502020204030204" pitchFamily="34" charset="0"/>
                <a:cs typeface="Latha" panose="020B0604020202020204" pitchFamily="34" charset="0"/>
              </a:rPr>
              <a:t> =  { A , E , B , C , D ,  F , G }                                 { AD }</a:t>
            </a:r>
            <a:r>
              <a:rPr lang="en-US" sz="32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3200" dirty="0">
                <a:effectLst/>
                <a:latin typeface="Times New Roman" panose="02020603050405020304" pitchFamily="18" charset="0"/>
                <a:ea typeface="Calibri" panose="020F0502020204030204" pitchFamily="34" charset="0"/>
                <a:cs typeface="Latha" panose="020B0604020202020204" pitchFamily="34" charset="0"/>
              </a:rPr>
              <a:t> =  { A , D ,  B , C , E ,G , F }</a:t>
            </a:r>
            <a:endParaRPr lang="en-IN" sz="32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3200" dirty="0">
                <a:effectLst/>
                <a:latin typeface="Times New Roman" panose="02020603050405020304" pitchFamily="18" charset="0"/>
                <a:ea typeface="Calibri" panose="020F0502020204030204" pitchFamily="34" charset="0"/>
                <a:cs typeface="Latha" panose="020B0604020202020204" pitchFamily="34" charset="0"/>
              </a:rPr>
              <a:t>FD: AE -&gt; G  is not needed                                                   FD:  AD  -&gt; F is not needed</a:t>
            </a:r>
            <a:endParaRPr lang="en-IN" sz="3200" dirty="0">
              <a:effectLst/>
              <a:latin typeface="Calibri" panose="020F0502020204030204" pitchFamily="34" charset="0"/>
              <a:ea typeface="Calibri" panose="020F0502020204030204" pitchFamily="34" charset="0"/>
              <a:cs typeface="Latha" panose="020B0604020202020204" pitchFamily="34" charset="0"/>
            </a:endParaRPr>
          </a:p>
          <a:p>
            <a:pPr marL="0" indent="0" algn="just">
              <a:lnSpc>
                <a:spcPct val="115000"/>
              </a:lnSpc>
              <a:spcAft>
                <a:spcPts val="1000"/>
              </a:spcAft>
              <a:buNone/>
            </a:pPr>
            <a:r>
              <a:rPr lang="en-US" sz="3200" dirty="0">
                <a:effectLst/>
                <a:latin typeface="Times New Roman" panose="02020603050405020304" pitchFamily="18" charset="0"/>
                <a:ea typeface="Calibri" panose="020F0502020204030204" pitchFamily="34" charset="0"/>
                <a:cs typeface="Latha" panose="020B0604020202020204" pitchFamily="34" charset="0"/>
              </a:rPr>
              <a:t> </a:t>
            </a:r>
            <a:endParaRPr lang="en-IN" sz="32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3200" dirty="0">
                <a:effectLst/>
                <a:latin typeface="Times New Roman" panose="02020603050405020304" pitchFamily="18" charset="0"/>
                <a:ea typeface="Calibri" panose="020F0502020204030204" pitchFamily="34" charset="0"/>
                <a:cs typeface="Latha" panose="020B0604020202020204" pitchFamily="34" charset="0"/>
              </a:rPr>
              <a:t>To check whether AH  -&gt; IJK  is need or not </a:t>
            </a:r>
            <a:endParaRPr lang="en-IN" sz="32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3200" dirty="0">
                <a:effectLst/>
                <a:latin typeface="Times New Roman" panose="02020603050405020304" pitchFamily="18" charset="0"/>
                <a:ea typeface="Calibri" panose="020F0502020204030204" pitchFamily="34" charset="0"/>
                <a:cs typeface="Latha" panose="020B0604020202020204" pitchFamily="34" charset="0"/>
              </a:rPr>
              <a:t>Closure ,  { AH }</a:t>
            </a:r>
            <a:r>
              <a:rPr lang="en-US" sz="32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3200" dirty="0">
                <a:effectLst/>
                <a:latin typeface="Times New Roman" panose="02020603050405020304" pitchFamily="18" charset="0"/>
                <a:ea typeface="Calibri" panose="020F0502020204030204" pitchFamily="34" charset="0"/>
                <a:cs typeface="Latha" panose="020B0604020202020204" pitchFamily="34" charset="0"/>
              </a:rPr>
              <a:t> =  { A, B, C, D, E, F, G, H, I, J, K }</a:t>
            </a:r>
            <a:endParaRPr lang="en-IN" sz="32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3200" dirty="0">
                <a:effectLst/>
                <a:latin typeface="Times New Roman" panose="02020603050405020304" pitchFamily="18" charset="0"/>
                <a:ea typeface="Calibri" panose="020F0502020204030204" pitchFamily="34" charset="0"/>
                <a:cs typeface="Latha" panose="020B0604020202020204" pitchFamily="34" charset="0"/>
              </a:rPr>
              <a:t>Ignore the FD   AH  -&gt; IJK  and Find the closure</a:t>
            </a:r>
            <a:endParaRPr lang="en-IN" sz="32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3200" dirty="0">
                <a:effectLst/>
                <a:latin typeface="Times New Roman" panose="02020603050405020304" pitchFamily="18" charset="0"/>
                <a:ea typeface="Calibri" panose="020F0502020204030204" pitchFamily="34" charset="0"/>
                <a:cs typeface="Latha" panose="020B0604020202020204" pitchFamily="34" charset="0"/>
              </a:rPr>
              <a:t>{ AH }</a:t>
            </a:r>
            <a:r>
              <a:rPr lang="en-US" sz="32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3200" dirty="0">
                <a:effectLst/>
                <a:latin typeface="Times New Roman" panose="02020603050405020304" pitchFamily="18" charset="0"/>
                <a:ea typeface="Calibri" panose="020F0502020204030204" pitchFamily="34" charset="0"/>
                <a:cs typeface="Latha" panose="020B0604020202020204" pitchFamily="34" charset="0"/>
              </a:rPr>
              <a:t> =  {  A, B, C, D, E, F, G, H}</a:t>
            </a:r>
            <a:endParaRPr lang="en-IN" sz="32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3200" dirty="0">
                <a:effectLst/>
                <a:latin typeface="Times New Roman" panose="02020603050405020304" pitchFamily="18" charset="0"/>
                <a:ea typeface="Calibri" panose="020F0502020204030204" pitchFamily="34" charset="0"/>
                <a:cs typeface="Latha" panose="020B0604020202020204" pitchFamily="34" charset="0"/>
              </a:rPr>
              <a:t>The FD  AH -&gt; IJK is needed</a:t>
            </a:r>
            <a:endParaRPr lang="en-IN" sz="32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a:p>
            <a:pPr algn="just">
              <a:lnSpc>
                <a:spcPct val="115000"/>
              </a:lnSpc>
              <a:spcAft>
                <a:spcPts val="1000"/>
              </a:spcAft>
            </a:pPr>
            <a:r>
              <a:rPr lang="en-US" sz="2700" dirty="0">
                <a:effectLst/>
                <a:latin typeface="Times New Roman" panose="02020603050405020304" pitchFamily="18" charset="0"/>
                <a:ea typeface="Calibri" panose="020F0502020204030204" pitchFamily="34" charset="0"/>
                <a:cs typeface="Latha" panose="020B0604020202020204" pitchFamily="34" charset="0"/>
              </a:rPr>
              <a:t>Minimal Set of FD’s :  { A -&gt; BCDEFG  ,  H -&gt; IJK }</a:t>
            </a:r>
            <a:endParaRPr lang="en-IN" sz="27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15000"/>
              </a:lnSpc>
              <a:spcAft>
                <a:spcPts val="1000"/>
              </a:spcAft>
            </a:pPr>
            <a:r>
              <a:rPr lang="en-US" sz="2700" dirty="0">
                <a:effectLst/>
                <a:latin typeface="Times New Roman" panose="02020603050405020304" pitchFamily="18" charset="0"/>
                <a:ea typeface="Calibri" panose="020F0502020204030204" pitchFamily="34" charset="0"/>
                <a:cs typeface="Latha" panose="020B0604020202020204" pitchFamily="34" charset="0"/>
              </a:rPr>
              <a:t>FD’S =  {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Tr_no</a:t>
            </a:r>
            <a:r>
              <a:rPr lang="en-US" sz="2700" dirty="0">
                <a:effectLst/>
                <a:latin typeface="Times New Roman" panose="02020603050405020304" pitchFamily="18" charset="0"/>
                <a:ea typeface="Calibri" panose="020F0502020204030204" pitchFamily="34" charset="0"/>
                <a:cs typeface="Latha" panose="020B0604020202020204" pitchFamily="34" charset="0"/>
              </a:rPr>
              <a:t>  -&gt;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Tr_name</a:t>
            </a:r>
            <a:r>
              <a:rPr lang="en-US" sz="2700" dirty="0">
                <a:effectLst/>
                <a:latin typeface="Times New Roman" panose="02020603050405020304" pitchFamily="18" charset="0"/>
                <a:ea typeface="Calibri" panose="020F0502020204030204" pitchFamily="34" charset="0"/>
                <a:cs typeface="Latha" panose="020B0604020202020204" pitchFamily="34" charset="0"/>
              </a:rPr>
              <a:t>  ,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Tr_no</a:t>
            </a:r>
            <a:r>
              <a:rPr lang="en-US" sz="2700" dirty="0">
                <a:effectLst/>
                <a:latin typeface="Times New Roman" panose="02020603050405020304" pitchFamily="18" charset="0"/>
                <a:ea typeface="Calibri" panose="020F0502020204030204" pitchFamily="34" charset="0"/>
                <a:cs typeface="Latha" panose="020B0604020202020204" pitchFamily="34" charset="0"/>
              </a:rPr>
              <a:t>  -&gt; name  ,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Tr_no</a:t>
            </a:r>
            <a:r>
              <a:rPr lang="en-US" sz="2700" dirty="0">
                <a:effectLst/>
                <a:latin typeface="Times New Roman" panose="02020603050405020304" pitchFamily="18" charset="0"/>
                <a:ea typeface="Calibri" panose="020F0502020204030204" pitchFamily="34" charset="0"/>
                <a:cs typeface="Latha" panose="020B0604020202020204" pitchFamily="34" charset="0"/>
              </a:rPr>
              <a:t>  -&gt; Cap ,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Tr_no</a:t>
            </a:r>
            <a:r>
              <a:rPr lang="en-US" sz="2700" dirty="0">
                <a:effectLst/>
                <a:latin typeface="Times New Roman" panose="02020603050405020304" pitchFamily="18" charset="0"/>
                <a:ea typeface="Calibri" panose="020F0502020204030204" pitchFamily="34" charset="0"/>
                <a:cs typeface="Latha" panose="020B0604020202020204" pitchFamily="34" charset="0"/>
              </a:rPr>
              <a:t>  -&gt;Source   ,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Tr_no</a:t>
            </a:r>
            <a:r>
              <a:rPr lang="en-US" sz="2700" dirty="0">
                <a:effectLst/>
                <a:latin typeface="Times New Roman" panose="02020603050405020304" pitchFamily="18" charset="0"/>
                <a:ea typeface="Calibri" panose="020F0502020204030204" pitchFamily="34" charset="0"/>
                <a:cs typeface="Latha" panose="020B0604020202020204" pitchFamily="34" charset="0"/>
              </a:rPr>
              <a:t>  -&gt;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Dest</a:t>
            </a:r>
            <a:r>
              <a:rPr lang="en-US" sz="2700" dirty="0">
                <a:effectLst/>
                <a:latin typeface="Times New Roman" panose="02020603050405020304" pitchFamily="18" charset="0"/>
                <a:ea typeface="Calibri" panose="020F0502020204030204" pitchFamily="34" charset="0"/>
                <a:cs typeface="Latha" panose="020B0604020202020204" pitchFamily="34" charset="0"/>
              </a:rPr>
              <a:t>  ,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Tr_no</a:t>
            </a:r>
            <a:r>
              <a:rPr lang="en-US" sz="2700" dirty="0">
                <a:effectLst/>
                <a:latin typeface="Times New Roman" panose="02020603050405020304" pitchFamily="18" charset="0"/>
                <a:ea typeface="Calibri" panose="020F0502020204030204" pitchFamily="34" charset="0"/>
                <a:cs typeface="Latha" panose="020B0604020202020204" pitchFamily="34" charset="0"/>
              </a:rPr>
              <a:t>  -&gt;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S_Time</a:t>
            </a:r>
            <a:r>
              <a:rPr lang="en-US" sz="2700" dirty="0">
                <a:effectLst/>
                <a:latin typeface="Times New Roman" panose="02020603050405020304" pitchFamily="18" charset="0"/>
                <a:ea typeface="Calibri" panose="020F0502020204030204" pitchFamily="34" charset="0"/>
                <a:cs typeface="Latha" panose="020B0604020202020204" pitchFamily="34" charset="0"/>
              </a:rPr>
              <a:t>   ,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Tr_no</a:t>
            </a:r>
            <a:r>
              <a:rPr lang="en-US" sz="2700" dirty="0">
                <a:effectLst/>
                <a:latin typeface="Times New Roman" panose="02020603050405020304" pitchFamily="18" charset="0"/>
                <a:ea typeface="Calibri" panose="020F0502020204030204" pitchFamily="34" charset="0"/>
                <a:cs typeface="Latha" panose="020B0604020202020204" pitchFamily="34" charset="0"/>
              </a:rPr>
              <a:t>  -&gt;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Dest_Time</a:t>
            </a:r>
            <a:r>
              <a:rPr lang="en-US" sz="2700" dirty="0">
                <a:effectLst/>
                <a:latin typeface="Times New Roman" panose="02020603050405020304" pitchFamily="18" charset="0"/>
                <a:ea typeface="Calibri" panose="020F0502020204030204" pitchFamily="34" charset="0"/>
                <a:cs typeface="Latha" panose="020B0604020202020204" pitchFamily="34" charset="0"/>
              </a:rPr>
              <a:t> ,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Tr_no</a:t>
            </a:r>
            <a:r>
              <a:rPr lang="en-US" sz="2700" dirty="0">
                <a:effectLst/>
                <a:latin typeface="Times New Roman" panose="02020603050405020304" pitchFamily="18" charset="0"/>
                <a:ea typeface="Calibri" panose="020F0502020204030204" pitchFamily="34" charset="0"/>
                <a:cs typeface="Latha" panose="020B0604020202020204" pitchFamily="34" charset="0"/>
              </a:rPr>
              <a:t>,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St_no</a:t>
            </a:r>
            <a:r>
              <a:rPr lang="en-US" sz="2700" dirty="0">
                <a:effectLst/>
                <a:latin typeface="Times New Roman" panose="02020603050405020304" pitchFamily="18" charset="0"/>
                <a:ea typeface="Calibri" panose="020F0502020204030204" pitchFamily="34" charset="0"/>
                <a:cs typeface="Latha" panose="020B0604020202020204" pitchFamily="34" charset="0"/>
              </a:rPr>
              <a:t> }-&gt;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St_Name</a:t>
            </a:r>
            <a:r>
              <a:rPr lang="en-US" sz="2700" dirty="0">
                <a:effectLst/>
                <a:latin typeface="Times New Roman" panose="02020603050405020304" pitchFamily="18" charset="0"/>
                <a:ea typeface="Calibri" panose="020F0502020204030204" pitchFamily="34" charset="0"/>
                <a:cs typeface="Latha" panose="020B0604020202020204" pitchFamily="34" charset="0"/>
              </a:rPr>
              <a:t> ,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Tr_no</a:t>
            </a:r>
            <a:r>
              <a:rPr lang="en-US" sz="2700" dirty="0">
                <a:effectLst/>
                <a:latin typeface="Times New Roman" panose="02020603050405020304" pitchFamily="18" charset="0"/>
                <a:ea typeface="Calibri" panose="020F0502020204030204" pitchFamily="34" charset="0"/>
                <a:cs typeface="Latha" panose="020B0604020202020204" pitchFamily="34" charset="0"/>
              </a:rPr>
              <a:t>,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St_no</a:t>
            </a:r>
            <a:r>
              <a:rPr lang="en-US" sz="2700" dirty="0">
                <a:effectLst/>
                <a:latin typeface="Times New Roman" panose="02020603050405020304" pitchFamily="18" charset="0"/>
                <a:ea typeface="Calibri" panose="020F0502020204030204" pitchFamily="34" charset="0"/>
                <a:cs typeface="Latha" panose="020B0604020202020204" pitchFamily="34" charset="0"/>
              </a:rPr>
              <a:t> }-&gt;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Arr_Time</a:t>
            </a:r>
            <a:r>
              <a:rPr lang="en-US" sz="2700" dirty="0">
                <a:effectLst/>
                <a:latin typeface="Times New Roman" panose="02020603050405020304" pitchFamily="18" charset="0"/>
                <a:ea typeface="Calibri" panose="020F0502020204030204" pitchFamily="34" charset="0"/>
                <a:cs typeface="Latha" panose="020B0604020202020204" pitchFamily="34" charset="0"/>
              </a:rPr>
              <a:t>,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Tr_no</a:t>
            </a:r>
            <a:r>
              <a:rPr lang="en-US" sz="2700" dirty="0">
                <a:effectLst/>
                <a:latin typeface="Times New Roman" panose="02020603050405020304" pitchFamily="18" charset="0"/>
                <a:ea typeface="Calibri" panose="020F0502020204030204" pitchFamily="34" charset="0"/>
                <a:cs typeface="Latha" panose="020B0604020202020204" pitchFamily="34" charset="0"/>
              </a:rPr>
              <a:t>,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St_no</a:t>
            </a:r>
            <a:r>
              <a:rPr lang="en-US" sz="2700" dirty="0">
                <a:effectLst/>
                <a:latin typeface="Times New Roman" panose="02020603050405020304" pitchFamily="18" charset="0"/>
                <a:ea typeface="Calibri" panose="020F0502020204030204" pitchFamily="34" charset="0"/>
                <a:cs typeface="Latha" panose="020B0604020202020204" pitchFamily="34" charset="0"/>
              </a:rPr>
              <a:t> }-&gt; </a:t>
            </a:r>
            <a:r>
              <a:rPr lang="en-US" sz="2700" dirty="0" err="1">
                <a:effectLst/>
                <a:latin typeface="Times New Roman" panose="02020603050405020304" pitchFamily="18" charset="0"/>
                <a:ea typeface="Calibri" panose="020F0502020204030204" pitchFamily="34" charset="0"/>
                <a:cs typeface="Latha" panose="020B0604020202020204" pitchFamily="34" charset="0"/>
              </a:rPr>
              <a:t>Dept_Time</a:t>
            </a:r>
            <a:r>
              <a:rPr lang="en-US" sz="2700" dirty="0">
                <a:effectLst/>
                <a:latin typeface="Times New Roman" panose="02020603050405020304" pitchFamily="18" charset="0"/>
                <a:ea typeface="Calibri" panose="020F0502020204030204" pitchFamily="34" charset="0"/>
                <a:cs typeface="Latha" panose="020B0604020202020204" pitchFamily="34" charset="0"/>
              </a:rPr>
              <a:t>  }</a:t>
            </a:r>
            <a:endParaRPr lang="en-IN" sz="27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08012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B9DB8-F54A-1168-CD93-0869BB8B4602}"/>
              </a:ext>
            </a:extLst>
          </p:cNvPr>
          <p:cNvSpPr>
            <a:spLocks noGrp="1"/>
          </p:cNvSpPr>
          <p:nvPr>
            <p:ph idx="1"/>
          </p:nvPr>
        </p:nvSpPr>
        <p:spPr>
          <a:xfrm>
            <a:off x="457200" y="228600"/>
            <a:ext cx="8229600" cy="5897563"/>
          </a:xfrm>
        </p:spPr>
        <p:txBody>
          <a:bodyPr>
            <a:normAutofit fontScale="92500" lnSpcReduction="10000"/>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TICKET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Ticket_ID</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No_of_Passengers</a:t>
            </a:r>
            <a:r>
              <a:rPr lang="en-US" sz="1800" dirty="0">
                <a:effectLst/>
                <a:latin typeface="Times New Roman" panose="02020603050405020304" pitchFamily="18" charset="0"/>
                <a:ea typeface="Calibri" panose="020F0502020204030204" pitchFamily="34" charset="0"/>
                <a:cs typeface="Latha" panose="020B0604020202020204" pitchFamily="34" charset="0"/>
              </a:rPr>
              <a:t> , User-ID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Tr_no</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Ticket_Status</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Res_date</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Book_date</a:t>
            </a:r>
            <a:r>
              <a:rPr lang="en-US" sz="1800" dirty="0">
                <a:effectLst/>
                <a:latin typeface="Times New Roman" panose="02020603050405020304" pitchFamily="18" charset="0"/>
                <a:ea typeface="Calibri" panose="020F0502020204030204" pitchFamily="34" charset="0"/>
                <a:cs typeface="Latha" panose="020B0604020202020204" pitchFamily="34" charset="0"/>
              </a:rPr>
              <a: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TICKET (A , B ,C , D ,E , F, G ,H)</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FD’S  =  {   A -&gt; B  , A -&gt;  C , A -&gt;  D , A -&gt;  E , A -&gt;  F , A -&gt;  G ,A -&gt; H ,  DG -&gt; E , AH -&gt; F}</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A -&gt; BCDEFG</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DE  -&gt; F</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AG -&gt; F</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Minimal Set of FD’s: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To check whether A -&gt; BCDEFG is need or not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Closure :  { A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 B , C , D , E,  F , G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Ignore the FD A -&gt; BCDEFG and Find the closure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{A}</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{A}</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FD: A -&gt; BCDEFG is needed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66856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9F99003-8F25-67A6-9CA7-6F2F05F4F2CF}"/>
              </a:ext>
            </a:extLst>
          </p:cNvPr>
          <p:cNvSpPr>
            <a:spLocks noGrp="1"/>
          </p:cNvSpPr>
          <p:nvPr>
            <p:ph idx="1"/>
          </p:nvPr>
        </p:nvSpPr>
        <p:spPr>
          <a:xfrm>
            <a:off x="381000" y="381000"/>
            <a:ext cx="8229600" cy="6019800"/>
          </a:xfrm>
        </p:spPr>
        <p:txBody>
          <a:bodyPr>
            <a:normAutofit fontScale="70000" lnSpcReduction="20000"/>
          </a:bodyPr>
          <a:lstStyle/>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To check whether   DE -&gt; F is need or not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Closure :  { DE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D ,  E , F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Ignore the FD: CD -&gt; E and Find the closure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{DE}</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{D, 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FD: DE -&gt; F is needed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To check whether AH -&gt; F is need or not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Closure ,  { AH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 H ,  F , B, C , D ,E,G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Ignore the FD A D -&gt; E and Find the closure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{AG}</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 H ,  F , B, C , D ,E,G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FD: AH -&gt; F is not needed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Minimal Set of FD’s = {A -&gt; BCDEFG,   DE -&gt; F}</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FDs  =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Ticket_ID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No_Of_Passengers</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Ticket_ID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a:t>
            </a:r>
            <a:r>
              <a:rPr lang="en-US" sz="1800" dirty="0" err="1">
                <a:effectLst/>
                <a:latin typeface="Times New Roman" panose="02020603050405020304" pitchFamily="18" charset="0"/>
                <a:ea typeface="Calibri" panose="020F0502020204030204" pitchFamily="34" charset="0"/>
                <a:cs typeface="Latha" panose="020B0604020202020204" pitchFamily="34" charset="0"/>
              </a:rPr>
              <a:t>User_ID</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Ticket_ID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PNR_No</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Ticket_ID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Tr_No</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Ticket_ID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Ticket_Status</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Ticket_ID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Res_date</a:t>
            </a:r>
            <a:r>
              <a:rPr lang="en-US"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err="1">
                <a:effectLst/>
                <a:latin typeface="Times New Roman" panose="02020603050405020304" pitchFamily="18" charset="0"/>
                <a:ea typeface="Calibri" panose="020F0502020204030204" pitchFamily="34" charset="0"/>
                <a:cs typeface="Latha" panose="020B0604020202020204" pitchFamily="34" charset="0"/>
              </a:rPr>
              <a:t>Ticket_ID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Book_date</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PNR_No</a:t>
            </a:r>
            <a:r>
              <a:rPr lang="en-US" sz="1800" dirty="0">
                <a:effectLst/>
                <a:latin typeface="Times New Roman" panose="02020603050405020304" pitchFamily="18" charset="0"/>
                <a:ea typeface="Calibri" panose="020F0502020204030204" pitchFamily="34" charset="0"/>
                <a:cs typeface="Latha" panose="020B0604020202020204" pitchFamily="34" charset="0"/>
              </a:rPr>
              <a: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Tr_No</a:t>
            </a:r>
            <a:r>
              <a:rPr lang="en-US" sz="1800" dirty="0">
                <a:effectLst/>
                <a:latin typeface="Times New Roman" panose="02020603050405020304" pitchFamily="18" charset="0"/>
                <a:ea typeface="Calibri" panose="020F0502020204030204" pitchFamily="34" charset="0"/>
                <a:cs typeface="Latha" panose="020B0604020202020204" pitchFamily="34" charset="0"/>
              </a:rPr>
              <a:t>  -&gt;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Ticket_Status</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486741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69AEF-1C70-BDA7-2C49-D94657C19833}"/>
              </a:ext>
            </a:extLst>
          </p:cNvPr>
          <p:cNvSpPr>
            <a:spLocks noGrp="1"/>
          </p:cNvSpPr>
          <p:nvPr>
            <p:ph idx="1"/>
          </p:nvPr>
        </p:nvSpPr>
        <p:spPr>
          <a:xfrm>
            <a:off x="304800" y="304800"/>
            <a:ext cx="8229600" cy="5791200"/>
          </a:xfrm>
        </p:spPr>
        <p:txBody>
          <a:bodyPr>
            <a:normAutofit fontScale="77500" lnSpcReduction="20000"/>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PAYMENT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Payment_ID</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Ticket_ID</a:t>
            </a:r>
            <a:r>
              <a:rPr lang="en-US" sz="1800" dirty="0">
                <a:effectLst/>
                <a:latin typeface="Times New Roman" panose="02020603050405020304" pitchFamily="18" charset="0"/>
                <a:ea typeface="Calibri" panose="020F0502020204030204" pitchFamily="34" charset="0"/>
                <a:cs typeface="Latha" panose="020B0604020202020204" pitchFamily="34" charset="0"/>
              </a:rPr>
              <a:t> , Amount )                       PAYMENT ( A , B , C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FD’s  =  { A  - &gt; B ,  A  -&gt; C ,B -&gt; A  ,  AC  - &gt; B,  AB -&gt; C}</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A  -&gt; BC</a:t>
            </a:r>
            <a:r>
              <a:rPr lang="en-IN" sz="1800" dirty="0">
                <a:latin typeface="Calibri" panose="020F0502020204030204" pitchFamily="34" charset="0"/>
                <a:ea typeface="Calibri" panose="020F0502020204030204" pitchFamily="34" charset="0"/>
                <a:cs typeface="Latha" panose="020B0604020202020204" pitchFamily="34" charset="0"/>
              </a:rPr>
              <a:t>                 </a:t>
            </a:r>
            <a:r>
              <a:rPr lang="en-US" sz="1800" dirty="0">
                <a:effectLst/>
                <a:latin typeface="Times New Roman" panose="02020603050405020304" pitchFamily="18" charset="0"/>
                <a:ea typeface="Calibri" panose="020F0502020204030204" pitchFamily="34" charset="0"/>
                <a:cs typeface="Latha" panose="020B0604020202020204" pitchFamily="34" charset="0"/>
              </a:rPr>
              <a:t>B   -&gt;  A                     AC  -&gt;   B                     AB  -&gt; C</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Minimal Set of  FD’S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To check whether A  -&gt; BC is need or not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Closure ,  { A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 B ,C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Ignore the FD   A -&gt; BC and Find the closure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A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The FD  A -&gt; BCDEFG is need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To check whether  B  -&gt; A  is need or not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Closure ,  { B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B , A , C }</a:t>
            </a: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Ignore the FD A D -&gt; E and Find the closure</a:t>
            </a: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B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B , C , A }</a:t>
            </a: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The FD  B  -&gt; A  is not need</a:t>
            </a: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918110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BFEA12-18BB-8AE1-B20F-4F3ED4EC54FA}"/>
              </a:ext>
            </a:extLst>
          </p:cNvPr>
          <p:cNvSpPr>
            <a:spLocks noGrp="1"/>
          </p:cNvSpPr>
          <p:nvPr>
            <p:ph idx="1"/>
          </p:nvPr>
        </p:nvSpPr>
        <p:spPr>
          <a:xfrm>
            <a:off x="457200" y="457200"/>
            <a:ext cx="8229600" cy="5668963"/>
          </a:xfrm>
        </p:spPr>
        <p:txBody>
          <a:bodyPr>
            <a:normAutofit fontScale="77500" lnSpcReduction="20000"/>
          </a:bodyPr>
          <a:lstStyle/>
          <a:p>
            <a:pPr marL="0" indent="0">
              <a:lnSpc>
                <a:spcPct val="115000"/>
              </a:lnSpc>
              <a:spcAft>
                <a:spcPts val="1000"/>
              </a:spcAft>
              <a:buNone/>
            </a:pPr>
            <a:r>
              <a:rPr lang="en-US" sz="180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To check whether  AC  -&gt; B  is need or not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Closure ,  { AC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 C , B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Ignore the FD  AC -&gt; B and Find the closure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B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 C , B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The FD    AC -&gt; B  is not need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To check whether  AB -&gt; C  is need or not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Closure ,  { AB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 B , C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Ignore the FD  AB -&gt; C and Find the closure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AB }</a:t>
            </a:r>
            <a:r>
              <a:rPr lang="en-US" sz="1800" baseline="30000" dirty="0">
                <a:effectLst/>
                <a:latin typeface="Times New Roman" panose="02020603050405020304" pitchFamily="18" charset="0"/>
                <a:ea typeface="Calibri" panose="020F0502020204030204" pitchFamily="34" charset="0"/>
                <a:cs typeface="Latha" panose="020B0604020202020204" pitchFamily="34" charset="0"/>
              </a:rPr>
              <a:t>+</a:t>
            </a:r>
            <a:r>
              <a:rPr lang="en-US" sz="1800" dirty="0">
                <a:effectLst/>
                <a:latin typeface="Times New Roman" panose="02020603050405020304" pitchFamily="18" charset="0"/>
                <a:ea typeface="Calibri" panose="020F0502020204030204" pitchFamily="34" charset="0"/>
                <a:cs typeface="Latha" panose="020B0604020202020204" pitchFamily="34" charset="0"/>
              </a:rPr>
              <a:t> =  { A , B , C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The FD    AB -&gt; C  is not need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Minimal FD’s  = { A  -&gt;  BC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FD’S  =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Payment_ID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Ticket_ID</a:t>
            </a:r>
            <a:r>
              <a:rPr lang="en-US" sz="1800" dirty="0">
                <a:effectLst/>
                <a:latin typeface="Times New Roman" panose="02020603050405020304" pitchFamily="18" charset="0"/>
                <a:ea typeface="Calibri" panose="020F0502020204030204" pitchFamily="34" charset="0"/>
                <a:cs typeface="Latha" panose="020B0604020202020204" pitchFamily="34" charset="0"/>
              </a:rPr>
              <a:t> ,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Payment_ID</a:t>
            </a:r>
            <a:r>
              <a:rPr lang="en-US" sz="1800" dirty="0">
                <a:effectLst/>
                <a:latin typeface="Times New Roman" panose="02020603050405020304" pitchFamily="18" charset="0"/>
                <a:ea typeface="Calibri" panose="020F0502020204030204" pitchFamily="34" charset="0"/>
                <a:cs typeface="Latha" panose="020B0604020202020204" pitchFamily="34" charset="0"/>
              </a:rPr>
              <a:t>  -&gt; Amount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211797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1650" y="0"/>
            <a:ext cx="5600700" cy="537063"/>
          </a:xfrm>
        </p:spPr>
        <p:txBody>
          <a:bodyPr>
            <a:normAutofit fontScale="90000"/>
          </a:bodyPr>
          <a:lstStyle/>
          <a:p>
            <a:r>
              <a:rPr lang="en-US" sz="3200" b="1" dirty="0">
                <a:solidFill>
                  <a:schemeClr val="tx2"/>
                </a:solidFill>
                <a:latin typeface="Times New Roman" panose="02020603050405020304" pitchFamily="18" charset="0"/>
                <a:cs typeface="Times New Roman" panose="02020603050405020304" pitchFamily="18" charset="0"/>
              </a:rPr>
              <a:t>FINAL SCHEMA DIAGRAM</a:t>
            </a:r>
          </a:p>
        </p:txBody>
      </p:sp>
      <p:pic>
        <p:nvPicPr>
          <p:cNvPr id="1027" name="Picture 3" descr="D:\OneDrive\Pictures\Screenshots\Screenshot 2023-06-18 190526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3577"/>
            <a:ext cx="9144000" cy="9683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57200"/>
            <a:ext cx="86106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092" y="1676400"/>
            <a:ext cx="1981200" cy="2057400"/>
          </a:xfrm>
        </p:spPr>
        <p:txBody>
          <a:bodyPr>
            <a:normAutofit/>
          </a:bodyPr>
          <a:lstStyle/>
          <a:p>
            <a:r>
              <a:rPr lang="en-US" sz="2800" b="1" dirty="0">
                <a:solidFill>
                  <a:schemeClr val="tx2"/>
                </a:solidFill>
                <a:latin typeface="Times New Roman" panose="02020603050405020304" pitchFamily="18" charset="0"/>
                <a:cs typeface="Times New Roman" panose="02020603050405020304" pitchFamily="18" charset="0"/>
              </a:rPr>
              <a:t>FINAL </a:t>
            </a:r>
            <a:br>
              <a:rPr lang="en-US" sz="2800" b="1" dirty="0">
                <a:solidFill>
                  <a:schemeClr val="tx2"/>
                </a:solidFill>
                <a:latin typeface="Times New Roman" panose="02020603050405020304" pitchFamily="18" charset="0"/>
                <a:cs typeface="Times New Roman" panose="02020603050405020304" pitchFamily="18" charset="0"/>
              </a:rPr>
            </a:br>
            <a:br>
              <a:rPr lang="en-US" sz="2800" b="1" dirty="0">
                <a:solidFill>
                  <a:schemeClr val="tx2"/>
                </a:solidFill>
                <a:latin typeface="Times New Roman" panose="02020603050405020304" pitchFamily="18" charset="0"/>
                <a:cs typeface="Times New Roman" panose="02020603050405020304" pitchFamily="18" charset="0"/>
              </a:rPr>
            </a:br>
            <a:r>
              <a:rPr lang="en-US" sz="2800" b="1" dirty="0">
                <a:solidFill>
                  <a:schemeClr val="tx2"/>
                </a:solidFill>
                <a:latin typeface="Times New Roman" panose="02020603050405020304" pitchFamily="18" charset="0"/>
                <a:cs typeface="Times New Roman" panose="02020603050405020304" pitchFamily="18" charset="0"/>
              </a:rPr>
              <a:t>ER DIAGRAM</a:t>
            </a:r>
          </a:p>
        </p:txBody>
      </p:sp>
      <p:pic>
        <p:nvPicPr>
          <p:cNvPr id="1027" name="Picture 3" descr="D:\OneDrive\Pictures\Screenshots\Screenshot 2023-06-18 190526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3577"/>
            <a:ext cx="9144000" cy="9683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0"/>
            <a:ext cx="7086600" cy="687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990600"/>
          </a:xfrm>
        </p:spPr>
        <p:txBody>
          <a:bodyPr>
            <a:normAutofit/>
          </a:bodyPr>
          <a:lstStyle/>
          <a:p>
            <a:r>
              <a:rPr lang="en-US" sz="4000" b="1" dirty="0">
                <a:solidFill>
                  <a:schemeClr val="tx2"/>
                </a:solidFill>
                <a:latin typeface="Times New Roman" panose="02020603050405020304" pitchFamily="18" charset="0"/>
                <a:cs typeface="Times New Roman" panose="02020603050405020304" pitchFamily="18" charset="0"/>
              </a:rPr>
              <a:t>PROJECT DESCRIPTION</a:t>
            </a:r>
          </a:p>
        </p:txBody>
      </p:sp>
      <p:sp>
        <p:nvSpPr>
          <p:cNvPr id="3" name="Subtitle 2"/>
          <p:cNvSpPr>
            <a:spLocks noGrp="1"/>
          </p:cNvSpPr>
          <p:nvPr>
            <p:ph type="subTitle" idx="1"/>
          </p:nvPr>
        </p:nvSpPr>
        <p:spPr>
          <a:xfrm>
            <a:off x="152400" y="1219200"/>
            <a:ext cx="8839200" cy="4836777"/>
          </a:xfrm>
        </p:spPr>
        <p:txBody>
          <a:bodyPr>
            <a:normAutofit lnSpcReduction="10000"/>
          </a:bodyPr>
          <a:lstStyle/>
          <a:p>
            <a:pPr algn="just"/>
            <a:r>
              <a:rPr lang="en-US" dirty="0">
                <a:solidFill>
                  <a:schemeClr val="tx1">
                    <a:lumMod val="65000"/>
                    <a:lumOff val="35000"/>
                  </a:schemeClr>
                </a:solidFill>
              </a:rPr>
              <a:t>	</a:t>
            </a:r>
            <a:r>
              <a:rPr lang="en-US" dirty="0">
                <a:solidFill>
                  <a:schemeClr val="tx1"/>
                </a:solidFill>
                <a:latin typeface="Times New Roman" panose="02020603050405020304" pitchFamily="18" charset="0"/>
                <a:cs typeface="Times New Roman" panose="02020603050405020304" pitchFamily="18" charset="0"/>
              </a:rPr>
              <a:t>This project is about creating a database about Railway Management System.</a:t>
            </a:r>
          </a:p>
          <a:p>
            <a:pPr algn="just"/>
            <a:r>
              <a:rPr lang="en-US" dirty="0">
                <a:solidFill>
                  <a:schemeClr val="tx1"/>
                </a:solidFill>
                <a:latin typeface="Times New Roman" panose="02020603050405020304" pitchFamily="18" charset="0"/>
                <a:cs typeface="Times New Roman" panose="02020603050405020304" pitchFamily="18" charset="0"/>
              </a:rPr>
              <a:t>	This system facilitates the passengers to enquire about the available trains at the required source and destination. The passenger can book or cancel the ticket and can view the status of booked tickets. </a:t>
            </a:r>
          </a:p>
          <a:p>
            <a:pPr algn="just"/>
            <a:r>
              <a:rPr lang="en-US" dirty="0">
                <a:solidFill>
                  <a:schemeClr val="tx1"/>
                </a:solidFill>
                <a:latin typeface="Times New Roman" panose="02020603050405020304" pitchFamily="18" charset="0"/>
                <a:cs typeface="Times New Roman" panose="02020603050405020304" pitchFamily="18" charset="0"/>
              </a:rPr>
              <a:t>	Only admin have the access to make changes in the database record like adding or removing any train and station.</a:t>
            </a:r>
          </a:p>
        </p:txBody>
      </p:sp>
      <p:pic>
        <p:nvPicPr>
          <p:cNvPr id="1027" name="Picture 3" descr="D:\OneDrive\Pictures\Screenshots\Screenshot 2023-06-18 190526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3577"/>
            <a:ext cx="9144000" cy="96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0"/>
            <a:ext cx="5334000" cy="791347"/>
          </a:xfrm>
        </p:spPr>
        <p:txBody>
          <a:bodyPr>
            <a:normAutofit/>
          </a:bodyPr>
          <a:lstStyle/>
          <a:p>
            <a:r>
              <a:rPr lang="en-US" sz="2800" b="1" dirty="0">
                <a:solidFill>
                  <a:schemeClr val="tx2"/>
                </a:solidFill>
                <a:latin typeface="Times New Roman" panose="02020603050405020304" pitchFamily="18" charset="0"/>
                <a:cs typeface="Times New Roman" panose="02020603050405020304" pitchFamily="18" charset="0"/>
              </a:rPr>
              <a:t>FDs AFTER NORMALIZATION</a:t>
            </a:r>
          </a:p>
        </p:txBody>
      </p:sp>
      <p:pic>
        <p:nvPicPr>
          <p:cNvPr id="1027" name="Picture 3" descr="D:\OneDrive\Pictures\Screenshots\Screenshot 2023-06-18 190526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3577"/>
            <a:ext cx="9144000" cy="968375"/>
          </a:xfrm>
          <a:prstGeom prst="rect">
            <a:avLst/>
          </a:prstGeom>
          <a:noFill/>
          <a:extLst>
            <a:ext uri="{909E8E84-426E-40DD-AFC4-6F175D3DCCD1}">
              <a14:hiddenFill xmlns:a14="http://schemas.microsoft.com/office/drawing/2010/main">
                <a:solidFill>
                  <a:srgbClr val="FFFFFF"/>
                </a:solidFill>
              </a14:hiddenFill>
            </a:ext>
          </a:extLst>
        </p:spPr>
      </p:pic>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609600"/>
            <a:ext cx="75438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OneDrive\Pictures\Screenshots\Screenshot 2023-06-18 190526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3577"/>
            <a:ext cx="9144000" cy="9683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latin typeface="Times New Roman" panose="02020603050405020304" pitchFamily="18" charset="0"/>
                <a:cs typeface="Times New Roman" panose="02020603050405020304" pitchFamily="18" charset="0"/>
              </a:rPr>
              <a:t>THANK YOU</a:t>
            </a:r>
          </a:p>
        </p:txBody>
      </p:sp>
      <p:pic>
        <p:nvPicPr>
          <p:cNvPr id="1027" name="Picture 3" descr="D:\OneDrive\Pictures\Screenshots\Screenshot 2023-06-18 190526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3577"/>
            <a:ext cx="9144000" cy="96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0"/>
            <a:ext cx="5715000" cy="933450"/>
          </a:xfrm>
        </p:spPr>
        <p:txBody>
          <a:bodyPr/>
          <a:lstStyle/>
          <a:p>
            <a:r>
              <a:rPr lang="en-US" b="1" dirty="0">
                <a:solidFill>
                  <a:schemeClr val="tx2"/>
                </a:solidFill>
                <a:latin typeface="Times New Roman" panose="02020603050405020304" pitchFamily="18" charset="0"/>
                <a:cs typeface="Times New Roman" panose="02020603050405020304" pitchFamily="18" charset="0"/>
              </a:rPr>
              <a:t>SPECIFICATIONS</a:t>
            </a:r>
            <a:endParaRPr lang="en-US" dirty="0"/>
          </a:p>
        </p:txBody>
      </p:sp>
      <p:sp>
        <p:nvSpPr>
          <p:cNvPr id="3" name="Subtitle 2"/>
          <p:cNvSpPr>
            <a:spLocks noGrp="1"/>
          </p:cNvSpPr>
          <p:nvPr>
            <p:ph type="subTitle" idx="1"/>
          </p:nvPr>
        </p:nvSpPr>
        <p:spPr>
          <a:xfrm>
            <a:off x="381000" y="914399"/>
            <a:ext cx="8458200" cy="4989177"/>
          </a:xfrm>
        </p:spPr>
        <p:txBody>
          <a:bodyPr>
            <a:normAutofit fontScale="92500" lnSpcReduction="20000"/>
          </a:bodyPr>
          <a:lstStyle/>
          <a:p>
            <a:pPr marL="457200" lvl="0" indent="-457200" algn="l">
              <a:buFont typeface="Wingdings" panose="05000000000000000000" pitchFamily="2" charset="2"/>
              <a:buChar char="ü"/>
            </a:pPr>
            <a:r>
              <a:rPr lang="en-US" sz="2800" b="1" dirty="0">
                <a:solidFill>
                  <a:schemeClr val="tx1"/>
                </a:solidFill>
                <a:latin typeface="Times New Roman" panose="02020603050405020304" pitchFamily="18" charset="0"/>
                <a:cs typeface="Times New Roman" panose="02020603050405020304" pitchFamily="18" charset="0"/>
              </a:rPr>
              <a:t>Train scheduling</a:t>
            </a:r>
            <a:endParaRPr lang="en-US" sz="2800" dirty="0">
              <a:solidFill>
                <a:schemeClr val="tx1"/>
              </a:solidFill>
              <a:latin typeface="Times New Roman" panose="02020603050405020304" pitchFamily="18" charset="0"/>
              <a:cs typeface="Times New Roman" panose="02020603050405020304" pitchFamily="18" charset="0"/>
            </a:endParaRPr>
          </a:p>
          <a:p>
            <a:pPr algn="l"/>
            <a:r>
              <a:rPr lang="en-US" sz="2800" dirty="0">
                <a:solidFill>
                  <a:schemeClr val="tx1"/>
                </a:solidFill>
                <a:latin typeface="Times New Roman" panose="02020603050405020304" pitchFamily="18" charset="0"/>
                <a:cs typeface="Times New Roman" panose="02020603050405020304" pitchFamily="18" charset="0"/>
              </a:rPr>
              <a:t>	This system able to schedule and manage the arrival and departure times of trains, considering factors such as stations, capacity.</a:t>
            </a:r>
          </a:p>
          <a:p>
            <a:pPr marL="457200" lvl="0" indent="-457200" algn="l">
              <a:buFont typeface="Wingdings" panose="05000000000000000000" pitchFamily="2" charset="2"/>
              <a:buChar char="ü"/>
            </a:pPr>
            <a:r>
              <a:rPr lang="en-US" sz="2800" b="1" dirty="0">
                <a:solidFill>
                  <a:schemeClr val="tx1"/>
                </a:solidFill>
                <a:latin typeface="Times New Roman" panose="02020603050405020304" pitchFamily="18" charset="0"/>
                <a:cs typeface="Times New Roman" panose="02020603050405020304" pitchFamily="18" charset="0"/>
              </a:rPr>
              <a:t>Ticketing</a:t>
            </a:r>
            <a:endParaRPr lang="en-US" sz="2800" dirty="0">
              <a:solidFill>
                <a:schemeClr val="tx1"/>
              </a:solidFill>
              <a:latin typeface="Times New Roman" panose="02020603050405020304" pitchFamily="18" charset="0"/>
              <a:cs typeface="Times New Roman" panose="02020603050405020304" pitchFamily="18" charset="0"/>
            </a:endParaRPr>
          </a:p>
          <a:p>
            <a:pPr algn="l"/>
            <a:r>
              <a:rPr lang="en-US" sz="2800" dirty="0">
                <a:solidFill>
                  <a:schemeClr val="tx1"/>
                </a:solidFill>
                <a:latin typeface="Times New Roman" panose="02020603050405020304" pitchFamily="18" charset="0"/>
                <a:cs typeface="Times New Roman" panose="02020603050405020304" pitchFamily="18" charset="0"/>
              </a:rPr>
              <a:t>	This system provides fare calculation of tickets with respect to distance and number of passengers.</a:t>
            </a:r>
          </a:p>
          <a:p>
            <a:pPr marL="457200" lvl="0" indent="-457200" algn="l">
              <a:buFont typeface="Wingdings" panose="05000000000000000000" pitchFamily="2" charset="2"/>
              <a:buChar char="ü"/>
            </a:pPr>
            <a:r>
              <a:rPr lang="en-US" sz="2800" b="1" dirty="0">
                <a:solidFill>
                  <a:schemeClr val="tx1"/>
                </a:solidFill>
                <a:latin typeface="Times New Roman" panose="02020603050405020304" pitchFamily="18" charset="0"/>
                <a:cs typeface="Times New Roman" panose="02020603050405020304" pitchFamily="18" charset="0"/>
              </a:rPr>
              <a:t>Passenger Information</a:t>
            </a:r>
            <a:endParaRPr lang="en-US" sz="2800" dirty="0">
              <a:solidFill>
                <a:schemeClr val="tx1"/>
              </a:solidFill>
              <a:latin typeface="Times New Roman" panose="02020603050405020304" pitchFamily="18" charset="0"/>
              <a:cs typeface="Times New Roman" panose="02020603050405020304" pitchFamily="18" charset="0"/>
            </a:endParaRPr>
          </a:p>
          <a:p>
            <a:pPr algn="l"/>
            <a:r>
              <a:rPr lang="en-US" sz="2800" dirty="0">
                <a:solidFill>
                  <a:schemeClr val="tx1"/>
                </a:solidFill>
                <a:latin typeface="Times New Roman" panose="02020603050405020304" pitchFamily="18" charset="0"/>
                <a:cs typeface="Times New Roman" panose="02020603050405020304" pitchFamily="18" charset="0"/>
              </a:rPr>
              <a:t>	This system provides real-time information to passengers regarding train schedules and status.</a:t>
            </a:r>
          </a:p>
          <a:p>
            <a:pPr marL="457200" lvl="0" indent="-457200" algn="l">
              <a:buFont typeface="Wingdings" panose="05000000000000000000" pitchFamily="2" charset="2"/>
              <a:buChar char="ü"/>
            </a:pPr>
            <a:r>
              <a:rPr lang="en-US" sz="2800" b="1" dirty="0">
                <a:solidFill>
                  <a:schemeClr val="tx1"/>
                </a:solidFill>
                <a:latin typeface="Times New Roman" panose="02020603050405020304" pitchFamily="18" charset="0"/>
                <a:cs typeface="Times New Roman" panose="02020603050405020304" pitchFamily="18" charset="0"/>
              </a:rPr>
              <a:t>Resource Management</a:t>
            </a:r>
            <a:endParaRPr lang="en-US" sz="2800" dirty="0">
              <a:solidFill>
                <a:schemeClr val="tx1"/>
              </a:solidFill>
              <a:latin typeface="Times New Roman" panose="02020603050405020304" pitchFamily="18" charset="0"/>
              <a:cs typeface="Times New Roman" panose="02020603050405020304" pitchFamily="18" charset="0"/>
            </a:endParaRPr>
          </a:p>
          <a:p>
            <a:pPr algn="l"/>
            <a:r>
              <a:rPr lang="en-US" sz="2800" dirty="0">
                <a:solidFill>
                  <a:schemeClr val="tx1"/>
                </a:solidFill>
                <a:latin typeface="Times New Roman" panose="02020603050405020304" pitchFamily="18" charset="0"/>
                <a:cs typeface="Times New Roman" panose="02020603050405020304" pitchFamily="18" charset="0"/>
              </a:rPr>
              <a:t>	This system allocates resources like trains and seats efficiently to optimize operations and minimize conflicts.</a:t>
            </a:r>
          </a:p>
          <a:p>
            <a:endParaRPr lang="en-US" dirty="0">
              <a:latin typeface="Times New Roman" panose="02020603050405020304" pitchFamily="18" charset="0"/>
              <a:cs typeface="Times New Roman" panose="02020603050405020304" pitchFamily="18" charset="0"/>
            </a:endParaRPr>
          </a:p>
        </p:txBody>
      </p:sp>
      <p:pic>
        <p:nvPicPr>
          <p:cNvPr id="1027" name="Picture 3" descr="D:\OneDrive\Pictures\Screenshots\Screenshot 2023-06-18 190526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3577"/>
            <a:ext cx="9144000" cy="96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0"/>
            <a:ext cx="5715000" cy="1009650"/>
          </a:xfrm>
        </p:spPr>
        <p:txBody>
          <a:bodyPr/>
          <a:lstStyle/>
          <a:p>
            <a:r>
              <a:rPr lang="en-US" b="1" dirty="0">
                <a:solidFill>
                  <a:schemeClr val="tx2"/>
                </a:solidFill>
                <a:latin typeface="Times New Roman" panose="02020603050405020304" pitchFamily="18" charset="0"/>
                <a:cs typeface="Times New Roman" panose="02020603050405020304" pitchFamily="18" charset="0"/>
              </a:rPr>
              <a:t>ASSUMPTIONS</a:t>
            </a:r>
            <a:endParaRPr lang="en-US" dirty="0"/>
          </a:p>
        </p:txBody>
      </p:sp>
      <p:pic>
        <p:nvPicPr>
          <p:cNvPr id="1027" name="Picture 3" descr="D:\OneDrive\Pictures\Screenshots\Screenshot 2023-06-18 190526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3577"/>
            <a:ext cx="9144000" cy="968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833021"/>
            <a:ext cx="8534400" cy="5262979"/>
          </a:xfrm>
          <a:prstGeom prst="rect">
            <a:avLst/>
          </a:prstGeom>
        </p:spPr>
        <p:txBody>
          <a:bodyPr wrap="square">
            <a:spAutoFit/>
          </a:bodyPr>
          <a:lstStyle/>
          <a:p>
            <a:pPr marL="342900"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Data Integration </a:t>
            </a:r>
          </a:p>
          <a:p>
            <a:pPr algn="just"/>
            <a:r>
              <a:rPr lang="en-US" sz="2400" dirty="0">
                <a:latin typeface="Times New Roman" panose="02020603050405020304" pitchFamily="18" charset="0"/>
                <a:cs typeface="Times New Roman" panose="02020603050405020304" pitchFamily="18" charset="0"/>
              </a:rPr>
              <a:t>	This system assumes the existence of various sources, such as train schedules, ticketing systems, and record maintenance to provide comprehensive view of operations.</a:t>
            </a:r>
          </a:p>
          <a:p>
            <a:pPr marL="342900"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User Roles and Permissions </a:t>
            </a:r>
          </a:p>
          <a:p>
            <a:pPr algn="just"/>
            <a:r>
              <a:rPr lang="en-US" sz="2400" dirty="0">
                <a:latin typeface="Times New Roman" panose="02020603050405020304" pitchFamily="18" charset="0"/>
                <a:cs typeface="Times New Roman" panose="02020603050405020304" pitchFamily="18" charset="0"/>
              </a:rPr>
              <a:t>	This system assumes the existence of different user roles, such as administrators existing users and      new users with appropriate access permissions and restrictions.</a:t>
            </a:r>
          </a:p>
          <a:p>
            <a:pPr marL="342900"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Compliance and Regulations</a:t>
            </a:r>
          </a:p>
          <a:p>
            <a:pPr algn="just"/>
            <a:r>
              <a:rPr lang="en-US" sz="2400" dirty="0">
                <a:latin typeface="Times New Roman" panose="02020603050405020304" pitchFamily="18" charset="0"/>
                <a:cs typeface="Times New Roman" panose="02020603050405020304" pitchFamily="18" charset="0"/>
              </a:rPr>
              <a:t>	This system assumes compliance with applicable railway regulations and data protections.</a:t>
            </a:r>
          </a:p>
          <a:p>
            <a:pPr marL="342900"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Scalability </a:t>
            </a:r>
          </a:p>
          <a:p>
            <a:pPr algn="just"/>
            <a:r>
              <a:rPr lang="en-US" sz="2400" dirty="0">
                <a:latin typeface="Times New Roman" panose="02020603050405020304" pitchFamily="18" charset="0"/>
                <a:cs typeface="Times New Roman" panose="02020603050405020304" pitchFamily="18" charset="0"/>
              </a:rPr>
              <a:t>	This system assumes the ability to handle growing number of trains and passengers.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3100" y="10297"/>
            <a:ext cx="5257800" cy="860425"/>
          </a:xfrm>
        </p:spPr>
        <p:txBody>
          <a:bodyPr/>
          <a:lstStyle/>
          <a:p>
            <a:r>
              <a:rPr lang="en-US" b="1" dirty="0">
                <a:solidFill>
                  <a:schemeClr val="tx2"/>
                </a:solidFill>
                <a:latin typeface="Times New Roman" panose="02020603050405020304" pitchFamily="18" charset="0"/>
                <a:cs typeface="Times New Roman" panose="02020603050405020304" pitchFamily="18" charset="0"/>
              </a:rPr>
              <a:t>ENTITIES</a:t>
            </a:r>
          </a:p>
        </p:txBody>
      </p:sp>
      <p:pic>
        <p:nvPicPr>
          <p:cNvPr id="1027" name="Picture 3" descr="D:\OneDrive\Pictures\Screenshots\Screenshot 2023-06-18 190526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3577"/>
            <a:ext cx="9144000" cy="9683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685800" y="903351"/>
          <a:ext cx="3352800" cy="2209800"/>
        </p:xfrm>
        <a:graphic>
          <a:graphicData uri="http://schemas.openxmlformats.org/drawingml/2006/table">
            <a:tbl>
              <a:tblPr firstRow="1" firstCol="1" bandRow="1">
                <a:tableStyleId>{69CF1AB2-1976-4502-BF36-3FF5EA218861}</a:tableStyleId>
              </a:tblPr>
              <a:tblGrid>
                <a:gridCol w="1600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2209800">
                <a:tc>
                  <a:txBody>
                    <a:bodyPr/>
                    <a:lstStyle/>
                    <a:p>
                      <a:pPr marL="0" marR="0" algn="ctr">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USER</a:t>
                      </a:r>
                      <a:endParaRPr lang="en-US" sz="16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User_ID</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F_Name</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L_Name</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Age</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Gender</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Address</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Mobile_No</a:t>
                      </a:r>
                      <a:endParaRPr lang="en-US" sz="14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4648200" y="838200"/>
          <a:ext cx="3657600" cy="3352800"/>
        </p:xfrm>
        <a:graphic>
          <a:graphicData uri="http://schemas.openxmlformats.org/drawingml/2006/table">
            <a:tbl>
              <a:tblPr firstRow="1" firstCol="1" bandRow="1">
                <a:tableStyleId>{69CF1AB2-1976-4502-BF36-3FF5EA218861}</a:tableStyleId>
              </a:tblPr>
              <a:tblGrid>
                <a:gridCol w="1676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352800">
                <a:tc>
                  <a:txBody>
                    <a:bodyPr/>
                    <a:lstStyle/>
                    <a:p>
                      <a:pPr marL="0" marR="0" algn="ctr">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TRAIN</a:t>
                      </a:r>
                      <a:endParaRPr lang="en-US" sz="16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Train_No</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Train_Name</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Capacity</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Source</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Destination</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Source_Time</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Dest_Time</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Station_No</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Station_Name</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Arrival_Time</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Dept_Time</a:t>
                      </a:r>
                      <a:endParaRPr lang="en-US" sz="14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685800" y="3429000"/>
          <a:ext cx="3352800" cy="3010281"/>
        </p:xfrm>
        <a:graphic>
          <a:graphicData uri="http://schemas.openxmlformats.org/drawingml/2006/table">
            <a:tbl>
              <a:tblPr firstRow="1" firstCol="1" bandRow="1">
                <a:tableStyleId>{69CF1AB2-1976-4502-BF36-3FF5EA218861}</a:tableStyleId>
              </a:tblPr>
              <a:tblGrid>
                <a:gridCol w="1600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010281">
                <a:tc>
                  <a:txBody>
                    <a:bodyPr/>
                    <a:lstStyle/>
                    <a:p>
                      <a:pPr marL="0" marR="0" algn="ctr">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TICKET</a:t>
                      </a:r>
                      <a:endParaRPr lang="en-US" sz="16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Ticket_ID</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No_of_Passengers</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User_ID</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PNR_No</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Train_No</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Ticket_status</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Reserve_Date</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Book_Date</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User_Source</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User_Dest</a:t>
                      </a:r>
                      <a:endParaRPr lang="en-US" sz="14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4648200" y="4617720"/>
          <a:ext cx="3657600" cy="1021080"/>
        </p:xfrm>
        <a:graphic>
          <a:graphicData uri="http://schemas.openxmlformats.org/drawingml/2006/table">
            <a:tbl>
              <a:tblPr firstRow="1" firstCol="1" bandRow="1">
                <a:tableStyleId>{69CF1AB2-1976-4502-BF36-3FF5EA218861}</a:tableStyleId>
              </a:tblPr>
              <a:tblGrid>
                <a:gridCol w="1676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1021080">
                <a:tc>
                  <a:txBody>
                    <a:bodyPr/>
                    <a:lstStyle/>
                    <a:p>
                      <a:pPr marL="0" marR="0" algn="ctr">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PAYMENT</a:t>
                      </a:r>
                      <a:endParaRPr lang="en-US" sz="16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Payment_ID</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Ticket_ID</a:t>
                      </a:r>
                      <a:endParaRPr lang="en-US" sz="14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Amount</a:t>
                      </a:r>
                      <a:endParaRPr lang="en-US" sz="14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427"/>
            <a:ext cx="6096000" cy="636372"/>
          </a:xfrm>
        </p:spPr>
        <p:txBody>
          <a:bodyPr>
            <a:normAutofit fontScale="90000"/>
          </a:bodyPr>
          <a:lstStyle/>
          <a:p>
            <a:r>
              <a:rPr lang="en-US" sz="3600" b="1" dirty="0">
                <a:solidFill>
                  <a:schemeClr val="tx2"/>
                </a:solidFill>
                <a:latin typeface="Times New Roman" panose="02020603050405020304" pitchFamily="18" charset="0"/>
                <a:cs typeface="Times New Roman" panose="02020603050405020304" pitchFamily="18" charset="0"/>
              </a:rPr>
              <a:t>RELATIONSHIPS</a:t>
            </a:r>
          </a:p>
        </p:txBody>
      </p:sp>
      <p:sp>
        <p:nvSpPr>
          <p:cNvPr id="3" name="Subtitle 2"/>
          <p:cNvSpPr>
            <a:spLocks noGrp="1"/>
          </p:cNvSpPr>
          <p:nvPr>
            <p:ph type="subTitle" idx="1"/>
          </p:nvPr>
        </p:nvSpPr>
        <p:spPr>
          <a:xfrm>
            <a:off x="152400" y="457199"/>
            <a:ext cx="8839200" cy="5638801"/>
          </a:xfrm>
        </p:spPr>
        <p:txBody>
          <a:bodyPr>
            <a:normAutofit fontScale="70000" lnSpcReduction="20000"/>
          </a:bodyPr>
          <a:lstStyle/>
          <a:p>
            <a:pPr algn="just"/>
            <a:r>
              <a:rPr lang="en-US" b="1" dirty="0">
                <a:solidFill>
                  <a:schemeClr val="tx1"/>
                </a:solidFill>
                <a:latin typeface="Times New Roman" panose="02020603050405020304" pitchFamily="18" charset="0"/>
                <a:cs typeface="Times New Roman" panose="02020603050405020304" pitchFamily="18" charset="0"/>
              </a:rPr>
              <a:t>1:N Relationship</a:t>
            </a:r>
            <a:endParaRPr lang="en-US" sz="2800"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	For every regular binary 1:N relationship type </a:t>
            </a:r>
            <a:r>
              <a:rPr lang="en-US" b="1" dirty="0">
                <a:solidFill>
                  <a:schemeClr val="tx1"/>
                </a:solidFill>
                <a:latin typeface="Times New Roman" panose="02020603050405020304" pitchFamily="18" charset="0"/>
                <a:cs typeface="Times New Roman" panose="02020603050405020304" pitchFamily="18" charset="0"/>
              </a:rPr>
              <a:t>R, </a:t>
            </a:r>
            <a:r>
              <a:rPr lang="en-US" dirty="0">
                <a:solidFill>
                  <a:schemeClr val="tx1"/>
                </a:solidFill>
                <a:latin typeface="Times New Roman" panose="02020603050405020304" pitchFamily="18" charset="0"/>
                <a:cs typeface="Times New Roman" panose="02020603050405020304" pitchFamily="18" charset="0"/>
              </a:rPr>
              <a:t>identify the relation </a:t>
            </a:r>
            <a:r>
              <a:rPr lang="en-US" b="1" dirty="0">
                <a:solidFill>
                  <a:schemeClr val="tx1"/>
                </a:solidFill>
                <a:latin typeface="Times New Roman" panose="02020603050405020304" pitchFamily="18" charset="0"/>
                <a:cs typeface="Times New Roman" panose="02020603050405020304" pitchFamily="18" charset="0"/>
              </a:rPr>
              <a:t>S </a:t>
            </a:r>
            <a:r>
              <a:rPr lang="en-US" dirty="0">
                <a:solidFill>
                  <a:schemeClr val="tx1"/>
                </a:solidFill>
                <a:latin typeface="Times New Roman" panose="02020603050405020304" pitchFamily="18" charset="0"/>
                <a:cs typeface="Times New Roman" panose="02020603050405020304" pitchFamily="18" charset="0"/>
              </a:rPr>
              <a:t>that represent the participating entity type at the N-side of the relationship type.</a:t>
            </a:r>
            <a:r>
              <a:rPr lang="en-US" sz="280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 primary key of the relation in 1 side entity is included as the foreign key in N side entity.</a:t>
            </a:r>
            <a:endParaRPr lang="en-US" sz="2800" dirty="0">
              <a:solidFill>
                <a:schemeClr val="tx1"/>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Books (</a:t>
            </a:r>
            <a:r>
              <a:rPr lang="en-US" dirty="0">
                <a:solidFill>
                  <a:schemeClr val="tx1"/>
                </a:solidFill>
                <a:latin typeface="Times New Roman" panose="02020603050405020304" pitchFamily="18" charset="0"/>
                <a:cs typeface="Times New Roman" panose="02020603050405020304" pitchFamily="18" charset="0"/>
              </a:rPr>
              <a:t>Between User (</a:t>
            </a:r>
            <a:r>
              <a:rPr lang="en-US" dirty="0">
                <a:solidFill>
                  <a:srgbClr val="FF33CC"/>
                </a:solidFill>
                <a:latin typeface="Times New Roman" panose="02020603050405020304" pitchFamily="18" charset="0"/>
                <a:cs typeface="Times New Roman" panose="02020603050405020304" pitchFamily="18" charset="0"/>
              </a:rPr>
              <a:t>Total Participation</a:t>
            </a:r>
            <a:r>
              <a:rPr lang="en-US" dirty="0">
                <a:solidFill>
                  <a:schemeClr val="tx1"/>
                </a:solidFill>
                <a:latin typeface="Times New Roman" panose="02020603050405020304" pitchFamily="18" charset="0"/>
                <a:cs typeface="Times New Roman" panose="02020603050405020304" pitchFamily="18" charset="0"/>
              </a:rPr>
              <a:t>) and Ticket (</a:t>
            </a:r>
            <a:r>
              <a:rPr lang="en-US" dirty="0">
                <a:solidFill>
                  <a:srgbClr val="FF33CC"/>
                </a:solidFill>
                <a:latin typeface="Times New Roman" panose="02020603050405020304" pitchFamily="18" charset="0"/>
                <a:cs typeface="Times New Roman" panose="02020603050405020304" pitchFamily="18" charset="0"/>
              </a:rPr>
              <a:t>Total Participation</a:t>
            </a:r>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Cancels (</a:t>
            </a:r>
            <a:r>
              <a:rPr lang="en-US" dirty="0">
                <a:solidFill>
                  <a:schemeClr val="tx1"/>
                </a:solidFill>
                <a:latin typeface="Times New Roman" panose="02020603050405020304" pitchFamily="18" charset="0"/>
                <a:cs typeface="Times New Roman" panose="02020603050405020304" pitchFamily="18" charset="0"/>
              </a:rPr>
              <a:t>Between User (</a:t>
            </a:r>
            <a:r>
              <a:rPr lang="en-US" dirty="0">
                <a:solidFill>
                  <a:srgbClr val="00B0F0"/>
                </a:solidFill>
                <a:latin typeface="Times New Roman" panose="02020603050405020304" pitchFamily="18" charset="0"/>
                <a:cs typeface="Times New Roman" panose="02020603050405020304" pitchFamily="18" charset="0"/>
              </a:rPr>
              <a:t>Partial Participation</a:t>
            </a:r>
            <a:r>
              <a:rPr lang="en-US" dirty="0">
                <a:solidFill>
                  <a:schemeClr val="tx1"/>
                </a:solidFill>
                <a:latin typeface="Times New Roman" panose="02020603050405020304" pitchFamily="18" charset="0"/>
                <a:cs typeface="Times New Roman" panose="02020603050405020304" pitchFamily="18" charset="0"/>
              </a:rPr>
              <a:t>) and Ticket (</a:t>
            </a:r>
            <a:r>
              <a:rPr lang="en-US" dirty="0">
                <a:solidFill>
                  <a:srgbClr val="00B0F0"/>
                </a:solidFill>
                <a:latin typeface="Times New Roman" panose="02020603050405020304" pitchFamily="18" charset="0"/>
                <a:cs typeface="Times New Roman" panose="02020603050405020304" pitchFamily="18" charset="0"/>
              </a:rPr>
              <a:t>Partial Participation</a:t>
            </a:r>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Belongs (</a:t>
            </a:r>
            <a:r>
              <a:rPr lang="en-US" dirty="0">
                <a:solidFill>
                  <a:schemeClr val="tx1"/>
                </a:solidFill>
                <a:latin typeface="Times New Roman" panose="02020603050405020304" pitchFamily="18" charset="0"/>
                <a:cs typeface="Times New Roman" panose="02020603050405020304" pitchFamily="18" charset="0"/>
              </a:rPr>
              <a:t>Between Train (</a:t>
            </a:r>
            <a:r>
              <a:rPr lang="en-US" dirty="0">
                <a:solidFill>
                  <a:srgbClr val="FF33CC"/>
                </a:solidFill>
                <a:latin typeface="Times New Roman" panose="02020603050405020304" pitchFamily="18" charset="0"/>
                <a:cs typeface="Times New Roman" panose="02020603050405020304" pitchFamily="18" charset="0"/>
              </a:rPr>
              <a:t>Total Participation</a:t>
            </a:r>
            <a:r>
              <a:rPr lang="en-US" dirty="0">
                <a:solidFill>
                  <a:schemeClr val="tx1"/>
                </a:solidFill>
                <a:latin typeface="Times New Roman" panose="02020603050405020304" pitchFamily="18" charset="0"/>
                <a:cs typeface="Times New Roman" panose="02020603050405020304" pitchFamily="18" charset="0"/>
              </a:rPr>
              <a:t>) and Ticket (</a:t>
            </a:r>
            <a:r>
              <a:rPr lang="en-US" dirty="0">
                <a:solidFill>
                  <a:srgbClr val="FF33CC"/>
                </a:solidFill>
                <a:latin typeface="Times New Roman" panose="02020603050405020304" pitchFamily="18" charset="0"/>
                <a:cs typeface="Times New Roman" panose="02020603050405020304" pitchFamily="18" charset="0"/>
              </a:rPr>
              <a:t>Total Participation</a:t>
            </a:r>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cs typeface="Times New Roman" panose="02020603050405020304" pitchFamily="18" charset="0"/>
              </a:rPr>
              <a:t>1:1 Relationship</a:t>
            </a:r>
            <a:endParaRPr lang="en-US" sz="2800" dirty="0">
              <a:solidFill>
                <a:schemeClr val="tx1"/>
              </a:solidFill>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 one-to-one (1:1) relationship in an Entity Relationship Diagram (ERD) is a type of association between two entities, where each instance of one entity corresponds to exactly one instance of the other entity, and vice versa.</a:t>
            </a:r>
            <a:endParaRPr lang="en-US" sz="2800" dirty="0">
              <a:solidFill>
                <a:schemeClr val="tx1"/>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Confirms (</a:t>
            </a:r>
            <a:r>
              <a:rPr lang="en-US" dirty="0">
                <a:solidFill>
                  <a:schemeClr val="tx1"/>
                </a:solidFill>
                <a:latin typeface="Times New Roman" panose="02020603050405020304" pitchFamily="18" charset="0"/>
                <a:cs typeface="Times New Roman" panose="02020603050405020304" pitchFamily="18" charset="0"/>
              </a:rPr>
              <a:t>Between User (</a:t>
            </a:r>
            <a:r>
              <a:rPr lang="en-US" dirty="0">
                <a:solidFill>
                  <a:srgbClr val="FF33CC"/>
                </a:solidFill>
                <a:latin typeface="Times New Roman" panose="02020603050405020304" pitchFamily="18" charset="0"/>
                <a:cs typeface="Times New Roman" panose="02020603050405020304" pitchFamily="18" charset="0"/>
              </a:rPr>
              <a:t>Total Participation</a:t>
            </a:r>
            <a:r>
              <a:rPr lang="en-US" dirty="0">
                <a:solidFill>
                  <a:schemeClr val="tx1"/>
                </a:solidFill>
                <a:latin typeface="Times New Roman" panose="02020603050405020304" pitchFamily="18" charset="0"/>
                <a:cs typeface="Times New Roman" panose="02020603050405020304" pitchFamily="18" charset="0"/>
              </a:rPr>
              <a:t>) and Payment (</a:t>
            </a:r>
            <a:r>
              <a:rPr lang="en-US" dirty="0">
                <a:solidFill>
                  <a:srgbClr val="00B0F0"/>
                </a:solidFill>
                <a:latin typeface="Times New Roman" panose="02020603050405020304" pitchFamily="18" charset="0"/>
                <a:cs typeface="Times New Roman" panose="02020603050405020304" pitchFamily="18" charset="0"/>
              </a:rPr>
              <a:t>Partial Participation</a:t>
            </a:r>
            <a:r>
              <a:rPr lang="en-US"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Pays (</a:t>
            </a:r>
            <a:r>
              <a:rPr lang="en-US" dirty="0">
                <a:solidFill>
                  <a:schemeClr val="tx1"/>
                </a:solidFill>
                <a:latin typeface="Times New Roman" panose="02020603050405020304" pitchFamily="18" charset="0"/>
                <a:cs typeface="Times New Roman" panose="02020603050405020304" pitchFamily="18" charset="0"/>
              </a:rPr>
              <a:t>Between Payment (</a:t>
            </a:r>
            <a:r>
              <a:rPr lang="en-US" dirty="0">
                <a:solidFill>
                  <a:srgbClr val="FF33CC"/>
                </a:solidFill>
                <a:latin typeface="Times New Roman" panose="02020603050405020304" pitchFamily="18" charset="0"/>
                <a:cs typeface="Times New Roman" panose="02020603050405020304" pitchFamily="18" charset="0"/>
              </a:rPr>
              <a:t>Total Participation</a:t>
            </a:r>
            <a:r>
              <a:rPr lang="en-US" dirty="0">
                <a:solidFill>
                  <a:schemeClr val="tx1"/>
                </a:solidFill>
                <a:latin typeface="Times New Roman" panose="02020603050405020304" pitchFamily="18" charset="0"/>
                <a:cs typeface="Times New Roman" panose="02020603050405020304" pitchFamily="18" charset="0"/>
              </a:rPr>
              <a:t>) and Ticket (</a:t>
            </a:r>
            <a:r>
              <a:rPr lang="en-US" dirty="0">
                <a:solidFill>
                  <a:srgbClr val="FF33CC"/>
                </a:solidFill>
                <a:latin typeface="Times New Roman" panose="02020603050405020304" pitchFamily="18" charset="0"/>
                <a:cs typeface="Times New Roman" panose="02020603050405020304" pitchFamily="18" charset="0"/>
              </a:rPr>
              <a:t>Total Participation</a:t>
            </a:r>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027" name="Picture 3" descr="D:\OneDrive\Pictures\Screenshots\Screenshot 2023-06-18 190526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3577"/>
            <a:ext cx="9144000" cy="9683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12357"/>
            <a:ext cx="6858000" cy="1012825"/>
          </a:xfrm>
        </p:spPr>
        <p:txBody>
          <a:bodyPr>
            <a:normAutofit/>
          </a:bodyPr>
          <a:lstStyle/>
          <a:p>
            <a:r>
              <a:rPr lang="en-US" sz="3600" b="1" dirty="0">
                <a:solidFill>
                  <a:schemeClr val="tx2"/>
                </a:solidFill>
                <a:latin typeface="Times New Roman" panose="02020603050405020304" pitchFamily="18" charset="0"/>
                <a:cs typeface="Times New Roman" panose="02020603050405020304" pitchFamily="18" charset="0"/>
              </a:rPr>
              <a:t>SCHEMA  DIAGRAM</a:t>
            </a:r>
          </a:p>
        </p:txBody>
      </p:sp>
      <p:pic>
        <p:nvPicPr>
          <p:cNvPr id="1027" name="Picture 3" descr="D:\OneDrive\Pictures\Screenshots\Screenshot 2023-06-18 190526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3577"/>
            <a:ext cx="9144000" cy="9683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3"/>
          <a:stretch>
            <a:fillRect/>
          </a:stretch>
        </p:blipFill>
        <p:spPr>
          <a:xfrm>
            <a:off x="76200" y="838201"/>
            <a:ext cx="8839200" cy="50653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4100" y="0"/>
            <a:ext cx="4495800" cy="857250"/>
          </a:xfrm>
        </p:spPr>
        <p:txBody>
          <a:bodyPr>
            <a:normAutofit/>
          </a:bodyPr>
          <a:lstStyle/>
          <a:p>
            <a:r>
              <a:rPr lang="en-US" sz="3600" b="1" dirty="0">
                <a:solidFill>
                  <a:schemeClr val="tx2"/>
                </a:solidFill>
                <a:latin typeface="Times New Roman" panose="02020603050405020304" pitchFamily="18" charset="0"/>
                <a:cs typeface="Times New Roman" panose="02020603050405020304" pitchFamily="18" charset="0"/>
              </a:rPr>
              <a:t>ER DIAGRAM</a:t>
            </a:r>
          </a:p>
        </p:txBody>
      </p:sp>
      <p:pic>
        <p:nvPicPr>
          <p:cNvPr id="1027" name="Picture 3" descr="D:\OneDrive\Pictures\Screenshots\Screenshot 2023-06-18 190526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3577"/>
            <a:ext cx="9144000" cy="968375"/>
          </a:xfrm>
          <a:prstGeom prst="rect">
            <a:avLst/>
          </a:prstGeom>
          <a:noFill/>
          <a:extLst>
            <a:ext uri="{909E8E84-426E-40DD-AFC4-6F175D3DCCD1}">
              <a14:hiddenFill xmlns:a14="http://schemas.microsoft.com/office/drawing/2010/main">
                <a:solidFill>
                  <a:srgbClr val="FFFFFF"/>
                </a:solidFill>
              </a14:hiddenFill>
            </a:ext>
          </a:extLst>
        </p:spPr>
      </p:pic>
      <p:pic>
        <p:nvPicPr>
          <p:cNvPr id="21610" name="Picture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8975"/>
            <a:ext cx="7772400" cy="555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0"/>
            <a:ext cx="8839200" cy="857250"/>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INITIAL FUNCTIONAL DEPENDENCIES</a:t>
            </a:r>
            <a:endParaRPr lang="en-US" sz="3200" dirty="0"/>
          </a:p>
        </p:txBody>
      </p:sp>
      <p:pic>
        <p:nvPicPr>
          <p:cNvPr id="1027" name="Picture 3" descr="D:\OneDrive\Pictures\Screenshots\Screenshot 2023-06-18 190526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03577"/>
            <a:ext cx="9144000" cy="968375"/>
          </a:xfrm>
          <a:prstGeom prst="rect">
            <a:avLst/>
          </a:prstGeom>
          <a:noFill/>
          <a:extLst>
            <a:ext uri="{909E8E84-426E-40DD-AFC4-6F175D3DCCD1}">
              <a14:hiddenFill xmlns:a14="http://schemas.microsoft.com/office/drawing/2010/main">
                <a:solidFill>
                  <a:srgbClr val="FFFFFF"/>
                </a:solidFill>
              </a14:hiddenFill>
            </a:ext>
          </a:extLst>
        </p:spPr>
      </p:pic>
      <p:pic>
        <p:nvPicPr>
          <p:cNvPr id="1945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49" y="762000"/>
            <a:ext cx="8382000" cy="547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2002</Words>
  <Application>Microsoft Office PowerPoint</Application>
  <PresentationFormat>On-screen Show (4:3)</PresentationFormat>
  <Paragraphs>196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Office Theme</vt:lpstr>
      <vt:lpstr>UCS2404 - DATABASE MANAGEMENT SYSTEM   MINI PROJECT TITLE - RAILWAY MANAGEMENT SYSTEM </vt:lpstr>
      <vt:lpstr>PROJECT DESCRIPTION</vt:lpstr>
      <vt:lpstr>SPECIFICATIONS</vt:lpstr>
      <vt:lpstr>ASSUMPTIONS</vt:lpstr>
      <vt:lpstr>ENTITIES</vt:lpstr>
      <vt:lpstr>RELATIONSHIPS</vt:lpstr>
      <vt:lpstr>SCHEMA  DIAGRAM</vt:lpstr>
      <vt:lpstr>ER DIAGRAM</vt:lpstr>
      <vt:lpstr>INITIAL FUNCTIONAL DEPENDENCIES</vt:lpstr>
      <vt:lpstr>Minimal Set of FD’s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SCHEMA DIAGRAM</vt:lpstr>
      <vt:lpstr>FINAL   ER DIAGRAM</vt:lpstr>
      <vt:lpstr>FDs AFTER NORMALIZATION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Mega V</cp:lastModifiedBy>
  <cp:revision>21</cp:revision>
  <dcterms:created xsi:type="dcterms:W3CDTF">2023-06-18T13:33:00Z</dcterms:created>
  <dcterms:modified xsi:type="dcterms:W3CDTF">2023-06-19T03:33:34Z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968D15204C4E4D70BF043DA24365B575</vt:lpwstr>
  </property>
  <property fmtid="{D5CDD505-2E9C-101B-9397-08002B2CF9AE}" pid="3" name="KSOProductBuildVer">
    <vt:lpwstr>1033-11.2.0.11537</vt:lpwstr>
  </property>
</Properties>
</file>