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9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3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96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2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77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52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3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1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8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05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617F08-C5A8-4B96-AEBF-563822CB0AB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FA97-E32D-4234-ABF3-EB1FC76E6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2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5ACF0-5BDD-442E-AB4B-2E99B5B2F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err="1"/>
              <a:t>Файрвол</a:t>
            </a:r>
            <a:r>
              <a:rPr lang="ru-RU" sz="4400" dirty="0"/>
              <a:t>: задачи, сравнительный анализ, настройка</a:t>
            </a:r>
            <a:br>
              <a:rPr lang="ru-RU" dirty="0"/>
            </a:br>
            <a:endParaRPr lang="ru-RU" sz="1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091CFF-7193-49F8-96D0-157DBF42B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</a:t>
            </a:r>
            <a:r>
              <a:rPr lang="ru-RU" dirty="0" err="1"/>
              <a:t>Сахиуллин</a:t>
            </a:r>
            <a:r>
              <a:rPr lang="ru-RU" dirty="0"/>
              <a:t> </a:t>
            </a:r>
            <a:r>
              <a:rPr lang="ru-RU" dirty="0" err="1"/>
              <a:t>Ильдан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34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ttps://otvet.imgsmail.ru/download/207141784_23b3ae2225eb8ddec064755f877da89d_800.png">
            <a:extLst>
              <a:ext uri="{FF2B5EF4-FFF2-40B4-BE49-F238E27FC236}">
                <a16:creationId xmlns:a16="http://schemas.microsoft.com/office/drawing/2014/main" id="{6DE8A5FE-BA05-4083-BD09-487A3FFEC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14653" b="32054"/>
          <a:stretch/>
        </p:blipFill>
        <p:spPr bwMode="auto">
          <a:xfrm>
            <a:off x="2127785" y="3116775"/>
            <a:ext cx="7936430" cy="35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E008C4-4961-4DDF-AB80-98CF9390391B}"/>
              </a:ext>
            </a:extLst>
          </p:cNvPr>
          <p:cNvSpPr/>
          <p:nvPr/>
        </p:nvSpPr>
        <p:spPr>
          <a:xfrm>
            <a:off x="534499" y="514837"/>
            <a:ext cx="9750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effectLst/>
              </a:rPr>
              <a:t>В окне со списком профилей брандмауэра, к которым применяется это правило оставьте все опции. Осталось указать имя правила и сохранить его. </a:t>
            </a:r>
            <a:r>
              <a:rPr lang="ru-RU" dirty="0"/>
              <a:t>Чтобы удалить правило достаточно нажать на правую кнопку мыши на правило и выбрать «Удалить»</a:t>
            </a:r>
            <a:endParaRPr lang="ru-RU" b="0" i="0" dirty="0">
              <a:effectLst/>
            </a:endParaRPr>
          </a:p>
          <a:p>
            <a:pPr algn="just"/>
            <a:endParaRPr lang="ru-RU" b="0" i="0" dirty="0">
              <a:effectLst/>
            </a:endParaRPr>
          </a:p>
          <a:p>
            <a:pPr algn="just"/>
            <a:r>
              <a:rPr lang="ru-RU" b="0" i="0" dirty="0">
                <a:effectLst/>
              </a:rPr>
              <a:t>После этого Брандмауэр Защитника </a:t>
            </a:r>
            <a:r>
              <a:rPr lang="ru-RU" b="0" i="0" dirty="0" err="1">
                <a:effectLst/>
              </a:rPr>
              <a:t>Windows</a:t>
            </a:r>
            <a:r>
              <a:rPr lang="ru-RU" b="0" i="0" dirty="0">
                <a:effectLst/>
              </a:rPr>
              <a:t> будет блокировать все соединения с данным сайтом. В браузере при подключении к заблокированному сайту будет появляться ошибка: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98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C39661-4C45-44E8-B3C9-F6E3BCE884DE}"/>
              </a:ext>
            </a:extLst>
          </p:cNvPr>
          <p:cNvSpPr/>
          <p:nvPr/>
        </p:nvSpPr>
        <p:spPr>
          <a:xfrm>
            <a:off x="3065362" y="2941730"/>
            <a:ext cx="6061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Roboto"/>
              </a:rPr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392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973A1-4D41-4978-B27A-AADD87ED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файрвол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150B2-D6A7-4EF6-98CC-A70FC3C1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998826" cy="4667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 err="1"/>
              <a:t>Файрвол</a:t>
            </a:r>
            <a:r>
              <a:rPr lang="ru-RU" sz="1800" dirty="0"/>
              <a:t> (межсетевой экран) – это система безопасности, которая контролирует входящий и исходящий сетевой трафик, блокируя или разрешая его на основе заданного набора правил.</a:t>
            </a:r>
          </a:p>
          <a:p>
            <a:pPr marL="0" indent="0">
              <a:buNone/>
            </a:pPr>
            <a:r>
              <a:rPr lang="ru-RU" sz="1800" dirty="0"/>
              <a:t>В задачи </a:t>
            </a:r>
            <a:r>
              <a:rPr lang="ru-RU" sz="1800" dirty="0" err="1"/>
              <a:t>файрвола</a:t>
            </a:r>
            <a:r>
              <a:rPr lang="ru-RU" sz="1800" dirty="0"/>
              <a:t> входит:</a:t>
            </a:r>
          </a:p>
          <a:p>
            <a:r>
              <a:rPr lang="ru-RU" sz="1800" b="1" dirty="0"/>
              <a:t>Защита от несанкционированного доступа:</a:t>
            </a:r>
            <a:r>
              <a:rPr lang="ru-RU" sz="1800" dirty="0"/>
              <a:t> </a:t>
            </a:r>
            <a:r>
              <a:rPr lang="ru-RU" sz="1800" dirty="0" err="1"/>
              <a:t>Файрвол</a:t>
            </a:r>
            <a:r>
              <a:rPr lang="ru-RU" sz="1800" dirty="0"/>
              <a:t> предотвращает попытки хакеров получить доступ к вашей сети или компьютеру.</a:t>
            </a:r>
          </a:p>
          <a:p>
            <a:r>
              <a:rPr lang="ru-RU" sz="1800" b="1" dirty="0"/>
              <a:t>Блокировка вредоносных программ:</a:t>
            </a:r>
            <a:r>
              <a:rPr lang="ru-RU" sz="1800" dirty="0"/>
              <a:t> </a:t>
            </a:r>
            <a:r>
              <a:rPr lang="ru-RU" sz="1800" dirty="0" err="1"/>
              <a:t>Файрвол</a:t>
            </a:r>
            <a:r>
              <a:rPr lang="ru-RU" sz="1800" dirty="0"/>
              <a:t> может распознавать и блокировать вредоносные программы, пытающиеся проникнуть в вашу систему.</a:t>
            </a:r>
          </a:p>
          <a:p>
            <a:r>
              <a:rPr lang="ru-RU" sz="1800" b="1" dirty="0"/>
              <a:t>Контроль доступа к ресурсам:</a:t>
            </a:r>
            <a:r>
              <a:rPr lang="ru-RU" sz="1800" dirty="0"/>
              <a:t> </a:t>
            </a:r>
            <a:r>
              <a:rPr lang="ru-RU" sz="1800" dirty="0" err="1"/>
              <a:t>Файрвол</a:t>
            </a:r>
            <a:r>
              <a:rPr lang="ru-RU" sz="1800" dirty="0"/>
              <a:t> позволяет ограничить доступ к определенным веб-сайтам или приложениям.</a:t>
            </a:r>
          </a:p>
          <a:p>
            <a:r>
              <a:rPr lang="ru-RU" sz="1800" b="1" dirty="0"/>
              <a:t>Предотвращение утечек данных:</a:t>
            </a:r>
            <a:r>
              <a:rPr lang="ru-RU" sz="1800" dirty="0"/>
              <a:t> </a:t>
            </a:r>
            <a:r>
              <a:rPr lang="ru-RU" sz="1800" dirty="0" err="1"/>
              <a:t>Файрвол</a:t>
            </a:r>
            <a:r>
              <a:rPr lang="ru-RU" sz="1800" dirty="0"/>
              <a:t> может предотвратить отправку конфиденциальных данных за пределы вашей сети.</a:t>
            </a:r>
          </a:p>
        </p:txBody>
      </p:sp>
      <p:pic>
        <p:nvPicPr>
          <p:cNvPr id="2050" name="Picture 2" descr="Межсетевой экран — Википедия">
            <a:extLst>
              <a:ext uri="{FF2B5EF4-FFF2-40B4-BE49-F238E27FC236}">
                <a16:creationId xmlns:a16="http://schemas.microsoft.com/office/drawing/2014/main" id="{3D3F24CF-DFBB-439F-B443-E526B9CF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53" y="2569653"/>
            <a:ext cx="4222245" cy="232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8717A-AD76-46E6-9E41-64C9457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err="1"/>
              <a:t>файрволов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DD10B-54B4-460A-AEAA-D529F78B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Основными типами </a:t>
            </a:r>
            <a:r>
              <a:rPr lang="ru-RU" sz="2400" dirty="0" err="1"/>
              <a:t>файрволов</a:t>
            </a:r>
            <a:r>
              <a:rPr lang="ru-RU" sz="2400" dirty="0"/>
              <a:t> являются: </a:t>
            </a:r>
          </a:p>
          <a:p>
            <a:pPr algn="just"/>
            <a:r>
              <a:rPr lang="ru-RU" sz="2400" dirty="0"/>
              <a:t>Программным - они регулируют сетевой трафик с помощью приложений и номеров портов.</a:t>
            </a:r>
          </a:p>
          <a:p>
            <a:pPr algn="just"/>
            <a:r>
              <a:rPr lang="ru-RU" sz="2400" dirty="0"/>
              <a:t>Аппаратным - это оборудование, которое устанавливается между шлюзом и сетью.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3074" name="Picture 2" descr="Обзор программных межсетевых экранов при защите ИСПДн">
            <a:extLst>
              <a:ext uri="{FF2B5EF4-FFF2-40B4-BE49-F238E27FC236}">
                <a16:creationId xmlns:a16="http://schemas.microsoft.com/office/drawing/2014/main" id="{52A9F5CF-A4BC-4EBC-91CE-E3A9A7E8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0" y="1698421"/>
            <a:ext cx="3106843" cy="21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упить Межсетевой экран UserGate D500: цена, характеристики, описание, фото  в Воронеже">
            <a:extLst>
              <a:ext uri="{FF2B5EF4-FFF2-40B4-BE49-F238E27FC236}">
                <a16:creationId xmlns:a16="http://schemas.microsoft.com/office/drawing/2014/main" id="{D144686B-B7F4-47FB-B839-E41375C8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71" y="4145184"/>
            <a:ext cx="3649852" cy="224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F66BC-EB60-431A-BFC6-00D09738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1392B20-7CE1-4CC7-987B-B5039809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834"/>
            <a:ext cx="3893191" cy="531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Аппаратный </a:t>
            </a:r>
            <a:r>
              <a:rPr lang="ru-RU" sz="2400" dirty="0" err="1"/>
              <a:t>файрвол</a:t>
            </a:r>
            <a:endParaRPr lang="ru-RU" sz="2400" dirty="0"/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53303B86-7056-43B5-AAFB-7BC3A2921E25}"/>
              </a:ext>
            </a:extLst>
          </p:cNvPr>
          <p:cNvSpPr txBox="1">
            <a:spLocks/>
          </p:cNvSpPr>
          <p:nvPr/>
        </p:nvSpPr>
        <p:spPr>
          <a:xfrm>
            <a:off x="938868" y="2551680"/>
            <a:ext cx="6258887" cy="1501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Преимущества: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b="1" dirty="0"/>
              <a:t>Высокая безопасность</a:t>
            </a:r>
            <a:r>
              <a:rPr lang="ru-RU" sz="1600" dirty="0"/>
              <a:t>: Защищает всю сеть, независимо от ОС.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b="1" dirty="0"/>
              <a:t>Высокая производительность</a:t>
            </a:r>
            <a:r>
              <a:rPr lang="ru-RU" sz="1600" dirty="0"/>
              <a:t>: Не замедляет работу компьютеров.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600" b="1" dirty="0"/>
              <a:t>Дополнительные функции</a:t>
            </a:r>
            <a:r>
              <a:rPr lang="ru-RU" sz="1600" dirty="0"/>
              <a:t>: VPN, IPS, фильтрация контента. </a:t>
            </a:r>
            <a:endParaRPr lang="ru-RU" sz="11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9C385A-BE6D-45D5-B10A-D78329CACCDE}"/>
              </a:ext>
            </a:extLst>
          </p:cNvPr>
          <p:cNvSpPr/>
          <p:nvPr/>
        </p:nvSpPr>
        <p:spPr>
          <a:xfrm>
            <a:off x="1202423" y="4053311"/>
            <a:ext cx="6096000" cy="16651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Недостатки: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Высокая стоимость</a:t>
            </a:r>
            <a:r>
              <a:rPr lang="ru-RU" sz="1600" dirty="0"/>
              <a:t>: Дороже программных решений.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Сложная настройка</a:t>
            </a:r>
            <a:r>
              <a:rPr lang="ru-RU" sz="1600" dirty="0"/>
              <a:t>: Требует технических знаний.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Ограниченная мобильность</a:t>
            </a:r>
            <a:r>
              <a:rPr lang="ru-RU" sz="1600" dirty="0"/>
              <a:t>: Стационарное устройство</a:t>
            </a:r>
            <a:r>
              <a:rPr lang="ru-RU" dirty="0"/>
              <a:t>. </a:t>
            </a:r>
          </a:p>
        </p:txBody>
      </p:sp>
      <p:pic>
        <p:nvPicPr>
          <p:cNvPr id="4100" name="Picture 4" descr="Межсетевой экран защитит компьютерные системы от киберугроз – НОЦ Урал">
            <a:extLst>
              <a:ext uri="{FF2B5EF4-FFF2-40B4-BE49-F238E27FC236}">
                <a16:creationId xmlns:a16="http://schemas.microsoft.com/office/drawing/2014/main" id="{2326433D-D4E5-4B8F-BA6D-83C98BA4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44" y="1778615"/>
            <a:ext cx="4338856" cy="24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9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7CD1A5-2992-4683-8564-4458795B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466" y="1624290"/>
            <a:ext cx="4091898" cy="64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Программный </a:t>
            </a:r>
            <a:r>
              <a:rPr lang="ru-RU" sz="2400" dirty="0" err="1"/>
              <a:t>файрвол</a:t>
            </a:r>
            <a:endParaRPr lang="ru-RU" sz="2400" dirty="0"/>
          </a:p>
          <a:p>
            <a:pPr marL="0" indent="0">
              <a:buNone/>
            </a:pPr>
            <a:endParaRPr lang="ru-RU" sz="900" dirty="0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226E9E79-B217-4B49-BB08-B38BCC984DD6}"/>
              </a:ext>
            </a:extLst>
          </p:cNvPr>
          <p:cNvSpPr/>
          <p:nvPr/>
        </p:nvSpPr>
        <p:spPr>
          <a:xfrm>
            <a:off x="5615031" y="2529697"/>
            <a:ext cx="6096000" cy="16237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0" i="0" dirty="0">
                <a:effectLst/>
              </a:rPr>
              <a:t>Преимущества:</a:t>
            </a:r>
            <a:endParaRPr lang="ru-RU" sz="1600" b="0" i="0" dirty="0"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Низкая стоимость</a:t>
            </a:r>
            <a:r>
              <a:rPr lang="ru-RU" sz="1600" b="0" i="0" dirty="0">
                <a:effectLst/>
              </a:rPr>
              <a:t>: Часто бесплатны или недорогие.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Простая настройка</a:t>
            </a:r>
            <a:r>
              <a:rPr lang="ru-RU" sz="1600" b="0" i="0" dirty="0">
                <a:effectLst/>
              </a:rPr>
              <a:t>: Удобный интерфейс.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Мобильность</a:t>
            </a:r>
            <a:r>
              <a:rPr lang="ru-RU" sz="1600" b="0" i="0" dirty="0">
                <a:effectLst/>
              </a:rPr>
              <a:t>: Защищает конкретное устройство.</a:t>
            </a: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2E07E4C6-AEAA-4EFA-A2D6-E47B2FF9DE07}"/>
              </a:ext>
            </a:extLst>
          </p:cNvPr>
          <p:cNvSpPr/>
          <p:nvPr/>
        </p:nvSpPr>
        <p:spPr>
          <a:xfrm>
            <a:off x="4818077" y="4543979"/>
            <a:ext cx="6096000" cy="16237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Недостатки: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Средняя безопасность</a:t>
            </a:r>
            <a:r>
              <a:rPr lang="ru-RU" sz="1600" dirty="0"/>
              <a:t>: Уязвимы к вирусам на ПК.</a:t>
            </a: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Влияние на производительность</a:t>
            </a:r>
            <a:r>
              <a:rPr lang="ru-RU" sz="1600" dirty="0"/>
              <a:t>: Могут потреблять ресурсы ПК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Влияние на производительность</a:t>
            </a:r>
            <a:r>
              <a:rPr lang="ru-RU" sz="1600" dirty="0"/>
              <a:t>: Могут потреблять ресурсы ПК</a:t>
            </a:r>
          </a:p>
        </p:txBody>
      </p:sp>
      <p:pic>
        <p:nvPicPr>
          <p:cNvPr id="1152" name="Picture 128" descr="Межсетевой экран (Firewall), как это работает ? | Пикабу">
            <a:extLst>
              <a:ext uri="{FF2B5EF4-FFF2-40B4-BE49-F238E27FC236}">
                <a16:creationId xmlns:a16="http://schemas.microsoft.com/office/drawing/2014/main" id="{17685F0D-CB3F-4DD5-AEEC-B9BD21B7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9" y="949356"/>
            <a:ext cx="4621567" cy="27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5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85AD9-BF0D-421E-88CD-09036EE8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err="1"/>
              <a:t>файрвола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9265FBB-D8F1-4C79-8AE7-DED79F34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1" y="1970127"/>
            <a:ext cx="5450049" cy="161457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altLang="ru-RU" sz="1800" dirty="0"/>
              <a:t>Блокировка обычно осуществляется по имени домена (например, example.com) или по IP-адресу ресурса. Вы можете создать правило, которое будет блокировать весь трафик (входящий и исходящий) к указанному ресурсу.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128" name="Picture 8" descr="Настройка брандмауэра Windows Defender Firewall в Windows 10 |  Виртуализация и облачные решения">
            <a:extLst>
              <a:ext uri="{FF2B5EF4-FFF2-40B4-BE49-F238E27FC236}">
                <a16:creationId xmlns:a16="http://schemas.microsoft.com/office/drawing/2014/main" id="{6E5A36E4-0C57-4CD8-BE85-FB43CDD0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70" y="1027906"/>
            <a:ext cx="4696300" cy="256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Как заблокировать доступ к сайту в Windows с помощью PowerShell | Windows  для системных администраторов">
            <a:extLst>
              <a:ext uri="{FF2B5EF4-FFF2-40B4-BE49-F238E27FC236}">
                <a16:creationId xmlns:a16="http://schemas.microsoft.com/office/drawing/2014/main" id="{69357EC8-3D7A-44A9-AD39-05D666FC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47" y="4048697"/>
            <a:ext cx="4426745" cy="2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9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09CED-BC13-48A5-9212-B4A1272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3E661-AACA-4408-8CDA-8E14DF70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792069"/>
            <a:ext cx="5671657" cy="733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Настройка </a:t>
            </a:r>
            <a:r>
              <a:rPr lang="ru-RU" sz="2000" dirty="0" err="1"/>
              <a:t>файрвола</a:t>
            </a:r>
            <a:r>
              <a:rPr lang="ru-RU" sz="2000" dirty="0"/>
              <a:t> в </a:t>
            </a:r>
            <a:r>
              <a:rPr lang="en-US" sz="2000" dirty="0"/>
              <a:t>Windows </a:t>
            </a:r>
            <a:r>
              <a:rPr lang="ru-RU" sz="2000" dirty="0"/>
              <a:t>осуществляется следующим образом: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CBA21A-2CFC-4A96-91E8-BB09414291C7}"/>
              </a:ext>
            </a:extLst>
          </p:cNvPr>
          <p:cNvSpPr/>
          <p:nvPr/>
        </p:nvSpPr>
        <p:spPr>
          <a:xfrm>
            <a:off x="714998" y="27290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effectLst/>
                <a:latin typeface="Roboto"/>
              </a:rPr>
              <a:t>1. Нужно определить IP адрес сайта, который вы хотите заблокировать. Проще всего это сделать командой </a:t>
            </a:r>
            <a:r>
              <a:rPr lang="ru-RU" b="0" i="0" dirty="0" err="1">
                <a:effectLst/>
                <a:latin typeface="Roboto"/>
              </a:rPr>
              <a:t>nslookup</a:t>
            </a:r>
            <a:r>
              <a:rPr lang="ru-RU" b="0" i="0" dirty="0">
                <a:effectLst/>
                <a:latin typeface="Roboto"/>
              </a:rPr>
              <a:t>.</a:t>
            </a:r>
          </a:p>
        </p:txBody>
      </p:sp>
      <p:pic>
        <p:nvPicPr>
          <p:cNvPr id="6147" name="Picture 3" descr="nslookup - получения ip адресов сайта">
            <a:extLst>
              <a:ext uri="{FF2B5EF4-FFF2-40B4-BE49-F238E27FC236}">
                <a16:creationId xmlns:a16="http://schemas.microsoft.com/office/drawing/2014/main" id="{5DE2D26F-06D1-4C2E-9737-E9C1F17E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43" y="1462141"/>
            <a:ext cx="2748087" cy="11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C9DA92-A5EC-4705-9FEA-2EEB700165DE}"/>
              </a:ext>
            </a:extLst>
          </p:cNvPr>
          <p:cNvSpPr/>
          <p:nvPr/>
        </p:nvSpPr>
        <p:spPr>
          <a:xfrm>
            <a:off x="676072" y="37028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effectLst/>
                <a:latin typeface="Roboto"/>
              </a:rPr>
              <a:t>2. Затем запустить панель настройки </a:t>
            </a:r>
            <a:r>
              <a:rPr lang="ru-RU" b="0" i="0" dirty="0" err="1">
                <a:effectLst/>
                <a:latin typeface="Roboto"/>
              </a:rPr>
              <a:t>Windows</a:t>
            </a:r>
            <a:r>
              <a:rPr lang="ru-RU" b="0" i="0" dirty="0">
                <a:effectLst/>
                <a:latin typeface="Roboto"/>
              </a:rPr>
              <a:t> </a:t>
            </a:r>
            <a:r>
              <a:rPr lang="ru-RU" b="0" i="0" dirty="0" err="1">
                <a:effectLst/>
                <a:latin typeface="Roboto"/>
              </a:rPr>
              <a:t>Firewall</a:t>
            </a:r>
            <a:r>
              <a:rPr lang="ru-RU" b="0" i="0" dirty="0">
                <a:effectLst/>
                <a:latin typeface="Roboto"/>
              </a:rPr>
              <a:t> (Панель управления \Все элементы панели управления\Брандмауэр Защитника </a:t>
            </a:r>
            <a:r>
              <a:rPr lang="ru-RU" b="0" i="0" dirty="0" err="1">
                <a:effectLst/>
                <a:latin typeface="Roboto"/>
              </a:rPr>
              <a:t>Windows</a:t>
            </a:r>
            <a:r>
              <a:rPr lang="ru-RU" b="0" i="0" dirty="0">
                <a:effectLst/>
                <a:latin typeface="Roboto"/>
              </a:rPr>
              <a:t>\Дополнительные параметры или прописать в командной строке </a:t>
            </a:r>
            <a:r>
              <a:rPr lang="ru-RU" b="1" i="0" dirty="0" err="1">
                <a:effectLst/>
                <a:latin typeface="Roboto"/>
              </a:rPr>
              <a:t>firewall.cpl</a:t>
            </a:r>
            <a:r>
              <a:rPr lang="ru-RU" b="0" i="0" dirty="0">
                <a:effectLst/>
                <a:latin typeface="Roboto"/>
              </a:rPr>
              <a:t>).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B233B6-5BA2-4833-AA93-423B90947027}"/>
              </a:ext>
            </a:extLst>
          </p:cNvPr>
          <p:cNvSpPr/>
          <p:nvPr/>
        </p:nvSpPr>
        <p:spPr>
          <a:xfrm>
            <a:off x="676072" y="52307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effectLst/>
                <a:latin typeface="Roboto"/>
              </a:rPr>
              <a:t>3. Выбрать пунк</a:t>
            </a:r>
            <a:r>
              <a:rPr lang="ru-RU" dirty="0">
                <a:latin typeface="Roboto"/>
              </a:rPr>
              <a:t>т «Дополнительные параметры» в левой части окна.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AA4A0A-EEEA-407D-9ED8-6A606224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28" y="2787703"/>
            <a:ext cx="4415542" cy="36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5CF577-DB63-4DA2-B5FB-A9435081C633}"/>
              </a:ext>
            </a:extLst>
          </p:cNvPr>
          <p:cNvSpPr/>
          <p:nvPr/>
        </p:nvSpPr>
        <p:spPr>
          <a:xfrm>
            <a:off x="489358" y="673028"/>
            <a:ext cx="4946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effectLst/>
              </a:rPr>
              <a:t>4. В секции “</a:t>
            </a:r>
            <a:r>
              <a:rPr lang="ru-RU" b="1" i="0" dirty="0">
                <a:effectLst/>
              </a:rPr>
              <a:t>Правила для исходящих подключений</a:t>
            </a:r>
            <a:r>
              <a:rPr lang="ru-RU" b="0" i="0" dirty="0">
                <a:effectLst/>
              </a:rPr>
              <a:t>” созда</a:t>
            </a:r>
            <a:r>
              <a:rPr lang="ru-RU" dirty="0"/>
              <a:t>ть</a:t>
            </a:r>
            <a:r>
              <a:rPr lang="ru-RU" b="0" i="0" dirty="0">
                <a:effectLst/>
              </a:rPr>
              <a:t> новое правило со следующими параметрами:</a:t>
            </a:r>
            <a:endParaRPr lang="en-US" b="0" i="0" dirty="0">
              <a:effectLst/>
            </a:endParaRPr>
          </a:p>
          <a:p>
            <a:pPr algn="just"/>
            <a:endParaRPr lang="ru-RU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Тип правила</a:t>
            </a:r>
            <a:r>
              <a:rPr lang="ru-RU" dirty="0"/>
              <a:t>: Настраиваемые;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Программа</a:t>
            </a:r>
            <a:r>
              <a:rPr lang="ru-RU" dirty="0"/>
              <a:t>: Все программы;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Тип протокола</a:t>
            </a:r>
            <a:r>
              <a:rPr lang="ru-RU" dirty="0"/>
              <a:t>: Любой;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Область</a:t>
            </a:r>
            <a:r>
              <a:rPr lang="ru-RU" dirty="0"/>
              <a:t>: в секции “Укажите удаленные IP адреса, к которым применяется данное правило” выберите пункт “Указанные IP адреса” -&gt; Добавить. В открывшемся окне укажите IP адреса, IP подсети или диапазон IP адресов сайтов, которые нужно заблокировать.</a:t>
            </a:r>
          </a:p>
        </p:txBody>
      </p:sp>
      <p:pic>
        <p:nvPicPr>
          <p:cNvPr id="7170" name="Picture 2" descr="указать ip адреса для блокировки">
            <a:extLst>
              <a:ext uri="{FF2B5EF4-FFF2-40B4-BE49-F238E27FC236}">
                <a16:creationId xmlns:a16="http://schemas.microsoft.com/office/drawing/2014/main" id="{9BD03783-3FEE-4F40-A580-2BC5A9A7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92" y="1239736"/>
            <a:ext cx="56959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0F7E4A4-C432-47A4-B068-F7A9F5CB1B64}"/>
              </a:ext>
            </a:extLst>
          </p:cNvPr>
          <p:cNvSpPr/>
          <p:nvPr/>
        </p:nvSpPr>
        <p:spPr>
          <a:xfrm>
            <a:off x="6160315" y="1360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</a:rPr>
              <a:t>5. </a:t>
            </a:r>
            <a:r>
              <a:rPr lang="ru-RU" b="0" i="0" dirty="0">
                <a:effectLst/>
              </a:rPr>
              <a:t>Нажмите OK-&gt; Далее -&gt; Действие: “</a:t>
            </a:r>
            <a:r>
              <a:rPr lang="ru-RU" b="1" i="0" dirty="0">
                <a:effectLst/>
              </a:rPr>
              <a:t>Блокировать подключение</a:t>
            </a:r>
            <a:r>
              <a:rPr lang="ru-RU" b="0" i="0" dirty="0">
                <a:effectLst/>
              </a:rPr>
              <a:t>”.</a:t>
            </a:r>
            <a:endParaRPr lang="ru-RU" dirty="0"/>
          </a:p>
        </p:txBody>
      </p:sp>
      <p:pic>
        <p:nvPicPr>
          <p:cNvPr id="8194" name="Picture 2" descr="windows firewall блокировать подключение">
            <a:extLst>
              <a:ext uri="{FF2B5EF4-FFF2-40B4-BE49-F238E27FC236}">
                <a16:creationId xmlns:a16="http://schemas.microsoft.com/office/drawing/2014/main" id="{7EF52BF7-F6D5-43FF-8160-15DC937D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943019"/>
            <a:ext cx="56769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04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458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Roboto</vt:lpstr>
      <vt:lpstr>Wingdings 3</vt:lpstr>
      <vt:lpstr>Ион</vt:lpstr>
      <vt:lpstr>Файрвол: задачи, сравнительный анализ, настройка </vt:lpstr>
      <vt:lpstr>Что такое файрвол?</vt:lpstr>
      <vt:lpstr>Типы файрволов</vt:lpstr>
      <vt:lpstr>Сравнительный анализ</vt:lpstr>
      <vt:lpstr>Презентация PowerPoint</vt:lpstr>
      <vt:lpstr>Настройка файрвола</vt:lpstr>
      <vt:lpstr>Пример настройки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Файрвол: задачи, сравнительный анализ, настройка</dc:title>
  <dc:creator>10a</dc:creator>
  <cp:lastModifiedBy>10a</cp:lastModifiedBy>
  <cp:revision>12</cp:revision>
  <dcterms:created xsi:type="dcterms:W3CDTF">2024-11-05T03:50:46Z</dcterms:created>
  <dcterms:modified xsi:type="dcterms:W3CDTF">2024-11-05T05:42:30Z</dcterms:modified>
</cp:coreProperties>
</file>