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tiff" ContentType="image/tif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303" r:id="rId4"/>
    <p:sldId id="259" r:id="rId5"/>
    <p:sldId id="269" r:id="rId6"/>
    <p:sldId id="296" r:id="rId7"/>
    <p:sldId id="304" r:id="rId8"/>
    <p:sldId id="305" r:id="rId9"/>
    <p:sldId id="306" r:id="rId10"/>
    <p:sldId id="270" r:id="rId11"/>
    <p:sldId id="307" r:id="rId12"/>
    <p:sldId id="297" r:id="rId13"/>
    <p:sldId id="298" r:id="rId14"/>
    <p:sldId id="299"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09" autoAdjust="0"/>
  </p:normalViewPr>
  <p:slideViewPr>
    <p:cSldViewPr>
      <p:cViewPr varScale="1">
        <p:scale>
          <a:sx n="57" d="100"/>
          <a:sy n="57" d="100"/>
        </p:scale>
        <p:origin x="-165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686F1-D6AC-404B-B78B-5BAB70AF4E0E}"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0CDF-350B-46CB-BEAF-ECD563619AFC}" type="slidenum">
              <a:rPr lang="en-US" smtClean="0"/>
              <a:pPr/>
              <a:t>‹#›</a:t>
            </a:fld>
            <a:endParaRPr lang="en-US"/>
          </a:p>
        </p:txBody>
      </p:sp>
    </p:spTree>
    <p:extLst>
      <p:ext uri="{BB962C8B-B14F-4D97-AF65-F5344CB8AC3E}">
        <p14:creationId xmlns="" xmlns:p14="http://schemas.microsoft.com/office/powerpoint/2010/main" val="262752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85 to 108.</a:t>
            </a:r>
          </a:p>
          <a:p>
            <a:r>
              <a:rPr lang="en-US" dirty="0" smtClean="0"/>
              <a:t>The basics of Benford’s Law including running the tests in </a:t>
            </a:r>
            <a:r>
              <a:rPr lang="en-US" smtClean="0"/>
              <a:t>Access</a:t>
            </a:r>
            <a:r>
              <a:rPr lang="en-US" baseline="0" smtClean="0"/>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a:t>
            </a:fld>
            <a:endParaRPr lang="en-US"/>
          </a:p>
        </p:txBody>
      </p:sp>
    </p:spTree>
    <p:extLst>
      <p:ext uri="{BB962C8B-B14F-4D97-AF65-F5344CB8AC3E}">
        <p14:creationId xmlns="" xmlns:p14="http://schemas.microsoft.com/office/powerpoint/2010/main" val="7566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99 to 102.</a:t>
            </a:r>
          </a:p>
          <a:p>
            <a:r>
              <a:rPr lang="en-US" dirty="0" smtClean="0"/>
              <a:t>Figure 5.2.</a:t>
            </a:r>
          </a:p>
          <a:p>
            <a:r>
              <a:rPr lang="en-US" sz="1200" kern="1200" dirty="0" smtClean="0">
                <a:solidFill>
                  <a:schemeClr val="tx1"/>
                </a:solidFill>
                <a:latin typeface="+mn-lt"/>
                <a:ea typeface="+mn-ea"/>
                <a:cs typeface="+mn-cs"/>
              </a:rPr>
              <a:t>The basic digit tests are tests of the (1) first digits, (2) second digits, and (3) first-two digits.  These tests are also called the first-order tests.  The first-order tests are usually run on either the positive numbers, or on the negative numbers.  The positive and negative numbers are evaluated separately because the incentive to manipulate is opposite for these types of numbers.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first-two digit graph shown in Figure 5.2 is from an analysis of the digit frequencies of the invoice amounts for 2007 for a city in the Carolinas.  The city government had about 250,000 transactions for the year.  The fit to Benford's Law is excellent.  The spikes that are evident at some of the multiples of 5 (15, 25, 30, 40, 50, 75, and 80) are quite normal for payments data.</a:t>
            </a:r>
          </a:p>
        </p:txBody>
      </p:sp>
      <p:sp>
        <p:nvSpPr>
          <p:cNvPr id="4" name="Slide Number Placeholder 3"/>
          <p:cNvSpPr>
            <a:spLocks noGrp="1"/>
          </p:cNvSpPr>
          <p:nvPr>
            <p:ph type="sldNum" sz="quarter" idx="10"/>
          </p:nvPr>
        </p:nvSpPr>
        <p:spPr/>
        <p:txBody>
          <a:bodyPr/>
          <a:lstStyle/>
          <a:p>
            <a:fld id="{20470CDF-350B-46CB-BEAF-ECD563619AFC}" type="slidenum">
              <a:rPr lang="en-US" smtClean="0"/>
              <a:pPr/>
              <a:t>10</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101 to 102.</a:t>
            </a:r>
          </a:p>
          <a:p>
            <a:r>
              <a:rPr lang="en-US" dirty="0" smtClean="0"/>
              <a:t>Selected findings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11</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102 to 107.</a:t>
            </a:r>
          </a:p>
          <a:p>
            <a:r>
              <a:rPr lang="en-US" dirty="0" smtClean="0"/>
              <a:t>Figures 5.3 and 5.4.</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first query calculates the first-two digits of each number &gt;= 10.  The second query counts how many times each digit occurs.</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12</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102 to 107.</a:t>
            </a:r>
          </a:p>
          <a:p>
            <a:r>
              <a:rPr lang="en-US" dirty="0" smtClean="0"/>
              <a:t>Figures 5.5 and 5.6.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a:t>
            </a:r>
            <a:r>
              <a:rPr lang="en-US" sz="1200" kern="1200" baseline="0" dirty="0" smtClean="0">
                <a:solidFill>
                  <a:schemeClr val="tx1"/>
                </a:solidFill>
                <a:latin typeface="+mn-lt"/>
                <a:ea typeface="+mn-ea"/>
                <a:cs typeface="+mn-cs"/>
              </a:rPr>
              <a:t> results of the second query are copied and pasted into an Excel template.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13</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106.</a:t>
            </a:r>
          </a:p>
          <a:p>
            <a:r>
              <a:rPr lang="en-US" dirty="0" smtClean="0"/>
              <a:t>Figure 5.7.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result of the analysis (an Excel graph).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With a union query we'll run the seven strata queries at the same time by changing the criteria.  For example, the criterion for the first stratum is "&gt;=10," and the criterion for the second stratum is "Between 0.01 and 9.99."  To stack the queries on top of one another we need to (1) delete the semi-colon and move it to the end of the query, (2) insert the word "Union" (without the quotation marks and preferably in capital letters) between each query, and (3) update the criteria.</a:t>
            </a:r>
          </a:p>
        </p:txBody>
      </p:sp>
      <p:sp>
        <p:nvSpPr>
          <p:cNvPr id="4" name="Slide Number Placeholder 3"/>
          <p:cNvSpPr>
            <a:spLocks noGrp="1"/>
          </p:cNvSpPr>
          <p:nvPr>
            <p:ph type="sldNum" sz="quarter" idx="10"/>
          </p:nvPr>
        </p:nvSpPr>
        <p:spPr/>
        <p:txBody>
          <a:bodyPr/>
          <a:lstStyle/>
          <a:p>
            <a:fld id="{20470CDF-350B-46CB-BEAF-ECD563619AFC}" type="slidenum">
              <a:rPr lang="en-US" smtClean="0"/>
              <a:pPr/>
              <a:t>14</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107 to 108,</a:t>
            </a:r>
            <a:r>
              <a:rPr lang="en-US" baseline="0" dirty="0" smtClean="0"/>
              <a:t> and a review of the main points.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15</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 the book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Benford’s original results in his 1938 publication.</a:t>
            </a:r>
            <a:r>
              <a:rPr lang="en-US" sz="1200" kern="1200" baseline="0" dirty="0" smtClean="0">
                <a:solidFill>
                  <a:schemeClr val="tx1"/>
                </a:solidFill>
                <a:latin typeface="+mn-lt"/>
                <a:ea typeface="+mn-ea"/>
                <a:cs typeface="+mn-cs"/>
              </a:rPr>
              <a:t>  The data set descriptions are brief and bit blurred.</a:t>
            </a:r>
          </a:p>
          <a:p>
            <a:r>
              <a:rPr lang="en-US" sz="1200" kern="1200" baseline="0" dirty="0" smtClean="0">
                <a:solidFill>
                  <a:schemeClr val="tx1"/>
                </a:solidFill>
                <a:latin typeface="+mn-lt"/>
                <a:ea typeface="+mn-ea"/>
                <a:cs typeface="+mn-cs"/>
              </a:rPr>
              <a:t>His study is described at the bottom of page 86 and the top of page 87.  In the bottom left we can see that 30.6 percent of the numbers started with the digit 1 and 18.5 percent of the numbers started with the digit 2.</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88</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Figure 5.1</a:t>
            </a:r>
          </a:p>
          <a:p>
            <a:r>
              <a:rPr lang="en-US" sz="1200" kern="1200" dirty="0" smtClean="0">
                <a:solidFill>
                  <a:schemeClr val="tx1"/>
                </a:solidFill>
                <a:latin typeface="+mn-lt"/>
                <a:ea typeface="+mn-ea"/>
                <a:cs typeface="+mn-cs"/>
              </a:rPr>
              <a:t>Benford hypothesized that if</a:t>
            </a:r>
            <a:r>
              <a:rPr lang="en-US" sz="1200" kern="1200" baseline="0" dirty="0" smtClean="0">
                <a:solidFill>
                  <a:schemeClr val="tx1"/>
                </a:solidFill>
                <a:latin typeface="+mn-lt"/>
                <a:ea typeface="+mn-ea"/>
                <a:cs typeface="+mn-cs"/>
              </a:rPr>
              <a:t> we take a set of data and rank the numbers from smallest to largest.  The rank (1, 2, 3, N) is plotted on the x-axis and the numeric values are plotted on the y-axis then we would get a geometric sequence.</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in the book.</a:t>
            </a:r>
          </a:p>
          <a:p>
            <a:r>
              <a:rPr lang="en-US" sz="1200" kern="1200" dirty="0" smtClean="0">
                <a:solidFill>
                  <a:schemeClr val="tx1"/>
                </a:solidFill>
                <a:latin typeface="+mn-lt"/>
                <a:ea typeface="+mn-ea"/>
                <a:cs typeface="+mn-cs"/>
              </a:rPr>
              <a:t>Last sentence on page 88.  Benford used calculus to derive the expected digit frequencies.  </a:t>
            </a:r>
          </a:p>
          <a:p>
            <a:r>
              <a:rPr lang="en-US" sz="1200" kern="1200" dirty="0" smtClean="0">
                <a:solidFill>
                  <a:schemeClr val="tx1"/>
                </a:solidFill>
                <a:latin typeface="+mn-lt"/>
                <a:ea typeface="+mn-ea"/>
                <a:cs typeface="+mn-cs"/>
              </a:rPr>
              <a:t>No need to explain the calculus, but the calculus uses integration to get the area under the curve, and the second last calculation</a:t>
            </a:r>
            <a:r>
              <a:rPr lang="en-US" sz="1200" kern="1200" baseline="0" dirty="0" smtClean="0">
                <a:solidFill>
                  <a:schemeClr val="tx1"/>
                </a:solidFill>
                <a:latin typeface="+mn-lt"/>
                <a:ea typeface="+mn-ea"/>
                <a:cs typeface="+mn-cs"/>
              </a:rPr>
              <a:t> on the page (below (10)) simplifies to about log(2) which is the first digit 1 expected probability of 0.30103.</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4</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88.</a:t>
            </a:r>
          </a:p>
          <a:p>
            <a:r>
              <a:rPr lang="en-US" dirty="0" smtClean="0"/>
              <a:t>Table 5.1.</a:t>
            </a:r>
          </a:p>
          <a:p>
            <a:r>
              <a:rPr lang="en-US" sz="1200" kern="1200" dirty="0" smtClean="0">
                <a:solidFill>
                  <a:schemeClr val="tx1"/>
                </a:solidFill>
                <a:latin typeface="+mn-lt"/>
                <a:ea typeface="+mn-ea"/>
                <a:cs typeface="+mn-cs"/>
              </a:rPr>
              <a:t>The expected frequencies for the digits in the first, second, third, and fourth positions is shown in Table 5.1.  As we move to the right the digits tend towards being equally distributed.  If we are dealing with numbers with three or more digits then for all practical purposes the ending digits (the rightmost digits) are expected to be evenly (uniformly) distributed.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5</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87.</a:t>
            </a:r>
          </a:p>
          <a:p>
            <a:r>
              <a:rPr lang="en-US" dirty="0" smtClean="0"/>
              <a:t>Equations 5.1 to 5.4.</a:t>
            </a:r>
          </a:p>
          <a:p>
            <a:r>
              <a:rPr lang="en-US" sz="1200" kern="1200" dirty="0" smtClean="0">
                <a:solidFill>
                  <a:schemeClr val="tx1"/>
                </a:solidFill>
                <a:latin typeface="+mn-lt"/>
                <a:ea typeface="+mn-ea"/>
                <a:cs typeface="+mn-cs"/>
              </a:rPr>
              <a:t>The first digit, second</a:t>
            </a:r>
            <a:r>
              <a:rPr lang="en-US" sz="1200" kern="1200" baseline="0" dirty="0" smtClean="0">
                <a:solidFill>
                  <a:schemeClr val="tx1"/>
                </a:solidFill>
                <a:latin typeface="+mn-lt"/>
                <a:ea typeface="+mn-ea"/>
                <a:cs typeface="+mn-cs"/>
              </a:rPr>
              <a:t> digit, and first-two digit formulas</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6</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89 to 92.</a:t>
            </a:r>
          </a:p>
          <a:p>
            <a:r>
              <a:rPr lang="en-US" dirty="0" smtClean="0"/>
              <a:t>Literature review</a:t>
            </a:r>
            <a:r>
              <a:rPr lang="en-US" baseline="0" dirty="0" smtClean="0"/>
              <a:t>.  The most important early paper was by Pinkham.</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7</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92 to 97.</a:t>
            </a:r>
          </a:p>
          <a:p>
            <a:r>
              <a:rPr lang="en-US" dirty="0" smtClean="0"/>
              <a:t>Literature review</a:t>
            </a:r>
            <a:r>
              <a:rPr lang="en-US" baseline="0" dirty="0" smtClean="0"/>
              <a:t>.  The most important early paper was by Pinkham.</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8</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97 to 98.</a:t>
            </a:r>
          </a:p>
          <a:p>
            <a:r>
              <a:rPr lang="en-US" dirty="0" smtClean="0"/>
              <a:t>Literature review</a:t>
            </a:r>
            <a:r>
              <a:rPr lang="en-US" baseline="0" dirty="0" smtClean="0"/>
              <a:t>.  The most important early paper was by Pinkham.</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9</a:t>
            </a:fld>
            <a:endParaRPr lang="en-US"/>
          </a:p>
        </p:txBody>
      </p:sp>
    </p:spTree>
    <p:extLst>
      <p:ext uri="{BB962C8B-B14F-4D97-AF65-F5344CB8AC3E}">
        <p14:creationId xmlns="" xmlns:p14="http://schemas.microsoft.com/office/powerpoint/2010/main" val="374524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887388-CA01-48FB-9F7F-8548B84ECDD2}" type="datetimeFigureOut">
              <a:rPr lang="en-US" smtClean="0"/>
              <a:pPr/>
              <a:t>4/20/2012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56B651-48DF-4E35-A653-B7BFB5F3ACF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56B651-48DF-4E35-A653-B7BFB5F3A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87388-CA01-48FB-9F7F-8548B84ECDD2}"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87388-CA01-48FB-9F7F-8548B84ECDD2}"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7388-CA01-48FB-9F7F-8548B84ECDD2}"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887388-CA01-48FB-9F7F-8548B84ECDD2}" type="datetimeFigureOut">
              <a:rPr lang="en-US" smtClean="0"/>
              <a:pPr/>
              <a:t>4/20/2012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56B651-48DF-4E35-A653-B7BFB5F3A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5029200" cy="838200"/>
          </a:xfrm>
        </p:spPr>
        <p:txBody>
          <a:bodyPr/>
          <a:lstStyle/>
          <a:p>
            <a:r>
              <a:rPr lang="en-US" dirty="0" smtClean="0"/>
              <a:t>Chapter 5</a:t>
            </a:r>
            <a:endParaRPr lang="en-US" dirty="0"/>
          </a:p>
        </p:txBody>
      </p:sp>
      <p:sp>
        <p:nvSpPr>
          <p:cNvPr id="3" name="Subtitle 2"/>
          <p:cNvSpPr>
            <a:spLocks noGrp="1"/>
          </p:cNvSpPr>
          <p:nvPr>
            <p:ph type="subTitle" idx="1"/>
          </p:nvPr>
        </p:nvSpPr>
        <p:spPr>
          <a:xfrm>
            <a:off x="1371600" y="1600200"/>
            <a:ext cx="5638800" cy="2133600"/>
          </a:xfrm>
          <a:solidFill>
            <a:schemeClr val="tx1"/>
          </a:solidFill>
        </p:spPr>
        <p:txBody>
          <a:bodyPr>
            <a:normAutofit/>
          </a:bodyPr>
          <a:lstStyle/>
          <a:p>
            <a:pPr algn="l"/>
            <a:r>
              <a:rPr lang="en-US" dirty="0" smtClean="0">
                <a:solidFill>
                  <a:schemeClr val="bg1"/>
                </a:solidFill>
                <a:latin typeface="Times New Roman" pitchFamily="18" charset="0"/>
                <a:cs typeface="Times New Roman" pitchFamily="18" charset="0"/>
              </a:rPr>
              <a:t>Benford’s Law formulas</a:t>
            </a:r>
          </a:p>
          <a:p>
            <a:pPr algn="l"/>
            <a:r>
              <a:rPr lang="en-US" dirty="0" smtClean="0">
                <a:solidFill>
                  <a:schemeClr val="bg1"/>
                </a:solidFill>
                <a:latin typeface="Times New Roman" pitchFamily="18" charset="0"/>
                <a:cs typeface="Times New Roman" pitchFamily="18" charset="0"/>
              </a:rPr>
              <a:t>Benford’s Law research</a:t>
            </a:r>
          </a:p>
          <a:p>
            <a:pPr algn="l"/>
            <a:r>
              <a:rPr lang="en-US" dirty="0" smtClean="0">
                <a:solidFill>
                  <a:schemeClr val="bg1"/>
                </a:solidFill>
                <a:latin typeface="Times New Roman" pitchFamily="18" charset="0"/>
                <a:cs typeface="Times New Roman" pitchFamily="18" charset="0"/>
              </a:rPr>
              <a:t>The basic digit tests</a:t>
            </a:r>
          </a:p>
          <a:p>
            <a:pPr algn="l"/>
            <a:r>
              <a:rPr lang="en-US" dirty="0" smtClean="0">
                <a:solidFill>
                  <a:schemeClr val="bg1"/>
                </a:solidFill>
                <a:latin typeface="Times New Roman" pitchFamily="18" charset="0"/>
                <a:cs typeface="Times New Roman" pitchFamily="18" charset="0"/>
              </a:rPr>
              <a:t>Access steps</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1371600" y="4648200"/>
            <a:ext cx="3200400" cy="904863"/>
          </a:xfrm>
          <a:prstGeom prst="rect">
            <a:avLst/>
          </a:prstGeom>
          <a:solidFill>
            <a:schemeClr val="tx1"/>
          </a:solidFill>
        </p:spPr>
        <p:txBody>
          <a:bodyPr wrap="square">
            <a:spAutoFit/>
          </a:bodyPr>
          <a:lstStyle/>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Prepared by:</a:t>
            </a:r>
          </a:p>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Mark J. Nigrini</a:t>
            </a:r>
            <a:endParaRPr lang="en-US" sz="2400" dirty="0">
              <a:solidFill>
                <a:prstClr val="black"/>
              </a:solidFill>
              <a:latin typeface="Book Antiqua" pitchFamily="18" charset="0"/>
              <a:cs typeface="Calibri" pitchFamily="34" charset="0"/>
            </a:endParaRPr>
          </a:p>
        </p:txBody>
      </p:sp>
      <p:sp>
        <p:nvSpPr>
          <p:cNvPr id="4" name="TextBox 3"/>
          <p:cNvSpPr txBox="1"/>
          <p:nvPr/>
        </p:nvSpPr>
        <p:spPr>
          <a:xfrm>
            <a:off x="152400" y="6489125"/>
            <a:ext cx="4953000" cy="276999"/>
          </a:xfrm>
          <a:prstGeom prst="rect">
            <a:avLst/>
          </a:prstGeom>
          <a:noFill/>
        </p:spPr>
        <p:txBody>
          <a:bodyPr wrap="square" rtlCol="0">
            <a:spAutoFit/>
          </a:bodyPr>
          <a:lstStyle/>
          <a:p>
            <a:r>
              <a:rPr lang="en-US" sz="1200" dirty="0" smtClean="0"/>
              <a:t>Copyright © 2012 by Mark J. Nigrini. All rights reserved.</a:t>
            </a:r>
            <a:endParaRPr lang="en-US" sz="1200" dirty="0"/>
          </a:p>
        </p:txBody>
      </p:sp>
      <p:pic>
        <p:nvPicPr>
          <p:cNvPr id="6" name="Picture 2" descr="C:\DataDrivenForensics_Images\ForensicAnalyticsImages300DPI\Images_Chapter5\Figure5-07 - Copy.jpg"/>
          <p:cNvPicPr>
            <a:picLocks noChangeAspect="1" noChangeArrowheads="1"/>
          </p:cNvPicPr>
          <p:nvPr/>
        </p:nvPicPr>
        <p:blipFill>
          <a:blip r:embed="rId3" cstate="print"/>
          <a:srcRect/>
          <a:stretch>
            <a:fillRect/>
          </a:stretch>
        </p:blipFill>
        <p:spPr bwMode="auto">
          <a:xfrm>
            <a:off x="5486400" y="4114800"/>
            <a:ext cx="3145902" cy="2290663"/>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6724650" y="0"/>
            <a:ext cx="2419350" cy="3448050"/>
          </a:xfrm>
          <a:prstGeom prst="rect">
            <a:avLst/>
          </a:prstGeom>
          <a:noFill/>
          <a:ln w="9525">
            <a:noFill/>
            <a:miter lim="800000"/>
            <a:headEnd/>
            <a:tailEnd/>
          </a:ln>
          <a:effectLst/>
        </p:spPr>
      </p:pic>
    </p:spTree>
    <p:extLst>
      <p:ext uri="{BB962C8B-B14F-4D97-AF65-F5344CB8AC3E}">
        <p14:creationId xmlns="" xmlns:p14="http://schemas.microsoft.com/office/powerpoint/2010/main" val="354859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invoice amounts</a:t>
            </a:r>
            <a:endParaRPr lang="en-US" b="0" dirty="0"/>
          </a:p>
        </p:txBody>
      </p:sp>
      <p:pic>
        <p:nvPicPr>
          <p:cNvPr id="7170" name="Picture 2" descr="C:\DataDrivenForensics_Images\ForensicAnalyticsImages300DPI\Images_Chapter5\Figure5-02.tif"/>
          <p:cNvPicPr>
            <a:picLocks noChangeAspect="1" noChangeArrowheads="1"/>
          </p:cNvPicPr>
          <p:nvPr/>
        </p:nvPicPr>
        <p:blipFill>
          <a:blip r:embed="rId3" cstate="print"/>
          <a:srcRect/>
          <a:stretch>
            <a:fillRect/>
          </a:stretch>
        </p:blipFill>
        <p:spPr bwMode="auto">
          <a:xfrm>
            <a:off x="1143000" y="1447800"/>
            <a:ext cx="6983090" cy="5085070"/>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first-two digit findings</a:t>
            </a:r>
            <a:endParaRPr lang="en-US" b="0" dirty="0"/>
          </a:p>
        </p:txBody>
      </p:sp>
      <p:sp>
        <p:nvSpPr>
          <p:cNvPr id="5" name="Subtitle 4"/>
          <p:cNvSpPr>
            <a:spLocks noGrp="1"/>
          </p:cNvSpPr>
          <p:nvPr>
            <p:ph type="subTitle" idx="1"/>
          </p:nvPr>
        </p:nvSpPr>
        <p:spPr>
          <a:xfrm>
            <a:off x="0" y="1524000"/>
            <a:ext cx="9144000" cy="5181600"/>
          </a:xfrm>
        </p:spPr>
        <p:txBody>
          <a:bodyPr>
            <a:noAutofit/>
          </a:bodyPr>
          <a:lstStyle/>
          <a:p>
            <a:pPr marL="457200" indent="-457200" algn="l">
              <a:buFont typeface="Wingdings" pitchFamily="2" charset="2"/>
              <a:buChar char="§"/>
            </a:pPr>
            <a:r>
              <a:rPr lang="en-US" sz="3400" dirty="0" smtClean="0"/>
              <a:t>Spike at 24 when vouchers are needed @ $25</a:t>
            </a:r>
          </a:p>
          <a:p>
            <a:pPr marL="457200" indent="-457200" algn="l">
              <a:buFont typeface="Wingdings" pitchFamily="2" charset="2"/>
              <a:buChar char="§"/>
            </a:pPr>
            <a:r>
              <a:rPr lang="en-US" sz="3400" dirty="0" smtClean="0"/>
              <a:t>Spikes below psychological cutoffs of 48, 49, 98, and 99</a:t>
            </a:r>
          </a:p>
          <a:p>
            <a:pPr marL="457200" indent="-457200" algn="l">
              <a:buFont typeface="Wingdings" pitchFamily="2" charset="2"/>
              <a:buChar char="§"/>
            </a:pPr>
            <a:r>
              <a:rPr lang="en-US" sz="3400" dirty="0" smtClean="0"/>
              <a:t>Systematic frauds, e.g., credit card balances</a:t>
            </a:r>
          </a:p>
          <a:p>
            <a:pPr marL="457200" indent="-457200" algn="l">
              <a:buFont typeface="Wingdings" pitchFamily="2" charset="2"/>
              <a:buChar char="§"/>
            </a:pPr>
            <a:r>
              <a:rPr lang="en-US" sz="3400" dirty="0" smtClean="0"/>
              <a:t>Comparing two inventory sheets</a:t>
            </a:r>
            <a:endParaRPr lang="en-US" sz="3400" i="1" dirty="0" smtClean="0"/>
          </a:p>
          <a:p>
            <a:pPr marL="457200" indent="-457200" algn="l">
              <a:buFont typeface="Wingdings" pitchFamily="2" charset="2"/>
              <a:buChar char="§"/>
            </a:pPr>
            <a:r>
              <a:rPr lang="en-US" sz="3400" dirty="0" smtClean="0"/>
              <a:t>Spike at 14 for U.K. revenue numbers</a:t>
            </a:r>
          </a:p>
          <a:p>
            <a:pPr marL="457200" indent="-457200" algn="l">
              <a:buFont typeface="Wingdings" pitchFamily="2" charset="2"/>
              <a:buChar char="§"/>
            </a:pPr>
            <a:r>
              <a:rPr lang="en-US" sz="3400" dirty="0" smtClean="0"/>
              <a:t>Spike at 24 for purchasing cards</a:t>
            </a:r>
          </a:p>
          <a:p>
            <a:pPr marL="457200" indent="-457200" algn="l">
              <a:buFont typeface="Wingdings" pitchFamily="2" charset="2"/>
              <a:buChar char="§"/>
            </a:pPr>
            <a:r>
              <a:rPr lang="en-US" sz="3400" dirty="0" smtClean="0"/>
              <a:t>Spike at 48 for employee reimbursements</a:t>
            </a:r>
            <a:endParaRPr lang="en-US" sz="3400" dirty="0"/>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81000"/>
            <a:ext cx="8153400" cy="762000"/>
          </a:xfrm>
        </p:spPr>
        <p:txBody>
          <a:bodyPr>
            <a:normAutofit/>
          </a:bodyPr>
          <a:lstStyle/>
          <a:p>
            <a:r>
              <a:rPr lang="en-US" b="0" dirty="0" smtClean="0"/>
              <a:t>first-two digits: access</a:t>
            </a:r>
            <a:endParaRPr lang="en-US" b="0" dirty="0"/>
          </a:p>
        </p:txBody>
      </p:sp>
      <p:pic>
        <p:nvPicPr>
          <p:cNvPr id="8194" name="Picture 2" descr="C:\DataDrivenForensics_Images\ForensicAnalyticsImages300DPI\Images_Chapter5\Figure5-03 - Copy.jpg"/>
          <p:cNvPicPr>
            <a:picLocks noChangeAspect="1" noChangeArrowheads="1"/>
          </p:cNvPicPr>
          <p:nvPr/>
        </p:nvPicPr>
        <p:blipFill>
          <a:blip r:embed="rId3" cstate="print"/>
          <a:srcRect/>
          <a:stretch>
            <a:fillRect/>
          </a:stretch>
        </p:blipFill>
        <p:spPr bwMode="auto">
          <a:xfrm>
            <a:off x="228590" y="1523995"/>
            <a:ext cx="3735141" cy="3136301"/>
          </a:xfrm>
          <a:prstGeom prst="rect">
            <a:avLst/>
          </a:prstGeom>
          <a:noFill/>
        </p:spPr>
      </p:pic>
      <p:pic>
        <p:nvPicPr>
          <p:cNvPr id="8195" name="Picture 3" descr="C:\DataDrivenForensics_Images\ForensicAnalyticsImages300DPI\Images_Chapter5\Figure5-04 - Copy.jpg"/>
          <p:cNvPicPr>
            <a:picLocks noChangeAspect="1" noChangeArrowheads="1"/>
          </p:cNvPicPr>
          <p:nvPr/>
        </p:nvPicPr>
        <p:blipFill>
          <a:blip r:embed="rId4" cstate="print"/>
          <a:srcRect/>
          <a:stretch>
            <a:fillRect/>
          </a:stretch>
        </p:blipFill>
        <p:spPr bwMode="auto">
          <a:xfrm>
            <a:off x="4267200" y="3429000"/>
            <a:ext cx="4618177" cy="3197200"/>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0"/>
            <a:ext cx="8001000" cy="762000"/>
          </a:xfrm>
        </p:spPr>
        <p:txBody>
          <a:bodyPr>
            <a:normAutofit fontScale="90000"/>
          </a:bodyPr>
          <a:lstStyle/>
          <a:p>
            <a:r>
              <a:rPr lang="en-US" b="0" dirty="0" smtClean="0"/>
              <a:t>first-two digits: access</a:t>
            </a:r>
            <a:endParaRPr lang="en-US" b="0" dirty="0"/>
          </a:p>
        </p:txBody>
      </p:sp>
      <p:pic>
        <p:nvPicPr>
          <p:cNvPr id="9218" name="Picture 2" descr="C:\DataDrivenForensics_Images\ForensicAnalyticsImages300DPI\Images_Chapter5\Figure5-05 - Copy.jpg"/>
          <p:cNvPicPr>
            <a:picLocks noChangeAspect="1" noChangeArrowheads="1"/>
          </p:cNvPicPr>
          <p:nvPr/>
        </p:nvPicPr>
        <p:blipFill>
          <a:blip r:embed="rId3" cstate="print"/>
          <a:srcRect/>
          <a:stretch>
            <a:fillRect/>
          </a:stretch>
        </p:blipFill>
        <p:spPr bwMode="auto">
          <a:xfrm>
            <a:off x="457200" y="1600200"/>
            <a:ext cx="2649108" cy="2750607"/>
          </a:xfrm>
          <a:prstGeom prst="rect">
            <a:avLst/>
          </a:prstGeom>
          <a:noFill/>
        </p:spPr>
      </p:pic>
      <p:pic>
        <p:nvPicPr>
          <p:cNvPr id="9219" name="Picture 3" descr="C:\DataDrivenForensics_Images\ForensicAnalyticsImages300DPI\Images_Chapter5\Figure5-06 - Copy.jpg"/>
          <p:cNvPicPr>
            <a:picLocks noChangeAspect="1" noChangeArrowheads="1"/>
          </p:cNvPicPr>
          <p:nvPr/>
        </p:nvPicPr>
        <p:blipFill>
          <a:blip r:embed="rId4" cstate="print"/>
          <a:srcRect/>
          <a:stretch>
            <a:fillRect/>
          </a:stretch>
        </p:blipFill>
        <p:spPr bwMode="auto">
          <a:xfrm>
            <a:off x="3962400" y="3962400"/>
            <a:ext cx="4800874" cy="2588209"/>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first-two digits: access</a:t>
            </a:r>
            <a:endParaRPr lang="en-US" b="0" dirty="0"/>
          </a:p>
        </p:txBody>
      </p:sp>
      <p:pic>
        <p:nvPicPr>
          <p:cNvPr id="10242" name="Picture 2" descr="C:\DataDrivenForensics_Images\ForensicAnalyticsImages300DPI\Images_Chapter5\Figure5-07 - Copy.jpg"/>
          <p:cNvPicPr>
            <a:picLocks noChangeAspect="1" noChangeArrowheads="1"/>
          </p:cNvPicPr>
          <p:nvPr/>
        </p:nvPicPr>
        <p:blipFill>
          <a:blip r:embed="rId3" cstate="print"/>
          <a:srcRect/>
          <a:stretch>
            <a:fillRect/>
          </a:stretch>
        </p:blipFill>
        <p:spPr bwMode="auto">
          <a:xfrm>
            <a:off x="914400" y="1448135"/>
            <a:ext cx="7429683" cy="5409865"/>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summary</a:t>
            </a:r>
            <a:endParaRPr lang="en-US" b="0" dirty="0"/>
          </a:p>
        </p:txBody>
      </p:sp>
      <p:sp>
        <p:nvSpPr>
          <p:cNvPr id="5" name="Subtitle 4"/>
          <p:cNvSpPr>
            <a:spLocks noGrp="1"/>
          </p:cNvSpPr>
          <p:nvPr>
            <p:ph type="subTitle" idx="1"/>
          </p:nvPr>
        </p:nvSpPr>
        <p:spPr>
          <a:xfrm>
            <a:off x="0" y="1447800"/>
            <a:ext cx="9144000" cy="5257800"/>
          </a:xfrm>
        </p:spPr>
        <p:txBody>
          <a:bodyPr>
            <a:normAutofit fontScale="92500" lnSpcReduction="10000"/>
          </a:bodyPr>
          <a:lstStyle/>
          <a:p>
            <a:pPr marL="457200" indent="-457200" algn="l">
              <a:buFont typeface="Wingdings" pitchFamily="2" charset="2"/>
              <a:buChar char="§"/>
            </a:pPr>
            <a:r>
              <a:rPr lang="en-US" sz="3200" dirty="0" smtClean="0"/>
              <a:t>Benford’s Law gives the expected frequencies of the digits in tabulated data</a:t>
            </a:r>
          </a:p>
          <a:p>
            <a:pPr marL="457200" indent="-457200" algn="l">
              <a:buFont typeface="Wingdings" pitchFamily="2" charset="2"/>
              <a:buChar char="§"/>
            </a:pPr>
            <a:r>
              <a:rPr lang="en-US" sz="3200" dirty="0" smtClean="0"/>
              <a:t>Large bias towards the low digits</a:t>
            </a:r>
          </a:p>
          <a:p>
            <a:pPr marL="457200" indent="-457200" algn="l">
              <a:buFont typeface="Wingdings" pitchFamily="2" charset="2"/>
              <a:buChar char="§"/>
            </a:pPr>
            <a:r>
              <a:rPr lang="en-US" sz="3200" dirty="0" smtClean="0"/>
              <a:t>Some important papers in the 1940 to 2000 period</a:t>
            </a:r>
          </a:p>
          <a:p>
            <a:pPr marL="457200" indent="-457200" algn="l">
              <a:buFont typeface="Wingdings" pitchFamily="2" charset="2"/>
              <a:buChar char="§"/>
            </a:pPr>
            <a:r>
              <a:rPr lang="en-US" sz="3200" dirty="0" smtClean="0"/>
              <a:t>Applies to data sets that meet the three conditions</a:t>
            </a:r>
          </a:p>
          <a:p>
            <a:pPr marL="457200" indent="-457200" algn="l">
              <a:buFont typeface="Wingdings" pitchFamily="2" charset="2"/>
              <a:buChar char="§"/>
            </a:pPr>
            <a:r>
              <a:rPr lang="en-US" sz="3200" dirty="0" smtClean="0"/>
              <a:t>Works best on data sets with &gt; 1,000 records</a:t>
            </a:r>
          </a:p>
          <a:p>
            <a:pPr marL="457200" indent="-457200" algn="l">
              <a:buFont typeface="Wingdings" pitchFamily="2" charset="2"/>
              <a:buChar char="§"/>
            </a:pPr>
            <a:r>
              <a:rPr lang="en-US" sz="3200" dirty="0" smtClean="0"/>
              <a:t>Easy to spot excess activity below control thresholds</a:t>
            </a:r>
          </a:p>
          <a:p>
            <a:pPr marL="457200" indent="-457200" algn="l">
              <a:buFont typeface="Wingdings" pitchFamily="2" charset="2"/>
              <a:buChar char="§"/>
            </a:pPr>
            <a:r>
              <a:rPr lang="en-US" sz="3200" dirty="0" smtClean="0"/>
              <a:t>Access can calculate the digit frequencies</a:t>
            </a:r>
          </a:p>
          <a:p>
            <a:pPr marL="457200" indent="-457200" algn="l">
              <a:buFont typeface="Wingdings" pitchFamily="2" charset="2"/>
              <a:buChar char="§"/>
            </a:pPr>
            <a:r>
              <a:rPr lang="en-US" sz="3200" dirty="0" smtClean="0"/>
              <a:t>Excel can be used to graph the results</a:t>
            </a:r>
            <a:endParaRPr lang="en-US" sz="3200" dirty="0"/>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81000"/>
            <a:ext cx="9144000" cy="990600"/>
          </a:xfrm>
        </p:spPr>
        <p:txBody>
          <a:bodyPr>
            <a:normAutofit/>
          </a:bodyPr>
          <a:lstStyle/>
          <a:p>
            <a:r>
              <a:rPr lang="en-US" dirty="0" smtClean="0"/>
              <a:t>Benford’s original table</a:t>
            </a:r>
            <a:endParaRPr lang="en-US" dirty="0"/>
          </a:p>
        </p:txBody>
      </p:sp>
      <p:pic>
        <p:nvPicPr>
          <p:cNvPr id="2051" name="Picture 3" descr="C:\Presentation\Images\Benford_Results.jpg"/>
          <p:cNvPicPr>
            <a:picLocks noChangeAspect="1" noChangeArrowheads="1"/>
          </p:cNvPicPr>
          <p:nvPr/>
        </p:nvPicPr>
        <p:blipFill>
          <a:blip r:embed="rId3" cstate="print"/>
          <a:srcRect/>
          <a:stretch>
            <a:fillRect/>
          </a:stretch>
        </p:blipFill>
        <p:spPr bwMode="auto">
          <a:xfrm>
            <a:off x="1600200" y="1573911"/>
            <a:ext cx="5935028" cy="5284089"/>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81000"/>
            <a:ext cx="9144000" cy="990600"/>
          </a:xfrm>
        </p:spPr>
        <p:txBody>
          <a:bodyPr>
            <a:normAutofit/>
          </a:bodyPr>
          <a:lstStyle/>
          <a:p>
            <a:r>
              <a:rPr lang="en-US" dirty="0" smtClean="0"/>
              <a:t>Benford’s hypothesis</a:t>
            </a:r>
            <a:endParaRPr lang="en-US" dirty="0"/>
          </a:p>
        </p:txBody>
      </p:sp>
      <p:pic>
        <p:nvPicPr>
          <p:cNvPr id="3075" name="Picture 3" descr="C:\DataDrivenForensics_Images\ForensicAnalyticsImages300DPI\Images_Chapter5\Figure5-01 - Copy.jpg"/>
          <p:cNvPicPr>
            <a:picLocks noChangeAspect="1" noChangeArrowheads="1"/>
          </p:cNvPicPr>
          <p:nvPr/>
        </p:nvPicPr>
        <p:blipFill>
          <a:blip r:embed="rId3" cstate="print"/>
          <a:srcRect/>
          <a:stretch>
            <a:fillRect/>
          </a:stretch>
        </p:blipFill>
        <p:spPr bwMode="auto">
          <a:xfrm>
            <a:off x="1447800" y="1752600"/>
            <a:ext cx="6291072" cy="4572000"/>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a bit of calculus</a:t>
            </a:r>
            <a:endParaRPr lang="en-US" b="0" dirty="0"/>
          </a:p>
        </p:txBody>
      </p:sp>
      <p:pic>
        <p:nvPicPr>
          <p:cNvPr id="18434" name="Picture 2" descr="C:\Presentation\Images\Benford1938_scan1b.jpg"/>
          <p:cNvPicPr>
            <a:picLocks noChangeAspect="1" noChangeArrowheads="1"/>
          </p:cNvPicPr>
          <p:nvPr/>
        </p:nvPicPr>
        <p:blipFill>
          <a:blip r:embed="rId3" cstate="print"/>
          <a:srcRect/>
          <a:stretch>
            <a:fillRect/>
          </a:stretch>
        </p:blipFill>
        <p:spPr bwMode="auto">
          <a:xfrm>
            <a:off x="2057400" y="1462659"/>
            <a:ext cx="4974336" cy="5395341"/>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err="1" smtClean="0"/>
              <a:t>benford’s</a:t>
            </a:r>
            <a:r>
              <a:rPr lang="en-US" b="0" dirty="0" smtClean="0"/>
              <a:t> law</a:t>
            </a:r>
            <a:endParaRPr lang="en-US" b="0" dirty="0"/>
          </a:p>
        </p:txBody>
      </p:sp>
      <p:pic>
        <p:nvPicPr>
          <p:cNvPr id="5122" name="Picture 2"/>
          <p:cNvPicPr>
            <a:picLocks noChangeAspect="1" noChangeArrowheads="1"/>
          </p:cNvPicPr>
          <p:nvPr/>
        </p:nvPicPr>
        <p:blipFill>
          <a:blip r:embed="rId3" cstate="print"/>
          <a:srcRect/>
          <a:stretch>
            <a:fillRect/>
          </a:stretch>
        </p:blipFill>
        <p:spPr bwMode="auto">
          <a:xfrm>
            <a:off x="1981200" y="1828800"/>
            <a:ext cx="5156129" cy="4374591"/>
          </a:xfrm>
          <a:prstGeom prst="rect">
            <a:avLst/>
          </a:prstGeom>
          <a:noFill/>
          <a:ln w="9525">
            <a:noFill/>
            <a:miter lim="800000"/>
            <a:headEnd/>
            <a:tailEnd/>
          </a:ln>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the formulas</a:t>
            </a:r>
            <a:endParaRPr lang="en-US" b="0" dirty="0"/>
          </a:p>
        </p:txBody>
      </p:sp>
      <p:pic>
        <p:nvPicPr>
          <p:cNvPr id="6146" name="Picture 2"/>
          <p:cNvPicPr>
            <a:picLocks noChangeAspect="1" noChangeArrowheads="1"/>
          </p:cNvPicPr>
          <p:nvPr/>
        </p:nvPicPr>
        <p:blipFill>
          <a:blip r:embed="rId3" cstate="print"/>
          <a:srcRect/>
          <a:stretch>
            <a:fillRect/>
          </a:stretch>
        </p:blipFill>
        <p:spPr bwMode="auto">
          <a:xfrm>
            <a:off x="1600200" y="1828800"/>
            <a:ext cx="6026763" cy="3043922"/>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1600200" y="5562600"/>
            <a:ext cx="5975861" cy="509016"/>
          </a:xfrm>
          <a:prstGeom prst="rect">
            <a:avLst/>
          </a:prstGeom>
          <a:noFill/>
          <a:ln w="9525">
            <a:noFill/>
            <a:miter lim="800000"/>
            <a:headEnd/>
            <a:tailEnd/>
          </a:ln>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literature to 1980</a:t>
            </a:r>
            <a:endParaRPr lang="en-US" b="0" dirty="0"/>
          </a:p>
        </p:txBody>
      </p:sp>
      <p:sp>
        <p:nvSpPr>
          <p:cNvPr id="5" name="Subtitle 4"/>
          <p:cNvSpPr>
            <a:spLocks noGrp="1"/>
          </p:cNvSpPr>
          <p:nvPr>
            <p:ph type="subTitle" idx="1"/>
          </p:nvPr>
        </p:nvSpPr>
        <p:spPr>
          <a:xfrm>
            <a:off x="0" y="1447800"/>
            <a:ext cx="9144000" cy="5257800"/>
          </a:xfrm>
        </p:spPr>
        <p:txBody>
          <a:bodyPr>
            <a:normAutofit/>
          </a:bodyPr>
          <a:lstStyle/>
          <a:p>
            <a:pPr marL="457200" indent="-457200" algn="l">
              <a:buFont typeface="Wingdings" pitchFamily="2" charset="2"/>
              <a:buChar char="§"/>
            </a:pPr>
            <a:r>
              <a:rPr lang="en-US" sz="3600" dirty="0" smtClean="0"/>
              <a:t>1948, mental numbers</a:t>
            </a:r>
          </a:p>
          <a:p>
            <a:pPr marL="457200" indent="-457200" algn="l">
              <a:buFont typeface="Wingdings" pitchFamily="2" charset="2"/>
              <a:buChar char="§"/>
            </a:pPr>
            <a:r>
              <a:rPr lang="en-US" sz="3600" dirty="0" smtClean="0"/>
              <a:t>1960, scale invariance (x by a constant)</a:t>
            </a:r>
          </a:p>
          <a:p>
            <a:pPr marL="457200" indent="-457200" algn="l">
              <a:buFont typeface="Wingdings" pitchFamily="2" charset="2"/>
              <a:buChar char="§"/>
            </a:pPr>
            <a:r>
              <a:rPr lang="en-US" sz="3600" dirty="0" smtClean="0"/>
              <a:t>1965, can’t use middle 3 digits as random numbers</a:t>
            </a:r>
          </a:p>
          <a:p>
            <a:pPr marL="457200" indent="-457200" algn="l">
              <a:buFont typeface="Wingdings" pitchFamily="2" charset="2"/>
              <a:buChar char="§"/>
            </a:pPr>
            <a:r>
              <a:rPr lang="en-US" sz="3600" dirty="0" smtClean="0"/>
              <a:t>1969, article in </a:t>
            </a:r>
            <a:r>
              <a:rPr lang="en-US" sz="3600" i="1" dirty="0" smtClean="0"/>
              <a:t>Scientific American</a:t>
            </a:r>
          </a:p>
          <a:p>
            <a:pPr marL="457200" indent="-457200" algn="l">
              <a:buFont typeface="Wingdings" pitchFamily="2" charset="2"/>
              <a:buChar char="§"/>
            </a:pPr>
            <a:r>
              <a:rPr lang="en-US" sz="3600" dirty="0" smtClean="0"/>
              <a:t>1971, first Fibonacci numbers paper</a:t>
            </a:r>
          </a:p>
          <a:p>
            <a:pPr marL="457200" indent="-457200" algn="l">
              <a:buFont typeface="Wingdings" pitchFamily="2" charset="2"/>
              <a:buChar char="§"/>
            </a:pPr>
            <a:r>
              <a:rPr lang="en-US" sz="3600" dirty="0" smtClean="0"/>
              <a:t>1972, use Benford to test forecasts</a:t>
            </a:r>
          </a:p>
          <a:p>
            <a:pPr marL="457200" indent="-457200" algn="l">
              <a:buFont typeface="Wingdings" pitchFamily="2" charset="2"/>
              <a:buChar char="§"/>
            </a:pPr>
            <a:r>
              <a:rPr lang="en-US" sz="3600" dirty="0" smtClean="0"/>
              <a:t>1976, Raimi’s review paper</a:t>
            </a:r>
            <a:endParaRPr lang="en-US" sz="3600" dirty="0"/>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literature 1980 to 2000</a:t>
            </a:r>
            <a:endParaRPr lang="en-US" b="0" dirty="0"/>
          </a:p>
        </p:txBody>
      </p:sp>
      <p:sp>
        <p:nvSpPr>
          <p:cNvPr id="5" name="Subtitle 4"/>
          <p:cNvSpPr>
            <a:spLocks noGrp="1"/>
          </p:cNvSpPr>
          <p:nvPr>
            <p:ph type="subTitle" idx="1"/>
          </p:nvPr>
        </p:nvSpPr>
        <p:spPr>
          <a:xfrm>
            <a:off x="0" y="1295400"/>
            <a:ext cx="9144000" cy="5410200"/>
          </a:xfrm>
        </p:spPr>
        <p:txBody>
          <a:bodyPr>
            <a:noAutofit/>
          </a:bodyPr>
          <a:lstStyle/>
          <a:p>
            <a:pPr marL="457200" indent="-457200" algn="l">
              <a:buFont typeface="Wingdings" pitchFamily="2" charset="2"/>
              <a:buChar char="§"/>
            </a:pPr>
            <a:r>
              <a:rPr lang="en-US" sz="3400" dirty="0" smtClean="0"/>
              <a:t>1988, rounding up of accounting numbers</a:t>
            </a:r>
          </a:p>
          <a:p>
            <a:pPr marL="457200" indent="-457200" algn="l">
              <a:buFont typeface="Wingdings" pitchFamily="2" charset="2"/>
              <a:buChar char="§"/>
            </a:pPr>
            <a:r>
              <a:rPr lang="en-US" sz="3400" dirty="0" smtClean="0"/>
              <a:t>1988, invented numbers</a:t>
            </a:r>
          </a:p>
          <a:p>
            <a:pPr marL="457200" indent="-457200" algn="l">
              <a:buFont typeface="Wingdings" pitchFamily="2" charset="2"/>
              <a:buChar char="§"/>
            </a:pPr>
            <a:r>
              <a:rPr lang="en-US" sz="3400" dirty="0" smtClean="0"/>
              <a:t>1989, U.S. study of accounting numbers</a:t>
            </a:r>
          </a:p>
          <a:p>
            <a:pPr marL="457200" indent="-457200" algn="l">
              <a:buFont typeface="Wingdings" pitchFamily="2" charset="2"/>
              <a:buChar char="§"/>
            </a:pPr>
            <a:r>
              <a:rPr lang="en-US" sz="3400" dirty="0" smtClean="0"/>
              <a:t>1992, rounding up of EPS numbers</a:t>
            </a:r>
            <a:endParaRPr lang="en-US" sz="3400" i="1" dirty="0" smtClean="0"/>
          </a:p>
          <a:p>
            <a:pPr marL="457200" indent="-457200" algn="l">
              <a:buFont typeface="Wingdings" pitchFamily="2" charset="2"/>
              <a:buChar char="§"/>
            </a:pPr>
            <a:r>
              <a:rPr lang="en-US" sz="3400" dirty="0" smtClean="0"/>
              <a:t>1995, random samples from random distributions are Benford</a:t>
            </a:r>
          </a:p>
          <a:p>
            <a:pPr marL="457200" indent="-457200" algn="l">
              <a:buFont typeface="Wingdings" pitchFamily="2" charset="2"/>
              <a:buChar char="§"/>
            </a:pPr>
            <a:r>
              <a:rPr lang="en-US" sz="3400" dirty="0" smtClean="0"/>
              <a:t>1996, tax evasion application</a:t>
            </a:r>
          </a:p>
          <a:p>
            <a:pPr marL="457200" indent="-457200" algn="l">
              <a:buFont typeface="Wingdings" pitchFamily="2" charset="2"/>
              <a:buChar char="§"/>
            </a:pPr>
            <a:r>
              <a:rPr lang="en-US" sz="3400" dirty="0" smtClean="0"/>
              <a:t>1997, auditing application</a:t>
            </a:r>
          </a:p>
          <a:p>
            <a:pPr marL="457200" indent="-457200" algn="l">
              <a:buFont typeface="Wingdings" pitchFamily="2" charset="2"/>
              <a:buChar char="§"/>
            </a:pPr>
            <a:r>
              <a:rPr lang="en-US" sz="3400" dirty="0" smtClean="0"/>
              <a:t>1999, </a:t>
            </a:r>
            <a:r>
              <a:rPr lang="en-US" sz="3400" i="1" dirty="0" smtClean="0"/>
              <a:t>Journal of Accountancy</a:t>
            </a:r>
            <a:r>
              <a:rPr lang="en-US" sz="3400" dirty="0" smtClean="0"/>
              <a:t> article</a:t>
            </a:r>
            <a:endParaRPr lang="en-US" sz="3400" dirty="0"/>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conformity to Benford</a:t>
            </a:r>
            <a:endParaRPr lang="en-US" b="0" dirty="0"/>
          </a:p>
        </p:txBody>
      </p:sp>
      <p:sp>
        <p:nvSpPr>
          <p:cNvPr id="5" name="Subtitle 4"/>
          <p:cNvSpPr>
            <a:spLocks noGrp="1"/>
          </p:cNvSpPr>
          <p:nvPr>
            <p:ph type="subTitle" idx="1"/>
          </p:nvPr>
        </p:nvSpPr>
        <p:spPr>
          <a:xfrm>
            <a:off x="228600" y="1524000"/>
            <a:ext cx="8686800" cy="5334000"/>
          </a:xfrm>
        </p:spPr>
        <p:txBody>
          <a:bodyPr>
            <a:noAutofit/>
          </a:bodyPr>
          <a:lstStyle/>
          <a:p>
            <a:pPr marL="457200" indent="-457200" algn="l">
              <a:buFont typeface="Wingdings" pitchFamily="2" charset="2"/>
              <a:buChar char="§"/>
            </a:pPr>
            <a:r>
              <a:rPr lang="en-US" sz="3600" dirty="0" smtClean="0"/>
              <a:t>Numbers should represent the sizes of facts or events</a:t>
            </a:r>
          </a:p>
          <a:p>
            <a:pPr marL="457200" indent="-457200" algn="l">
              <a:buFont typeface="Wingdings" pitchFamily="2" charset="2"/>
              <a:buChar char="§"/>
            </a:pPr>
            <a:r>
              <a:rPr lang="en-US" sz="3600" dirty="0" smtClean="0"/>
              <a:t>No built-in maximum or minimum</a:t>
            </a:r>
          </a:p>
          <a:p>
            <a:pPr marL="457200" indent="-457200" algn="l">
              <a:buFont typeface="Wingdings" pitchFamily="2" charset="2"/>
              <a:buChar char="§"/>
            </a:pPr>
            <a:r>
              <a:rPr lang="en-US" sz="3600" dirty="0" smtClean="0"/>
              <a:t>Numbers should not be identification numbers  (bank account numbers or flight numbers)</a:t>
            </a:r>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65787</TotalTime>
  <Words>1068</Words>
  <Application>Microsoft Office PowerPoint</Application>
  <PresentationFormat>On-screen Show (4:3)</PresentationFormat>
  <Paragraphs>110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Chapter 5</vt:lpstr>
      <vt:lpstr>Benford’s original table</vt:lpstr>
      <vt:lpstr>Benford’s hypothesis</vt:lpstr>
      <vt:lpstr>a bit of calculus</vt:lpstr>
      <vt:lpstr>benford’s law</vt:lpstr>
      <vt:lpstr>the formulas</vt:lpstr>
      <vt:lpstr>literature to 1980</vt:lpstr>
      <vt:lpstr>literature 1980 to 2000</vt:lpstr>
      <vt:lpstr>conformity to Benford</vt:lpstr>
      <vt:lpstr>invoice amounts</vt:lpstr>
      <vt:lpstr>first-two digit findings</vt:lpstr>
      <vt:lpstr>first-two digits: access</vt:lpstr>
      <vt:lpstr>first-two digits: access</vt:lpstr>
      <vt:lpstr>first-two digits: access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Benford's law</dc:subject>
  <dc:creator>Mark J. Nigrini</dc:creator>
  <cp:keywords>Benford's Law, history, scale invariance, basic tests</cp:keywords>
  <dc:description>(c) 2012 Mark J. Nigrini.  All rights reserved._x000d_
These PowerPoint slides are intended for use by instructors that have adopted Forensic Analytics as a textbook, or for conference presentations with a full disclosure of the source.</dc:description>
  <cp:lastModifiedBy>Mark J. Nigrini</cp:lastModifiedBy>
  <cp:revision>152</cp:revision>
  <dcterms:created xsi:type="dcterms:W3CDTF">2012-01-04T23:11:02Z</dcterms:created>
  <dcterms:modified xsi:type="dcterms:W3CDTF">2012-01-24T23:01:34Z</dcterms:modified>
  <cp:category>Presentation slides</cp:category>
</cp:coreProperties>
</file>