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303" r:id="rId4"/>
    <p:sldId id="259" r:id="rId5"/>
    <p:sldId id="269" r:id="rId6"/>
    <p:sldId id="296" r:id="rId7"/>
    <p:sldId id="305" r:id="rId8"/>
    <p:sldId id="308" r:id="rId9"/>
    <p:sldId id="270" r:id="rId10"/>
    <p:sldId id="309" r:id="rId11"/>
    <p:sldId id="29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09" autoAdjust="0"/>
  </p:normalViewPr>
  <p:slideViewPr>
    <p:cSldViewPr>
      <p:cViewPr varScale="1">
        <p:scale>
          <a:sx n="57" d="100"/>
          <a:sy n="57" d="100"/>
        </p:scale>
        <p:origin x="-165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686F1-D6AC-404B-B78B-5BAB70AF4E0E}" type="datetimeFigureOut">
              <a:rPr lang="en-US" smtClean="0"/>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70CDF-350B-46CB-BEAF-ECD563619AFC}" type="slidenum">
              <a:rPr lang="en-US" smtClean="0"/>
              <a:pPr/>
              <a:t>‹#›</a:t>
            </a:fld>
            <a:endParaRPr lang="en-US"/>
          </a:p>
        </p:txBody>
      </p:sp>
    </p:spTree>
    <p:extLst>
      <p:ext uri="{BB962C8B-B14F-4D97-AF65-F5344CB8AC3E}">
        <p14:creationId xmlns="" xmlns:p14="http://schemas.microsoft.com/office/powerpoint/2010/main" val="262752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109 to 129.</a:t>
            </a:r>
          </a:p>
          <a:p>
            <a:r>
              <a:rPr lang="en-US" dirty="0" smtClean="0"/>
              <a:t>Testing conformity to Benford’s Law.  Preferred test is the Mean</a:t>
            </a:r>
            <a:r>
              <a:rPr lang="en-US" baseline="0" dirty="0" smtClean="0"/>
              <a:t> Absolute Deviation (MAD) </a:t>
            </a:r>
            <a:r>
              <a:rPr lang="en-US" baseline="0" smtClean="0"/>
              <a:t>test.</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a:t>
            </a:fld>
            <a:endParaRPr lang="en-US"/>
          </a:p>
        </p:txBody>
      </p:sp>
    </p:spTree>
    <p:extLst>
      <p:ext uri="{BB962C8B-B14F-4D97-AF65-F5344CB8AC3E}">
        <p14:creationId xmlns="" xmlns:p14="http://schemas.microsoft.com/office/powerpoint/2010/main" val="7566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122 to 128.</a:t>
            </a:r>
          </a:p>
          <a:p>
            <a:r>
              <a:rPr lang="en-US" dirty="0" smtClean="0"/>
              <a:t>Figure 6.10.</a:t>
            </a:r>
          </a:p>
          <a:p>
            <a:r>
              <a:rPr lang="en-US" sz="1200" kern="1200" dirty="0" smtClean="0">
                <a:solidFill>
                  <a:schemeClr val="tx1"/>
                </a:solidFill>
                <a:latin typeface="+mn-lt"/>
                <a:ea typeface="+mn-ea"/>
                <a:cs typeface="+mn-cs"/>
              </a:rPr>
              <a:t>The mantissa arc test plots the mantissas on the unit circle.  If the mantissas are uniformly distributed then we would have a perfect circle with</a:t>
            </a:r>
            <a:r>
              <a:rPr lang="en-US" sz="1200" kern="1200" baseline="0" dirty="0" smtClean="0">
                <a:solidFill>
                  <a:schemeClr val="tx1"/>
                </a:solidFill>
                <a:latin typeface="+mn-lt"/>
                <a:ea typeface="+mn-ea"/>
                <a:cs typeface="+mn-cs"/>
              </a:rPr>
              <a:t> a radius of 1 and a center of gravity of (0,0).  In the above case we only have numbers from 10 to 19.999 and also from 50 to 59.999.</a:t>
            </a:r>
          </a:p>
          <a:p>
            <a:r>
              <a:rPr lang="en-US" sz="1200" kern="1200" baseline="0" dirty="0" smtClean="0">
                <a:solidFill>
                  <a:schemeClr val="tx1"/>
                </a:solidFill>
                <a:latin typeface="+mn-lt"/>
                <a:ea typeface="+mn-ea"/>
                <a:cs typeface="+mn-cs"/>
              </a:rPr>
              <a:t>the underlying mathematics is quite elegant but the test is too sensitive to deviations from Benford’s Law.</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0470CDF-350B-46CB-BEAF-ECD563619AFC}" type="slidenum">
              <a:rPr lang="en-US" smtClean="0"/>
              <a:pPr/>
              <a:t>10</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129,</a:t>
            </a:r>
            <a:r>
              <a:rPr lang="en-US" baseline="0" dirty="0" smtClean="0"/>
              <a:t> and a review of the main points.</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11</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110 to 111</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Z-statistic is used to test whether the actual proportion for a specific first-two digit combination differs significantly from the expectation of Benford's Law.  The formula takes into account the absolute magnitude of the difference (the numeric distance from the actual to the expected), the size of the data set, and the magnitude of the expected proportion. </a:t>
            </a:r>
          </a:p>
          <a:p>
            <a:r>
              <a:rPr lang="en-US" sz="1200" kern="1200" dirty="0" smtClean="0">
                <a:solidFill>
                  <a:schemeClr val="tx1"/>
                </a:solidFill>
                <a:latin typeface="+mn-lt"/>
                <a:ea typeface="+mn-ea"/>
                <a:cs typeface="+mn-cs"/>
              </a:rPr>
              <a:t>The Z-statistics cannot be added or combined in some other way to get an idea of the overall extent of nonconformity.</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Pages 111 to 114</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chi-square test is often used to compare an actual set of results with an expected set of results.  In this case our expected result is that the data follows Benford's Law.  The null hypothesis is that the first two digits of the data follow Benford's Law.</a:t>
            </a:r>
          </a:p>
          <a:p>
            <a:r>
              <a:rPr lang="en-US" sz="1200" kern="1200" dirty="0" smtClean="0">
                <a:solidFill>
                  <a:schemeClr val="tx1"/>
                </a:solidFill>
                <a:latin typeface="+mn-lt"/>
                <a:ea typeface="+mn-ea"/>
                <a:cs typeface="+mn-cs"/>
              </a:rPr>
              <a:t>The calculated chi-square statistic is compared to a cutoff value which can be calculated in Excel by using the CHIINV function.  For example, CHIINV(0.05,89) equals 112.02.  If the calculated chi-square value exceeds 112.02 then the null hypothesis of conformity of the first-two digits must be rejected and we would conclude that the data does not conform to Benford's Law.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a:t>
            </a:r>
            <a:r>
              <a:rPr lang="en-US" baseline="0" dirty="0" smtClean="0"/>
              <a:t> 111 to 114.</a:t>
            </a:r>
          </a:p>
          <a:p>
            <a:r>
              <a:rPr lang="en-US" baseline="0" dirty="0" smtClean="0"/>
              <a:t>Figure 6.1.</a:t>
            </a:r>
            <a:endParaRPr lang="en-US" dirty="0" smtClean="0"/>
          </a:p>
          <a:p>
            <a:r>
              <a:rPr lang="en-US" sz="1200" kern="1200" dirty="0" smtClean="0">
                <a:solidFill>
                  <a:schemeClr val="tx1"/>
                </a:solidFill>
                <a:latin typeface="+mn-lt"/>
                <a:ea typeface="+mn-ea"/>
                <a:cs typeface="+mn-cs"/>
              </a:rPr>
              <a:t>Another "all digits at once" test is the Kolmogorov-Smirnoff (abbreviated K-S) test.  This test is based on the cumulative density function. </a:t>
            </a:r>
          </a:p>
          <a:p>
            <a:r>
              <a:rPr lang="en-US" sz="1200" kern="1200" dirty="0" smtClean="0">
                <a:solidFill>
                  <a:schemeClr val="tx1"/>
                </a:solidFill>
                <a:latin typeface="+mn-lt"/>
                <a:ea typeface="+mn-ea"/>
                <a:cs typeface="+mn-cs"/>
              </a:rPr>
              <a:t>The K-S test takes the largest of the absolute values of these ninety possible first-two digit differences (called the </a:t>
            </a:r>
            <a:r>
              <a:rPr lang="en-US" sz="1200" kern="1200" dirty="0" err="1" smtClean="0">
                <a:solidFill>
                  <a:schemeClr val="tx1"/>
                </a:solidFill>
                <a:latin typeface="+mn-lt"/>
                <a:ea typeface="+mn-ea"/>
                <a:cs typeface="+mn-cs"/>
              </a:rPr>
              <a:t>supremum</a:t>
            </a:r>
            <a:r>
              <a:rPr lang="en-US" sz="1200" kern="1200" dirty="0" smtClean="0">
                <a:solidFill>
                  <a:schemeClr val="tx1"/>
                </a:solidFill>
                <a:latin typeface="+mn-lt"/>
                <a:ea typeface="+mn-ea"/>
                <a:cs typeface="+mn-cs"/>
              </a:rPr>
              <a:t> in statistical terms).  The formula to determine whether the result is significant is shown in equation 6.3.</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4</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114 to 115.</a:t>
            </a:r>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5</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115.</a:t>
            </a:r>
          </a:p>
          <a:p>
            <a:r>
              <a:rPr lang="en-US" sz="1200" kern="1200" dirty="0" smtClean="0">
                <a:solidFill>
                  <a:schemeClr val="tx1"/>
                </a:solidFill>
                <a:latin typeface="+mn-lt"/>
                <a:ea typeface="+mn-ea"/>
                <a:cs typeface="+mn-cs"/>
              </a:rPr>
              <a:t>Figure 6.2 has been cropped in the center. </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6</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115 to 121.</a:t>
            </a:r>
          </a:p>
          <a:p>
            <a:r>
              <a:rPr lang="en-US" dirty="0" smtClean="0"/>
              <a:t>Figure 6.5.</a:t>
            </a:r>
          </a:p>
          <a:p>
            <a:r>
              <a:rPr lang="en-US" dirty="0" smtClean="0"/>
              <a:t>The</a:t>
            </a:r>
            <a:r>
              <a:rPr lang="en-US" baseline="0" dirty="0" smtClean="0"/>
              <a:t> ordered (ranked from smallest to largest) logs are expected to form a straight line.</a:t>
            </a:r>
          </a:p>
          <a:p>
            <a:r>
              <a:rPr lang="en-US" dirty="0" smtClean="0"/>
              <a:t>Because Excel can only graph 32,000 points we might need to take a random sample of the logs to see what they look like on a graph.  See Figures 6.3 and 6.4.</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7</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119 to 121.</a:t>
            </a:r>
          </a:p>
          <a:p>
            <a:r>
              <a:rPr lang="en-US" dirty="0" smtClean="0"/>
              <a:t>Figure 6.7.</a:t>
            </a:r>
          </a:p>
          <a:p>
            <a:r>
              <a:rPr lang="en-US" dirty="0" smtClean="0"/>
              <a:t>The</a:t>
            </a:r>
            <a:r>
              <a:rPr lang="en-US" baseline="0" dirty="0" smtClean="0"/>
              <a:t> fractional parts of the logs will form a straight line from bottom left to top right if the data conforms to Benford’s Law.  We can see that this is not the case for the invoices paid data.</a:t>
            </a:r>
            <a:endParaRPr lang="en-US" dirty="0"/>
          </a:p>
        </p:txBody>
      </p:sp>
      <p:sp>
        <p:nvSpPr>
          <p:cNvPr id="4" name="Slide Number Placeholder 3"/>
          <p:cNvSpPr>
            <a:spLocks noGrp="1"/>
          </p:cNvSpPr>
          <p:nvPr>
            <p:ph type="sldNum" sz="quarter" idx="10"/>
          </p:nvPr>
        </p:nvSpPr>
        <p:spPr/>
        <p:txBody>
          <a:bodyPr/>
          <a:lstStyle/>
          <a:p>
            <a:fld id="{20470CDF-350B-46CB-BEAF-ECD563619AFC}" type="slidenum">
              <a:rPr lang="en-US" smtClean="0"/>
              <a:pPr/>
              <a:t>8</a:t>
            </a:fld>
            <a:endParaRPr lang="en-US"/>
          </a:p>
        </p:txBody>
      </p:sp>
    </p:spTree>
    <p:extLst>
      <p:ext uri="{BB962C8B-B14F-4D97-AF65-F5344CB8AC3E}">
        <p14:creationId xmlns="" xmlns:p14="http://schemas.microsoft.com/office/powerpoint/2010/main" val="374524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122 to 128.</a:t>
            </a:r>
          </a:p>
          <a:p>
            <a:r>
              <a:rPr lang="en-US" dirty="0" smtClean="0"/>
              <a:t>Figure 6.9.</a:t>
            </a:r>
          </a:p>
          <a:p>
            <a:r>
              <a:rPr lang="en-US" sz="1200" kern="1200" dirty="0" smtClean="0">
                <a:solidFill>
                  <a:schemeClr val="tx1"/>
                </a:solidFill>
                <a:latin typeface="+mn-lt"/>
                <a:ea typeface="+mn-ea"/>
                <a:cs typeface="+mn-cs"/>
              </a:rPr>
              <a:t>The mantissa arc test plots the mantissas on the unit circle.  If the mantissas are uniformly distributed then we would have a perfect circle with</a:t>
            </a:r>
            <a:r>
              <a:rPr lang="en-US" sz="1200" kern="1200" baseline="0" dirty="0" smtClean="0">
                <a:solidFill>
                  <a:schemeClr val="tx1"/>
                </a:solidFill>
                <a:latin typeface="+mn-lt"/>
                <a:ea typeface="+mn-ea"/>
                <a:cs typeface="+mn-cs"/>
              </a:rPr>
              <a:t> a radius of 1 and a center of gravity of (0,0).  Such a result is shown above.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0470CDF-350B-46CB-BEAF-ECD563619AFC}" type="slidenum">
              <a:rPr lang="en-US" smtClean="0"/>
              <a:pPr/>
              <a:t>9</a:t>
            </a:fld>
            <a:endParaRPr lang="en-US"/>
          </a:p>
        </p:txBody>
      </p:sp>
    </p:spTree>
    <p:extLst>
      <p:ext uri="{BB962C8B-B14F-4D97-AF65-F5344CB8AC3E}">
        <p14:creationId xmlns="" xmlns:p14="http://schemas.microsoft.com/office/powerpoint/2010/main" val="374524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4887388-CA01-48FB-9F7F-8548B84ECDD2}" type="datetimeFigureOut">
              <a:rPr lang="en-US" smtClean="0"/>
              <a:pPr/>
              <a:t>4/20/2012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256B651-48DF-4E35-A653-B7BFB5F3ACF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887388-CA01-48FB-9F7F-8548B84ECDD2}"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256B651-48DF-4E35-A653-B7BFB5F3A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887388-CA01-48FB-9F7F-8548B84ECDD2}" type="datetimeFigureOut">
              <a:rPr lang="en-US" smtClean="0"/>
              <a:pPr/>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887388-CA01-48FB-9F7F-8548B84ECDD2}" type="datetimeFigureOut">
              <a:rPr lang="en-US" smtClean="0"/>
              <a:pPr/>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87388-CA01-48FB-9F7F-8548B84ECDD2}" type="datetimeFigureOut">
              <a:rPr lang="en-US" smtClean="0"/>
              <a:pPr/>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887388-CA01-48FB-9F7F-8548B84ECDD2}"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6B651-48DF-4E35-A653-B7BFB5F3AC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prstClr val="black"/>
              <a:schemeClr val="accent4">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4887388-CA01-48FB-9F7F-8548B84ECDD2}" type="datetimeFigureOut">
              <a:rPr lang="en-US" smtClean="0"/>
              <a:pPr/>
              <a:t>4/20/2012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256B651-48DF-4E35-A653-B7BFB5F3AC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0"/>
            <a:ext cx="5029200" cy="838200"/>
          </a:xfrm>
        </p:spPr>
        <p:txBody>
          <a:bodyPr/>
          <a:lstStyle/>
          <a:p>
            <a:r>
              <a:rPr lang="en-US" dirty="0" smtClean="0"/>
              <a:t>Chapter 6</a:t>
            </a:r>
            <a:endParaRPr lang="en-US" dirty="0"/>
          </a:p>
        </p:txBody>
      </p:sp>
      <p:sp>
        <p:nvSpPr>
          <p:cNvPr id="3" name="Subtitle 2"/>
          <p:cNvSpPr>
            <a:spLocks noGrp="1"/>
          </p:cNvSpPr>
          <p:nvPr>
            <p:ph type="subTitle" idx="1"/>
          </p:nvPr>
        </p:nvSpPr>
        <p:spPr>
          <a:xfrm>
            <a:off x="1371600" y="1600200"/>
            <a:ext cx="5638800" cy="2133600"/>
          </a:xfrm>
          <a:solidFill>
            <a:schemeClr val="tx1"/>
          </a:solidFill>
        </p:spPr>
        <p:txBody>
          <a:bodyPr>
            <a:normAutofit/>
          </a:bodyPr>
          <a:lstStyle/>
          <a:p>
            <a:pPr algn="l"/>
            <a:r>
              <a:rPr lang="en-US" dirty="0" smtClean="0">
                <a:solidFill>
                  <a:schemeClr val="bg1"/>
                </a:solidFill>
                <a:latin typeface="Times New Roman" pitchFamily="18" charset="0"/>
                <a:cs typeface="Times New Roman" pitchFamily="18" charset="0"/>
              </a:rPr>
              <a:t>One digit at a time</a:t>
            </a:r>
          </a:p>
          <a:p>
            <a:pPr algn="l"/>
            <a:r>
              <a:rPr lang="en-US" dirty="0" smtClean="0">
                <a:solidFill>
                  <a:schemeClr val="bg1"/>
                </a:solidFill>
                <a:latin typeface="Times New Roman" pitchFamily="18" charset="0"/>
                <a:cs typeface="Times New Roman" pitchFamily="18" charset="0"/>
              </a:rPr>
              <a:t>All digits together</a:t>
            </a:r>
          </a:p>
          <a:p>
            <a:pPr algn="l"/>
            <a:r>
              <a:rPr lang="en-US" dirty="0" smtClean="0">
                <a:solidFill>
                  <a:schemeClr val="bg1"/>
                </a:solidFill>
                <a:latin typeface="Times New Roman" pitchFamily="18" charset="0"/>
                <a:cs typeface="Times New Roman" pitchFamily="18" charset="0"/>
              </a:rPr>
              <a:t>Logarithmic </a:t>
            </a:r>
            <a:r>
              <a:rPr lang="en-US" dirty="0" smtClean="0">
                <a:solidFill>
                  <a:schemeClr val="bg1"/>
                </a:solidFill>
                <a:latin typeface="Times New Roman" pitchFamily="18" charset="0"/>
                <a:cs typeface="Times New Roman" pitchFamily="18" charset="0"/>
              </a:rPr>
              <a:t>basis of Benford’s Law</a:t>
            </a:r>
          </a:p>
          <a:p>
            <a:pPr algn="l"/>
            <a:r>
              <a:rPr lang="en-US" dirty="0" smtClean="0">
                <a:solidFill>
                  <a:schemeClr val="bg1"/>
                </a:solidFill>
                <a:latin typeface="Times New Roman" pitchFamily="18" charset="0"/>
                <a:cs typeface="Times New Roman" pitchFamily="18" charset="0"/>
              </a:rPr>
              <a:t>Creating a Benford Set</a:t>
            </a:r>
            <a:endParaRPr lang="en-US" dirty="0">
              <a:solidFill>
                <a:schemeClr val="bg1"/>
              </a:solidFill>
              <a:latin typeface="Times New Roman" pitchFamily="18" charset="0"/>
              <a:cs typeface="Times New Roman" pitchFamily="18" charset="0"/>
            </a:endParaRPr>
          </a:p>
        </p:txBody>
      </p:sp>
      <p:sp>
        <p:nvSpPr>
          <p:cNvPr id="5" name="Rectangle 4"/>
          <p:cNvSpPr/>
          <p:nvPr/>
        </p:nvSpPr>
        <p:spPr>
          <a:xfrm>
            <a:off x="1371600" y="4648200"/>
            <a:ext cx="3200400" cy="904863"/>
          </a:xfrm>
          <a:prstGeom prst="rect">
            <a:avLst/>
          </a:prstGeom>
          <a:solidFill>
            <a:schemeClr val="tx1"/>
          </a:solidFill>
        </p:spPr>
        <p:txBody>
          <a:bodyPr wrap="square">
            <a:spAutoFit/>
          </a:bodyPr>
          <a:lstStyle/>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Prepared by:</a:t>
            </a:r>
          </a:p>
          <a:p>
            <a:pPr lvl="0">
              <a:spcBef>
                <a:spcPct val="20000"/>
              </a:spcBef>
              <a:buClr>
                <a:prstClr val="white">
                  <a:shade val="95000"/>
                </a:prstClr>
              </a:buClr>
              <a:buSzPct val="65000"/>
            </a:pPr>
            <a:r>
              <a:rPr lang="en-US" sz="2400" dirty="0" smtClean="0">
                <a:solidFill>
                  <a:prstClr val="black"/>
                </a:solidFill>
                <a:latin typeface="Book Antiqua" pitchFamily="18" charset="0"/>
                <a:cs typeface="Calibri" pitchFamily="34" charset="0"/>
              </a:rPr>
              <a:t>Mark J. Nigrini</a:t>
            </a:r>
            <a:endParaRPr lang="en-US" sz="2400" dirty="0">
              <a:solidFill>
                <a:prstClr val="black"/>
              </a:solidFill>
              <a:latin typeface="Book Antiqua" pitchFamily="18" charset="0"/>
              <a:cs typeface="Calibri" pitchFamily="34" charset="0"/>
            </a:endParaRPr>
          </a:p>
        </p:txBody>
      </p:sp>
      <p:sp>
        <p:nvSpPr>
          <p:cNvPr id="4" name="TextBox 3"/>
          <p:cNvSpPr txBox="1"/>
          <p:nvPr/>
        </p:nvSpPr>
        <p:spPr>
          <a:xfrm>
            <a:off x="152400" y="6489125"/>
            <a:ext cx="4953000" cy="276999"/>
          </a:xfrm>
          <a:prstGeom prst="rect">
            <a:avLst/>
          </a:prstGeom>
          <a:noFill/>
        </p:spPr>
        <p:txBody>
          <a:bodyPr wrap="square" rtlCol="0">
            <a:spAutoFit/>
          </a:bodyPr>
          <a:lstStyle/>
          <a:p>
            <a:r>
              <a:rPr lang="en-US" sz="1200" dirty="0" smtClean="0"/>
              <a:t>Copyright © 2012 by Mark J. Nigrini. All rights reserved.</a:t>
            </a:r>
            <a:endParaRPr lang="en-US" sz="1200" dirty="0"/>
          </a:p>
        </p:txBody>
      </p:sp>
      <p:pic>
        <p:nvPicPr>
          <p:cNvPr id="4097" name="Picture 1" descr="C:\DataDrivenForensics_Images\ForensicAnalyticsImages300DPI\Images_Chapter6\Figure6-10 - Copy.jpg"/>
          <p:cNvPicPr>
            <a:picLocks noChangeAspect="1" noChangeArrowheads="1"/>
          </p:cNvPicPr>
          <p:nvPr/>
        </p:nvPicPr>
        <p:blipFill>
          <a:blip r:embed="rId3" cstate="print"/>
          <a:srcRect/>
          <a:stretch>
            <a:fillRect/>
          </a:stretch>
        </p:blipFill>
        <p:spPr bwMode="auto">
          <a:xfrm>
            <a:off x="5562600" y="3962400"/>
            <a:ext cx="2732227" cy="2686690"/>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6724650" y="0"/>
            <a:ext cx="2419350" cy="3448050"/>
          </a:xfrm>
          <a:prstGeom prst="rect">
            <a:avLst/>
          </a:prstGeom>
          <a:noFill/>
          <a:ln w="9525">
            <a:noFill/>
            <a:miter lim="800000"/>
            <a:headEnd/>
            <a:tailEnd/>
          </a:ln>
          <a:effectLst/>
        </p:spPr>
      </p:pic>
    </p:spTree>
    <p:extLst>
      <p:ext uri="{BB962C8B-B14F-4D97-AF65-F5344CB8AC3E}">
        <p14:creationId xmlns="" xmlns:p14="http://schemas.microsoft.com/office/powerpoint/2010/main" val="3548590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mantissa arc test</a:t>
            </a:r>
            <a:endParaRPr lang="en-US" b="0" dirty="0"/>
          </a:p>
        </p:txBody>
      </p:sp>
      <p:pic>
        <p:nvPicPr>
          <p:cNvPr id="25602" name="Picture 2" descr="C:\DataDrivenForensics_Images\ForensicAnalyticsImages300DPI\Images_Chapter6\Figure6-10 - Copy.jpg"/>
          <p:cNvPicPr>
            <a:picLocks noChangeAspect="1" noChangeArrowheads="1"/>
          </p:cNvPicPr>
          <p:nvPr/>
        </p:nvPicPr>
        <p:blipFill>
          <a:blip r:embed="rId3" cstate="print"/>
          <a:srcRect/>
          <a:stretch>
            <a:fillRect/>
          </a:stretch>
        </p:blipFill>
        <p:spPr bwMode="auto">
          <a:xfrm>
            <a:off x="1828800" y="1468435"/>
            <a:ext cx="5480914" cy="5389565"/>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0"/>
            <a:ext cx="7162800" cy="990600"/>
          </a:xfrm>
        </p:spPr>
        <p:txBody>
          <a:bodyPr>
            <a:normAutofit/>
          </a:bodyPr>
          <a:lstStyle/>
          <a:p>
            <a:r>
              <a:rPr lang="en-US" b="0" dirty="0" smtClean="0"/>
              <a:t>summary</a:t>
            </a:r>
            <a:endParaRPr lang="en-US" b="0" dirty="0"/>
          </a:p>
        </p:txBody>
      </p:sp>
      <p:sp>
        <p:nvSpPr>
          <p:cNvPr id="5" name="Subtitle 4"/>
          <p:cNvSpPr>
            <a:spLocks noGrp="1"/>
          </p:cNvSpPr>
          <p:nvPr>
            <p:ph type="subTitle" idx="1"/>
          </p:nvPr>
        </p:nvSpPr>
        <p:spPr>
          <a:xfrm>
            <a:off x="0" y="1219200"/>
            <a:ext cx="9144000" cy="5486400"/>
          </a:xfrm>
        </p:spPr>
        <p:txBody>
          <a:bodyPr>
            <a:noAutofit/>
          </a:bodyPr>
          <a:lstStyle/>
          <a:p>
            <a:pPr marL="457200" indent="-457200" algn="l">
              <a:buFont typeface="Wingdings" pitchFamily="2" charset="2"/>
              <a:buChar char="§"/>
            </a:pPr>
            <a:r>
              <a:rPr lang="en-US" sz="3200" dirty="0" smtClean="0"/>
              <a:t>Classical statistical tests only tolerate small deviations from Benford for large data sets</a:t>
            </a:r>
          </a:p>
          <a:p>
            <a:pPr marL="457200" indent="-457200" algn="l">
              <a:buFont typeface="Wingdings" pitchFamily="2" charset="2"/>
              <a:buChar char="§"/>
            </a:pPr>
            <a:r>
              <a:rPr lang="en-US" sz="3200" i="1" dirty="0" smtClean="0"/>
              <a:t>Z</a:t>
            </a:r>
            <a:r>
              <a:rPr lang="en-US" sz="3200" dirty="0" smtClean="0"/>
              <a:t>-statistic looks at one digit at a time</a:t>
            </a:r>
          </a:p>
          <a:p>
            <a:pPr marL="457200" indent="-457200" algn="l">
              <a:buFont typeface="Wingdings" pitchFamily="2" charset="2"/>
              <a:buChar char="§"/>
            </a:pPr>
            <a:r>
              <a:rPr lang="en-US" sz="3200" dirty="0" smtClean="0"/>
              <a:t>Chi-square &amp; K-S look at all digits together</a:t>
            </a:r>
          </a:p>
          <a:p>
            <a:pPr marL="457200" indent="-457200" algn="l">
              <a:buFont typeface="Wingdings" pitchFamily="2" charset="2"/>
              <a:buChar char="§"/>
            </a:pPr>
            <a:r>
              <a:rPr lang="en-US" sz="3200" dirty="0" smtClean="0"/>
              <a:t>MAD ignores the number of records</a:t>
            </a:r>
          </a:p>
          <a:p>
            <a:pPr marL="457200" indent="-457200" algn="l">
              <a:buFont typeface="Wingdings" pitchFamily="2" charset="2"/>
              <a:buChar char="§"/>
            </a:pPr>
            <a:r>
              <a:rPr lang="en-US" sz="3200" dirty="0" smtClean="0"/>
              <a:t>MAD cutoff scores are based on experience</a:t>
            </a:r>
          </a:p>
          <a:p>
            <a:pPr marL="457200" indent="-457200" algn="l">
              <a:buFont typeface="Wingdings" pitchFamily="2" charset="2"/>
              <a:buChar char="§"/>
            </a:pPr>
            <a:r>
              <a:rPr lang="en-US" sz="3200" dirty="0" smtClean="0"/>
              <a:t>Logs are expected to form a straight line</a:t>
            </a:r>
          </a:p>
          <a:p>
            <a:pPr marL="457200" indent="-457200" algn="l">
              <a:buFont typeface="Wingdings" pitchFamily="2" charset="2"/>
              <a:buChar char="§"/>
            </a:pPr>
            <a:r>
              <a:rPr lang="en-US" sz="3200" dirty="0" smtClean="0"/>
              <a:t>Mantissas are expected to form a straight line</a:t>
            </a:r>
          </a:p>
          <a:p>
            <a:pPr marL="457200" indent="-457200" algn="l">
              <a:buFont typeface="Wingdings" pitchFamily="2" charset="2"/>
              <a:buChar char="§"/>
            </a:pPr>
            <a:r>
              <a:rPr lang="en-US" sz="3200" dirty="0" smtClean="0"/>
              <a:t>Mantissa Arc is statistically rigorous but is too sensitive to small deviations from Benford</a:t>
            </a:r>
            <a:endParaRPr lang="en-US" sz="3200" dirty="0"/>
          </a:p>
        </p:txBody>
      </p:sp>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381000"/>
            <a:ext cx="9144000" cy="990600"/>
          </a:xfrm>
        </p:spPr>
        <p:txBody>
          <a:bodyPr>
            <a:normAutofit/>
          </a:bodyPr>
          <a:lstStyle/>
          <a:p>
            <a:r>
              <a:rPr lang="en-US" dirty="0" smtClean="0"/>
              <a:t>one digit at a time</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371600" y="2895600"/>
            <a:ext cx="6599849" cy="1856906"/>
          </a:xfrm>
          <a:prstGeom prst="rect">
            <a:avLst/>
          </a:prstGeom>
          <a:noFill/>
          <a:ln w="9525">
            <a:noFill/>
            <a:miter lim="800000"/>
            <a:headEnd/>
            <a:tailEnd/>
          </a:ln>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381000"/>
            <a:ext cx="9144000" cy="990600"/>
          </a:xfrm>
        </p:spPr>
        <p:txBody>
          <a:bodyPr>
            <a:normAutofit/>
          </a:bodyPr>
          <a:lstStyle/>
          <a:p>
            <a:r>
              <a:rPr lang="en-US" dirty="0" smtClean="0"/>
              <a:t>all digits together</a:t>
            </a:r>
            <a:endParaRPr lang="en-US" dirty="0"/>
          </a:p>
        </p:txBody>
      </p:sp>
      <p:pic>
        <p:nvPicPr>
          <p:cNvPr id="18434" name="Picture 2"/>
          <p:cNvPicPr>
            <a:picLocks noChangeAspect="1" noChangeArrowheads="1"/>
          </p:cNvPicPr>
          <p:nvPr/>
        </p:nvPicPr>
        <p:blipFill>
          <a:blip r:embed="rId3" cstate="print"/>
          <a:srcRect/>
          <a:stretch>
            <a:fillRect/>
          </a:stretch>
        </p:blipFill>
        <p:spPr bwMode="auto">
          <a:xfrm>
            <a:off x="990600" y="2895600"/>
            <a:ext cx="7242064" cy="1914148"/>
          </a:xfrm>
          <a:prstGeom prst="rect">
            <a:avLst/>
          </a:prstGeom>
          <a:noFill/>
          <a:ln w="9525">
            <a:noFill/>
            <a:miter lim="800000"/>
            <a:headEnd/>
            <a:tailEnd/>
          </a:ln>
        </p:spPr>
      </p:pic>
    </p:spTree>
    <p:extLst>
      <p:ext uri="{BB962C8B-B14F-4D97-AF65-F5344CB8AC3E}">
        <p14:creationId xmlns="" xmlns:p14="http://schemas.microsoft.com/office/powerpoint/2010/main" val="2841241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82000" cy="762000"/>
          </a:xfrm>
        </p:spPr>
        <p:txBody>
          <a:bodyPr>
            <a:normAutofit/>
          </a:bodyPr>
          <a:lstStyle/>
          <a:p>
            <a:r>
              <a:rPr lang="en-US" b="0" dirty="0" smtClean="0"/>
              <a:t>all digits together</a:t>
            </a:r>
            <a:endParaRPr lang="en-US" b="0" dirty="0"/>
          </a:p>
        </p:txBody>
      </p:sp>
      <p:pic>
        <p:nvPicPr>
          <p:cNvPr id="19458" name="Picture 2" descr="C:\DataDrivenForensics_Images\ForensicAnalyticsImages300DPI\Images_Chapter6\Figure6-01 - Copy.jpg"/>
          <p:cNvPicPr>
            <a:picLocks noChangeAspect="1" noChangeArrowheads="1"/>
          </p:cNvPicPr>
          <p:nvPr/>
        </p:nvPicPr>
        <p:blipFill>
          <a:blip r:embed="rId3" cstate="print"/>
          <a:srcRect/>
          <a:stretch>
            <a:fillRect/>
          </a:stretch>
        </p:blipFill>
        <p:spPr bwMode="auto">
          <a:xfrm>
            <a:off x="838200" y="1448135"/>
            <a:ext cx="7429683" cy="5409865"/>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381000"/>
            <a:ext cx="8610600" cy="762000"/>
          </a:xfrm>
        </p:spPr>
        <p:txBody>
          <a:bodyPr>
            <a:normAutofit/>
          </a:bodyPr>
          <a:lstStyle/>
          <a:p>
            <a:r>
              <a:rPr lang="en-US" b="0" dirty="0" smtClean="0"/>
              <a:t>mean absolute deviation</a:t>
            </a:r>
            <a:endParaRPr lang="en-US" b="0" dirty="0"/>
          </a:p>
        </p:txBody>
      </p:sp>
      <p:pic>
        <p:nvPicPr>
          <p:cNvPr id="20482" name="Picture 2"/>
          <p:cNvPicPr>
            <a:picLocks noChangeAspect="1" noChangeArrowheads="1"/>
          </p:cNvPicPr>
          <p:nvPr/>
        </p:nvPicPr>
        <p:blipFill>
          <a:blip r:embed="rId3" cstate="print"/>
          <a:srcRect/>
          <a:stretch>
            <a:fillRect/>
          </a:stretch>
        </p:blipFill>
        <p:spPr bwMode="auto">
          <a:xfrm>
            <a:off x="914400" y="2438400"/>
            <a:ext cx="7290832" cy="2072644"/>
          </a:xfrm>
          <a:prstGeom prst="rect">
            <a:avLst/>
          </a:prstGeom>
          <a:noFill/>
          <a:ln w="9525">
            <a:noFill/>
            <a:miter lim="800000"/>
            <a:headEnd/>
            <a:tailEnd/>
          </a:ln>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mad cutoff values</a:t>
            </a:r>
            <a:endParaRPr lang="en-US" b="0" dirty="0"/>
          </a:p>
        </p:txBody>
      </p:sp>
      <p:pic>
        <p:nvPicPr>
          <p:cNvPr id="21508" name="Picture 4"/>
          <p:cNvPicPr>
            <a:picLocks noChangeAspect="1" noChangeArrowheads="1"/>
          </p:cNvPicPr>
          <p:nvPr/>
        </p:nvPicPr>
        <p:blipFill>
          <a:blip r:embed="rId3" cstate="print"/>
          <a:srcRect/>
          <a:stretch>
            <a:fillRect/>
          </a:stretch>
        </p:blipFill>
        <p:spPr bwMode="auto">
          <a:xfrm>
            <a:off x="0" y="1295400"/>
            <a:ext cx="7937007" cy="3474726"/>
          </a:xfrm>
          <a:prstGeom prst="rect">
            <a:avLst/>
          </a:prstGeom>
          <a:noFill/>
          <a:ln w="9525">
            <a:noFill/>
            <a:miter lim="800000"/>
            <a:headEnd/>
            <a:tailEnd/>
          </a:ln>
        </p:spPr>
      </p:pic>
      <p:pic>
        <p:nvPicPr>
          <p:cNvPr id="21506" name="Picture 2"/>
          <p:cNvPicPr>
            <a:picLocks noChangeAspect="1" noChangeArrowheads="1"/>
          </p:cNvPicPr>
          <p:nvPr/>
        </p:nvPicPr>
        <p:blipFill>
          <a:blip r:embed="rId4" cstate="print"/>
          <a:srcRect/>
          <a:stretch>
            <a:fillRect/>
          </a:stretch>
        </p:blipFill>
        <p:spPr bwMode="auto">
          <a:xfrm>
            <a:off x="4267200" y="4419600"/>
            <a:ext cx="4674241" cy="2197673"/>
          </a:xfrm>
          <a:prstGeom prst="rect">
            <a:avLst/>
          </a:prstGeom>
          <a:noFill/>
          <a:ln w="9525">
            <a:solidFill>
              <a:schemeClr val="bg1"/>
            </a:solidFill>
            <a:miter lim="800000"/>
            <a:headEnd/>
            <a:tailEnd/>
          </a:ln>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fontScale="90000"/>
          </a:bodyPr>
          <a:lstStyle/>
          <a:p>
            <a:r>
              <a:rPr lang="en-US" b="0" dirty="0" smtClean="0"/>
              <a:t>logarithmic foundation</a:t>
            </a:r>
            <a:endParaRPr lang="en-US" b="0" dirty="0"/>
          </a:p>
        </p:txBody>
      </p:sp>
      <p:pic>
        <p:nvPicPr>
          <p:cNvPr id="22530" name="Picture 2" descr="C:\DataDrivenForensics_Images\ForensicAnalyticsImages300DPI\Images_Chapter6\Figure6-05 - Copy.jpg"/>
          <p:cNvPicPr>
            <a:picLocks noChangeAspect="1" noChangeArrowheads="1"/>
          </p:cNvPicPr>
          <p:nvPr/>
        </p:nvPicPr>
        <p:blipFill>
          <a:blip r:embed="rId3" cstate="print"/>
          <a:srcRect/>
          <a:stretch>
            <a:fillRect/>
          </a:stretch>
        </p:blipFill>
        <p:spPr bwMode="auto">
          <a:xfrm>
            <a:off x="1219200" y="1524000"/>
            <a:ext cx="6702552" cy="4873752"/>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
            <a:ext cx="8305800" cy="762000"/>
          </a:xfrm>
        </p:spPr>
        <p:txBody>
          <a:bodyPr>
            <a:normAutofit/>
          </a:bodyPr>
          <a:lstStyle/>
          <a:p>
            <a:r>
              <a:rPr lang="en-US" b="0" dirty="0" smtClean="0"/>
              <a:t>ordered mantissas</a:t>
            </a:r>
            <a:endParaRPr lang="en-US" b="0" dirty="0"/>
          </a:p>
        </p:txBody>
      </p:sp>
      <p:pic>
        <p:nvPicPr>
          <p:cNvPr id="23554" name="Picture 2" descr="C:\DataDrivenForensics_Images\ForensicAnalyticsImages300DPI\Images_Chapter6\Figure6-07 - Copy.jpg"/>
          <p:cNvPicPr>
            <a:picLocks noChangeAspect="1" noChangeArrowheads="1"/>
          </p:cNvPicPr>
          <p:nvPr/>
        </p:nvPicPr>
        <p:blipFill>
          <a:blip r:embed="rId3" cstate="print"/>
          <a:srcRect/>
          <a:stretch>
            <a:fillRect/>
          </a:stretch>
        </p:blipFill>
        <p:spPr bwMode="auto">
          <a:xfrm>
            <a:off x="914400" y="1371600"/>
            <a:ext cx="7429683" cy="5399715"/>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381000"/>
            <a:ext cx="7162800" cy="762000"/>
          </a:xfrm>
        </p:spPr>
        <p:txBody>
          <a:bodyPr>
            <a:normAutofit/>
          </a:bodyPr>
          <a:lstStyle/>
          <a:p>
            <a:r>
              <a:rPr lang="en-US" b="0" dirty="0" smtClean="0"/>
              <a:t>mantissa arc test</a:t>
            </a:r>
            <a:endParaRPr lang="en-US" b="0" dirty="0"/>
          </a:p>
        </p:txBody>
      </p:sp>
      <p:pic>
        <p:nvPicPr>
          <p:cNvPr id="24578" name="Picture 2" descr="C:\DataDrivenForensics_Images\ForensicAnalyticsImages300DPI\Images_Chapter6\Figure6-09 - Copy.jpg"/>
          <p:cNvPicPr>
            <a:picLocks noChangeAspect="1" noChangeArrowheads="1"/>
          </p:cNvPicPr>
          <p:nvPr/>
        </p:nvPicPr>
        <p:blipFill>
          <a:blip r:embed="rId3" cstate="print"/>
          <a:srcRect/>
          <a:stretch>
            <a:fillRect/>
          </a:stretch>
        </p:blipFill>
        <p:spPr bwMode="auto">
          <a:xfrm>
            <a:off x="1752600" y="1448135"/>
            <a:ext cx="5501213" cy="5409865"/>
          </a:xfrm>
          <a:prstGeom prst="rect">
            <a:avLst/>
          </a:prstGeom>
          <a:noFill/>
        </p:spPr>
      </p:pic>
    </p:spTree>
    <p:extLst>
      <p:ext uri="{BB962C8B-B14F-4D97-AF65-F5344CB8AC3E}">
        <p14:creationId xmlns="" xmlns:p14="http://schemas.microsoft.com/office/powerpoint/2010/main" val="12848037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65859</TotalTime>
  <Words>731</Words>
  <Application>Microsoft Office PowerPoint</Application>
  <PresentationFormat>On-screen Show (4:3)</PresentationFormat>
  <Paragraphs>68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Chapter 6</vt:lpstr>
      <vt:lpstr>one digit at a time</vt:lpstr>
      <vt:lpstr>all digits together</vt:lpstr>
      <vt:lpstr>all digits together</vt:lpstr>
      <vt:lpstr>mean absolute deviation</vt:lpstr>
      <vt:lpstr>mad cutoff values</vt:lpstr>
      <vt:lpstr>logarithmic foundation</vt:lpstr>
      <vt:lpstr>ordered mantissas</vt:lpstr>
      <vt:lpstr>mantissa arc test</vt:lpstr>
      <vt:lpstr>mantissa arc test</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Benford's Law &amp; Assessing Conformity</dc:subject>
  <dc:creator>Mark J. Nigrini</dc:creator>
  <cp:keywords>Z-statistics, chi-square, mean absolute deviation, kolmogorov-smirnoff</cp:keywords>
  <dc:description>(c) 2012 Mark J. Nigrini.  All rights reserved._x000d_
These PowerPoint slides are intended for use by instructors that have adopted Forensic Analytics as a textbook, or for conference presentations with a full disclosure of the source.</dc:description>
  <cp:lastModifiedBy>Mark J. Nigrini</cp:lastModifiedBy>
  <cp:revision>166</cp:revision>
  <dcterms:created xsi:type="dcterms:W3CDTF">2012-01-04T23:11:02Z</dcterms:created>
  <dcterms:modified xsi:type="dcterms:W3CDTF">2012-01-24T23:01:30Z</dcterms:modified>
  <cp:category>Presentation slides</cp:category>
</cp:coreProperties>
</file>