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10" r:id="rId3"/>
    <p:sldId id="257" r:id="rId4"/>
    <p:sldId id="303" r:id="rId5"/>
    <p:sldId id="259" r:id="rId6"/>
    <p:sldId id="269" r:id="rId7"/>
    <p:sldId id="296" r:id="rId8"/>
    <p:sldId id="305" r:id="rId9"/>
    <p:sldId id="308" r:id="rId10"/>
    <p:sldId id="270" r:id="rId11"/>
    <p:sldId id="309" r:id="rId12"/>
    <p:sldId id="29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80" autoAdjust="0"/>
  </p:normalViewPr>
  <p:slideViewPr>
    <p:cSldViewPr>
      <p:cViewPr varScale="1">
        <p:scale>
          <a:sx n="59" d="100"/>
          <a:sy n="59" d="100"/>
        </p:scale>
        <p:origin x="-1590"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686F1-D6AC-404B-B78B-5BAB70AF4E0E}" type="datetimeFigureOut">
              <a:rPr lang="en-US" smtClean="0"/>
              <a:pPr/>
              <a:t>4/20/2012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470CDF-350B-46CB-BEAF-ECD563619AFC}" type="slidenum">
              <a:rPr lang="en-US" smtClean="0"/>
              <a:pPr/>
              <a:t>‹#›</a:t>
            </a:fld>
            <a:endParaRPr lang="en-US"/>
          </a:p>
        </p:txBody>
      </p:sp>
    </p:spTree>
    <p:extLst>
      <p:ext uri="{BB962C8B-B14F-4D97-AF65-F5344CB8AC3E}">
        <p14:creationId xmlns="" xmlns:p14="http://schemas.microsoft.com/office/powerpoint/2010/main" val="262752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130 to 152.</a:t>
            </a:r>
          </a:p>
          <a:p>
            <a:r>
              <a:rPr lang="en-US" dirty="0" smtClean="0"/>
              <a:t>introduces the second-order test (based on the digits of the differences) and the summation test based on the sums of </a:t>
            </a:r>
            <a:r>
              <a:rPr lang="en-US" smtClean="0"/>
              <a:t>the numbers</a:t>
            </a:r>
            <a:r>
              <a:rPr lang="en-US" baseline="0" smtClean="0"/>
              <a:t>.</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a:t>
            </a:fld>
            <a:endParaRPr lang="en-US"/>
          </a:p>
        </p:txBody>
      </p:sp>
    </p:spTree>
    <p:extLst>
      <p:ext uri="{BB962C8B-B14F-4D97-AF65-F5344CB8AC3E}">
        <p14:creationId xmlns="" xmlns:p14="http://schemas.microsoft.com/office/powerpoint/2010/main" val="7566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148 to 150.</a:t>
            </a:r>
          </a:p>
          <a:p>
            <a:r>
              <a:rPr lang="en-US" dirty="0" smtClean="0"/>
              <a:t>Figure 7.16.</a:t>
            </a:r>
          </a:p>
          <a:p>
            <a:r>
              <a:rPr lang="en-US" sz="1200" kern="1200" dirty="0" smtClean="0">
                <a:solidFill>
                  <a:schemeClr val="tx1"/>
                </a:solidFill>
                <a:latin typeface="+mn-lt"/>
                <a:ea typeface="+mn-ea"/>
                <a:cs typeface="+mn-cs"/>
              </a:rPr>
              <a:t>The second summation test query is shown in Figure 7.16.  The first-order test counts the amounts whereas the summation test sums the positive amounts.  The sums are grouped by the first-two digits.  The result can be copied and pasted using </a:t>
            </a:r>
            <a:r>
              <a:rPr lang="en-US" sz="1200" b="1" i="1" kern="1200" dirty="0" smtClean="0">
                <a:solidFill>
                  <a:schemeClr val="tx1"/>
                </a:solidFill>
                <a:latin typeface="+mn-lt"/>
                <a:ea typeface="+mn-ea"/>
                <a:cs typeface="+mn-cs"/>
              </a:rPr>
              <a:t>Copy</a:t>
            </a:r>
            <a:r>
              <a:rPr lang="en-US" sz="1200" kern="1200" dirty="0" smtClean="0">
                <a:solidFill>
                  <a:schemeClr val="tx1"/>
                </a:solidFill>
                <a:latin typeface="+mn-lt"/>
                <a:ea typeface="+mn-ea"/>
                <a:cs typeface="+mn-cs"/>
              </a:rPr>
              <a:t> and </a:t>
            </a:r>
            <a:r>
              <a:rPr lang="en-US" sz="1200" b="1" i="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into the </a:t>
            </a:r>
            <a:r>
              <a:rPr lang="en-US" sz="1200" i="1" kern="1200" dirty="0" smtClean="0">
                <a:solidFill>
                  <a:schemeClr val="tx1"/>
                </a:solidFill>
                <a:latin typeface="+mn-lt"/>
                <a:ea typeface="+mn-ea"/>
                <a:cs typeface="+mn-cs"/>
              </a:rPr>
              <a:t>NigriniCycle.xlsx</a:t>
            </a:r>
            <a:r>
              <a:rPr lang="en-US" sz="1200" kern="1200" dirty="0" smtClean="0">
                <a:solidFill>
                  <a:schemeClr val="tx1"/>
                </a:solidFill>
                <a:latin typeface="+mn-lt"/>
                <a:ea typeface="+mn-ea"/>
                <a:cs typeface="+mn-cs"/>
              </a:rPr>
              <a:t> template also using column Q as is shown in Figure 7.12. </a:t>
            </a:r>
            <a:endParaRPr lang="en-US" dirty="0" smtClean="0"/>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0470CDF-350B-46CB-BEAF-ECD563619AFC}" type="slidenum">
              <a:rPr lang="en-US" smtClean="0"/>
              <a:pPr/>
              <a:t>10</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149 to 150.</a:t>
            </a:r>
          </a:p>
          <a:p>
            <a:r>
              <a:rPr lang="en-US" dirty="0" smtClean="0"/>
              <a:t>Figure 7.17.</a:t>
            </a:r>
          </a:p>
          <a:p>
            <a:r>
              <a:rPr lang="en-US" sz="1200" kern="1200" dirty="0" smtClean="0">
                <a:solidFill>
                  <a:schemeClr val="tx1"/>
                </a:solidFill>
                <a:latin typeface="+mn-lt"/>
                <a:ea typeface="+mn-ea"/>
                <a:cs typeface="+mn-cs"/>
              </a:rPr>
              <a:t>The summation graph shows little conformity to Benford's Law.  The graph indicates that we have an excess of large numbers with first-two digits 10, 11, 14, 15, 26, and 50.  These results will be investigated further in Chapter 8.</a:t>
            </a:r>
          </a:p>
          <a:p>
            <a:r>
              <a:rPr lang="en-US" sz="1200" kern="1200" dirty="0" smtClean="0">
                <a:solidFill>
                  <a:schemeClr val="tx1"/>
                </a:solidFill>
                <a:latin typeface="+mn-lt"/>
                <a:ea typeface="+mn-ea"/>
                <a:cs typeface="+mn-cs"/>
              </a:rPr>
              <a:t>Experimentation with the summation theorem has shown that real-world data sets seldom show the neat straight-line pattern in the simulation even though this is the correct theoretical expectation.  In the real-world we do have abnormal duplications of large numbers.  At this stage we can't say whether the summation spikes are caused by a handful (one, two, or three) </a:t>
            </a:r>
            <a:r>
              <a:rPr lang="en-US" sz="1200" i="1" kern="1200" dirty="0" smtClean="0">
                <a:solidFill>
                  <a:schemeClr val="tx1"/>
                </a:solidFill>
                <a:latin typeface="+mn-lt"/>
                <a:ea typeface="+mn-ea"/>
                <a:cs typeface="+mn-cs"/>
              </a:rPr>
              <a:t>very</a:t>
            </a:r>
            <a:r>
              <a:rPr lang="en-US" sz="1200" kern="1200" dirty="0" smtClean="0">
                <a:solidFill>
                  <a:schemeClr val="tx1"/>
                </a:solidFill>
                <a:latin typeface="+mn-lt"/>
                <a:ea typeface="+mn-ea"/>
                <a:cs typeface="+mn-cs"/>
              </a:rPr>
              <a:t> big numbers or an abnormal duplication of a few hundred moderately big numbers. </a:t>
            </a:r>
          </a:p>
        </p:txBody>
      </p:sp>
      <p:sp>
        <p:nvSpPr>
          <p:cNvPr id="4" name="Slide Number Placeholder 3"/>
          <p:cNvSpPr>
            <a:spLocks noGrp="1"/>
          </p:cNvSpPr>
          <p:nvPr>
            <p:ph type="sldNum" sz="quarter" idx="10"/>
          </p:nvPr>
        </p:nvSpPr>
        <p:spPr/>
        <p:txBody>
          <a:bodyPr/>
          <a:lstStyle/>
          <a:p>
            <a:fld id="{20470CDF-350B-46CB-BEAF-ECD563619AFC}" type="slidenum">
              <a:rPr lang="en-US" smtClean="0"/>
              <a:pPr/>
              <a:t>11</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151 and 152,</a:t>
            </a:r>
            <a:r>
              <a:rPr lang="en-US" baseline="0" dirty="0" smtClean="0"/>
              <a:t> and a review of the main points.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12</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132.</a:t>
            </a:r>
          </a:p>
          <a:p>
            <a:r>
              <a:rPr lang="en-US" dirty="0" smtClean="0"/>
              <a:t>General discussion of second-order test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2</a:t>
            </a:fld>
            <a:endParaRPr lang="en-US"/>
          </a:p>
        </p:txBody>
      </p:sp>
    </p:spTree>
    <p:extLst>
      <p:ext uri="{BB962C8B-B14F-4D97-AF65-F5344CB8AC3E}">
        <p14:creationId xmlns:p14="http://schemas.microsoft.com/office/powerpoint/2010/main" xmlns="" val="374524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134</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Figure 7.2.</a:t>
            </a:r>
          </a:p>
          <a:p>
            <a:r>
              <a:rPr lang="en-US" sz="1200" kern="1200" dirty="0" smtClean="0">
                <a:solidFill>
                  <a:schemeClr val="tx1"/>
                </a:solidFill>
                <a:latin typeface="+mn-lt"/>
                <a:ea typeface="+mn-ea"/>
                <a:cs typeface="+mn-cs"/>
              </a:rPr>
              <a:t>Histograms of four data sets with 50,000 records each created in Minitab.  Normal, uniform, triangular,</a:t>
            </a:r>
            <a:r>
              <a:rPr lang="en-US" sz="1200" kern="1200" baseline="0" dirty="0" smtClean="0">
                <a:solidFill>
                  <a:schemeClr val="tx1"/>
                </a:solidFill>
                <a:latin typeface="+mn-lt"/>
                <a:ea typeface="+mn-ea"/>
                <a:cs typeface="+mn-cs"/>
              </a:rPr>
              <a:t> and gamma distributions.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136</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7.3.</a:t>
            </a:r>
          </a:p>
          <a:p>
            <a:r>
              <a:rPr lang="en-US" dirty="0" smtClean="0"/>
              <a:t>In each case the digits of the differences are almost Benford.</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a:t>
            </a:r>
            <a:r>
              <a:rPr lang="en-US" baseline="0" dirty="0" smtClean="0"/>
              <a:t> 138.</a:t>
            </a:r>
          </a:p>
          <a:p>
            <a:r>
              <a:rPr lang="en-US" baseline="0" dirty="0" smtClean="0"/>
              <a:t>Figure 7.5.</a:t>
            </a:r>
          </a:p>
          <a:p>
            <a:r>
              <a:rPr lang="en-US" sz="1200" kern="1200" dirty="0" smtClean="0">
                <a:solidFill>
                  <a:schemeClr val="tx1"/>
                </a:solidFill>
                <a:latin typeface="+mn-lt"/>
                <a:ea typeface="+mn-ea"/>
                <a:cs typeface="+mn-cs"/>
              </a:rPr>
              <a:t>The second-order test cannot be run in Access.  Access cannot easily calculate the differences between the sorted records.  So if the 1000th record was for $$2,104 and the 1001th record was for $2,150, Access cannot easily calculate that the difference is $46. </a:t>
            </a:r>
          </a:p>
          <a:p>
            <a:r>
              <a:rPr lang="en-US" sz="1200" kern="1200" dirty="0" smtClean="0">
                <a:solidFill>
                  <a:schemeClr val="tx1"/>
                </a:solidFill>
                <a:latin typeface="+mn-lt"/>
                <a:ea typeface="+mn-ea"/>
                <a:cs typeface="+mn-cs"/>
              </a:rPr>
              <a:t>After the sort procedure in Excel, the next step is to create a new field </a:t>
            </a:r>
            <a:r>
              <a:rPr lang="en-US" sz="1200" i="1" kern="1200" dirty="0" err="1" smtClean="0">
                <a:solidFill>
                  <a:schemeClr val="tx1"/>
                </a:solidFill>
                <a:latin typeface="+mn-lt"/>
                <a:ea typeface="+mn-ea"/>
                <a:cs typeface="+mn-cs"/>
              </a:rPr>
              <a:t>Diffs</a:t>
            </a:r>
            <a:r>
              <a:rPr lang="en-US" sz="1200" kern="1200" dirty="0" smtClean="0">
                <a:solidFill>
                  <a:schemeClr val="tx1"/>
                </a:solidFill>
                <a:latin typeface="+mn-lt"/>
                <a:ea typeface="+mn-ea"/>
                <a:cs typeface="+mn-cs"/>
              </a:rPr>
              <a:t> (for differences) in column F.  The first-two digits of the differences are calculated in column G.  The template is used to count the digits and to graph the results.</a:t>
            </a:r>
            <a:endParaRPr lang="en-US" dirty="0" smtClean="0"/>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5</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139 to 140.</a:t>
            </a:r>
          </a:p>
          <a:p>
            <a:r>
              <a:rPr lang="en-US" dirty="0" smtClean="0"/>
              <a:t>Figure 7.7.</a:t>
            </a:r>
          </a:p>
          <a:p>
            <a:r>
              <a:rPr lang="en-US" sz="1200" kern="1200" dirty="0" smtClean="0">
                <a:solidFill>
                  <a:schemeClr val="tx1"/>
                </a:solidFill>
                <a:latin typeface="+mn-lt"/>
                <a:ea typeface="+mn-ea"/>
                <a:cs typeface="+mn-cs"/>
              </a:rPr>
              <a:t>The </a:t>
            </a:r>
            <a:r>
              <a:rPr lang="en-US" sz="1200" i="1" kern="1200" dirty="0" err="1" smtClean="0">
                <a:solidFill>
                  <a:schemeClr val="tx1"/>
                </a:solidFill>
                <a:latin typeface="+mn-lt"/>
                <a:ea typeface="+mn-ea"/>
                <a:cs typeface="+mn-cs"/>
              </a:rPr>
              <a:t>InvoicesPaid</a:t>
            </a:r>
            <a:r>
              <a:rPr lang="en-US" sz="1200" kern="1200" dirty="0" smtClean="0">
                <a:solidFill>
                  <a:schemeClr val="tx1"/>
                </a:solidFill>
                <a:latin typeface="+mn-lt"/>
                <a:ea typeface="+mn-ea"/>
                <a:cs typeface="+mn-cs"/>
              </a:rPr>
              <a:t> numbers are tightly clustered.  There were 139,105 records with an </a:t>
            </a:r>
            <a:r>
              <a:rPr lang="en-US" sz="1200" i="1" kern="1200" dirty="0" smtClean="0">
                <a:solidFill>
                  <a:schemeClr val="tx1"/>
                </a:solidFill>
                <a:latin typeface="+mn-lt"/>
                <a:ea typeface="+mn-ea"/>
                <a:cs typeface="+mn-cs"/>
              </a:rPr>
              <a:t>Amount</a:t>
            </a:r>
            <a:r>
              <a:rPr lang="en-US" sz="1200" kern="1200" dirty="0" smtClean="0">
                <a:solidFill>
                  <a:schemeClr val="tx1"/>
                </a:solidFill>
                <a:latin typeface="+mn-lt"/>
                <a:ea typeface="+mn-ea"/>
                <a:cs typeface="+mn-cs"/>
              </a:rPr>
              <a:t> field from $10.00 to $999.99.  Most of the numbers in the range are probably used by one or more invoices.  39,897 of the available numbers between 10 and 999.99 were used.  The differences between the numbers in the 10.00 to 999.99 range are generally small and are probably 0.01, 0.02, and 0.03.</a:t>
            </a:r>
          </a:p>
          <a:p>
            <a:r>
              <a:rPr lang="en-US" sz="1200" kern="1200" dirty="0" smtClean="0">
                <a:solidFill>
                  <a:schemeClr val="tx1"/>
                </a:solidFill>
                <a:latin typeface="+mn-lt"/>
                <a:ea typeface="+mn-ea"/>
                <a:cs typeface="+mn-cs"/>
              </a:rPr>
              <a:t>A difference of 0.01 has first-two digits of 10 because this number can be written as 0.010.  A difference of 0.02 has first-two digits of 20 because 0.02 can be written as 0.020.  The reason for the prime spikes is that the numbers are tightly packed in the $10.00 to $999.99 range with almost three-quarters of the differences being 0.01 or 0.02.  The mathematical explanation is that the </a:t>
            </a:r>
            <a:r>
              <a:rPr lang="en-US" sz="1200" i="1" kern="1200" dirty="0" err="1" smtClean="0">
                <a:solidFill>
                  <a:schemeClr val="tx1"/>
                </a:solidFill>
                <a:latin typeface="+mn-lt"/>
                <a:ea typeface="+mn-ea"/>
                <a:cs typeface="+mn-cs"/>
              </a:rPr>
              <a:t>InvoicesPaid</a:t>
            </a:r>
            <a:r>
              <a:rPr lang="en-US" sz="1200" kern="1200" dirty="0" smtClean="0">
                <a:solidFill>
                  <a:schemeClr val="tx1"/>
                </a:solidFill>
                <a:latin typeface="+mn-lt"/>
                <a:ea typeface="+mn-ea"/>
                <a:cs typeface="+mn-cs"/>
              </a:rPr>
              <a:t> table is not made up of numbers from a continuous distribution.  Currency amounts can only differ by multiples of $0.01.  The prime spikes should occur with any discrete data (e.g., population numbers) and the size of the prime spikes is a function of both </a:t>
            </a:r>
            <a:r>
              <a:rPr lang="en-US" sz="1200" i="1" kern="1200" dirty="0" smtClean="0">
                <a:solidFill>
                  <a:schemeClr val="tx1"/>
                </a:solidFill>
                <a:latin typeface="+mn-lt"/>
                <a:ea typeface="+mn-ea"/>
                <a:cs typeface="+mn-cs"/>
              </a:rPr>
              <a:t>N</a:t>
            </a:r>
            <a:r>
              <a:rPr lang="en-US" sz="1200" kern="1200" dirty="0" smtClean="0">
                <a:solidFill>
                  <a:schemeClr val="tx1"/>
                </a:solidFill>
                <a:latin typeface="+mn-lt"/>
                <a:ea typeface="+mn-ea"/>
                <a:cs typeface="+mn-cs"/>
              </a:rPr>
              <a:t> and the range.  That is, we'll get larger prime spikes for larger data tables with many records packed into a small range.  This pattern of spikes does not indicate an anomaly, it is a result of a lot of numbers restricted to being integers or to fractions such as 1/100, 2/100, 3/100, being fitted into a tight range thereby only allowing small differences between adjacent numbers.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6</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141 to 144.</a:t>
            </a:r>
          </a:p>
          <a:p>
            <a:r>
              <a:rPr lang="en-US" sz="1200" kern="1200" dirty="0" smtClean="0">
                <a:solidFill>
                  <a:schemeClr val="tx1"/>
                </a:solidFill>
                <a:latin typeface="+mn-lt"/>
                <a:ea typeface="+mn-ea"/>
                <a:cs typeface="+mn-cs"/>
              </a:rPr>
              <a:t>Figures 7.8 and 7.9. </a:t>
            </a:r>
          </a:p>
          <a:p>
            <a:r>
              <a:rPr lang="en-US" sz="1200" kern="1200" dirty="0" smtClean="0">
                <a:solidFill>
                  <a:schemeClr val="tx1"/>
                </a:solidFill>
                <a:latin typeface="+mn-lt"/>
                <a:ea typeface="+mn-ea"/>
                <a:cs typeface="+mn-cs"/>
              </a:rPr>
              <a:t>There is no spike at 10 and a large spike is expected for data representing dollars and cents in tightly clustered data due to differences of 0.01 which have first-two digits of 10 (since 0.01 is equal to 0.010).  Second, there is a large spike at 90 and while spikes are expected at the prime digits, the largest of these is expected at 10 and the smallest at 90.  Third, there is an unusual spike at 99.  The 99 has the lowest expected frequency for both the first-order and second-order tests.</a:t>
            </a:r>
          </a:p>
          <a:p>
            <a:r>
              <a:rPr lang="en-US" sz="1200" kern="1200" dirty="0" smtClean="0">
                <a:solidFill>
                  <a:schemeClr val="tx1"/>
                </a:solidFill>
                <a:latin typeface="+mn-lt"/>
                <a:ea typeface="+mn-ea"/>
                <a:cs typeface="+mn-cs"/>
              </a:rPr>
              <a:t>An analysis of the data showed that while the data was formatted as currency with two digits to the right of the decimal point (e.g., $11.03), there were amounts that had a mysterious nonzero third digit to the right of the decimal point. </a:t>
            </a:r>
          </a:p>
          <a:p>
            <a:r>
              <a:rPr lang="en-US" sz="1200" kern="1200" dirty="0" smtClean="0">
                <a:solidFill>
                  <a:schemeClr val="tx1"/>
                </a:solidFill>
                <a:latin typeface="+mn-lt"/>
                <a:ea typeface="+mn-ea"/>
                <a:cs typeface="+mn-cs"/>
              </a:rPr>
              <a:t>  In the journal entry data the second-order test showed a data inconsistency that was not apparent from the usual Benford’s Law tests and also not apparent from any other statistical test used by auditors.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7</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144 to 150.</a:t>
            </a:r>
          </a:p>
          <a:p>
            <a:r>
              <a:rPr lang="en-US" dirty="0" smtClean="0"/>
              <a:t>Motivation for the summation test.</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8</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147.</a:t>
            </a:r>
          </a:p>
          <a:p>
            <a:r>
              <a:rPr lang="en-US" dirty="0" smtClean="0"/>
              <a:t>F</a:t>
            </a:r>
            <a:r>
              <a:rPr lang="en-US" sz="1200" kern="1200" dirty="0" smtClean="0">
                <a:solidFill>
                  <a:schemeClr val="tx1"/>
                </a:solidFill>
                <a:latin typeface="+mn-lt"/>
                <a:ea typeface="+mn-ea"/>
                <a:cs typeface="+mn-cs"/>
              </a:rPr>
              <a:t>igure 7.13.</a:t>
            </a:r>
          </a:p>
          <a:p>
            <a:r>
              <a:rPr lang="en-US" sz="1200" kern="1200" dirty="0" smtClean="0">
                <a:solidFill>
                  <a:schemeClr val="tx1"/>
                </a:solidFill>
                <a:latin typeface="+mn-lt"/>
                <a:ea typeface="+mn-ea"/>
                <a:cs typeface="+mn-cs"/>
              </a:rPr>
              <a:t>The summation bars are all very close to the expected values of 0.0111.  Some variability can be seen as we move from left to right.  This is because the actual and expected counts are lower for the higher digits and sometimes the simulation generates slightly fewer than expected or slightly more than expected records with a (say) first-two digits of 85.  Since we're dealing with sums it looks like a large effect.  Note the calibration of the </a:t>
            </a:r>
            <a:r>
              <a:rPr lang="en-US" sz="1200" i="1" kern="1200" dirty="0" smtClean="0">
                <a:solidFill>
                  <a:schemeClr val="tx1"/>
                </a:solidFill>
                <a:latin typeface="+mn-lt"/>
                <a:ea typeface="+mn-ea"/>
                <a:cs typeface="+mn-cs"/>
              </a:rPr>
              <a:t>y</a:t>
            </a:r>
            <a:r>
              <a:rPr lang="en-US" sz="1200" kern="1200" dirty="0" smtClean="0">
                <a:solidFill>
                  <a:schemeClr val="tx1"/>
                </a:solidFill>
                <a:latin typeface="+mn-lt"/>
                <a:ea typeface="+mn-ea"/>
                <a:cs typeface="+mn-cs"/>
              </a:rPr>
              <a:t>-axis.  The minimum value is 0.01 and the actual sums are actually very close to the 0.111 expectation.</a:t>
            </a:r>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9</a:t>
            </a:fld>
            <a:endParaRPr lang="en-US"/>
          </a:p>
        </p:txBody>
      </p:sp>
    </p:spTree>
    <p:extLst>
      <p:ext uri="{BB962C8B-B14F-4D97-AF65-F5344CB8AC3E}">
        <p14:creationId xmlns="" xmlns:p14="http://schemas.microsoft.com/office/powerpoint/2010/main" val="374524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4887388-CA01-48FB-9F7F-8548B84ECDD2}" type="datetimeFigureOut">
              <a:rPr lang="en-US" smtClean="0"/>
              <a:pPr/>
              <a:t>4/20/2012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256B651-48DF-4E35-A653-B7BFB5F3ACF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8256B651-48DF-4E35-A653-B7BFB5F3AC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887388-CA01-48FB-9F7F-8548B84ECDD2}" type="datetimeFigureOut">
              <a:rPr lang="en-US" smtClean="0"/>
              <a:pPr/>
              <a:t>4/20/2012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887388-CA01-48FB-9F7F-8548B84ECDD2}" type="datetimeFigureOut">
              <a:rPr lang="en-US" smtClean="0"/>
              <a:pPr/>
              <a:t>4/20/2012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87388-CA01-48FB-9F7F-8548B84ECDD2}" type="datetimeFigureOut">
              <a:rPr lang="en-US" smtClean="0"/>
              <a:pPr/>
              <a:t>4/20/2012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4887388-CA01-48FB-9F7F-8548B84ECDD2}" type="datetimeFigureOut">
              <a:rPr lang="en-US" smtClean="0"/>
              <a:pPr/>
              <a:t>4/20/2012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256B651-48DF-4E35-A653-B7BFB5F3ACF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81000"/>
            <a:ext cx="5029200" cy="838200"/>
          </a:xfrm>
        </p:spPr>
        <p:txBody>
          <a:bodyPr/>
          <a:lstStyle/>
          <a:p>
            <a:r>
              <a:rPr lang="en-US" dirty="0" smtClean="0"/>
              <a:t>Chapter 7</a:t>
            </a:r>
            <a:endParaRPr lang="en-US" dirty="0"/>
          </a:p>
        </p:txBody>
      </p:sp>
      <p:sp>
        <p:nvSpPr>
          <p:cNvPr id="3" name="Subtitle 2"/>
          <p:cNvSpPr>
            <a:spLocks noGrp="1"/>
          </p:cNvSpPr>
          <p:nvPr>
            <p:ph type="subTitle" idx="1"/>
          </p:nvPr>
        </p:nvSpPr>
        <p:spPr>
          <a:xfrm>
            <a:off x="1371600" y="1600200"/>
            <a:ext cx="5638800" cy="2133600"/>
          </a:xfrm>
          <a:solidFill>
            <a:schemeClr val="tx1"/>
          </a:solidFill>
        </p:spPr>
        <p:txBody>
          <a:bodyPr>
            <a:normAutofit/>
          </a:bodyPr>
          <a:lstStyle/>
          <a:p>
            <a:pPr algn="l"/>
            <a:r>
              <a:rPr lang="en-US" dirty="0" smtClean="0">
                <a:solidFill>
                  <a:schemeClr val="bg1"/>
                </a:solidFill>
                <a:latin typeface="Times New Roman" pitchFamily="18" charset="0"/>
                <a:cs typeface="Times New Roman" pitchFamily="18" charset="0"/>
              </a:rPr>
              <a:t>Second-order test – any data set</a:t>
            </a:r>
          </a:p>
          <a:p>
            <a:pPr algn="l"/>
            <a:r>
              <a:rPr lang="en-US" dirty="0" smtClean="0">
                <a:solidFill>
                  <a:schemeClr val="bg1"/>
                </a:solidFill>
                <a:latin typeface="Times New Roman" pitchFamily="18" charset="0"/>
                <a:cs typeface="Times New Roman" pitchFamily="18" charset="0"/>
              </a:rPr>
              <a:t>Summation test – large numbers</a:t>
            </a:r>
          </a:p>
          <a:p>
            <a:pPr algn="l"/>
            <a:r>
              <a:rPr lang="en-US" dirty="0" smtClean="0">
                <a:solidFill>
                  <a:schemeClr val="bg1"/>
                </a:solidFill>
                <a:latin typeface="Times New Roman" pitchFamily="18" charset="0"/>
                <a:cs typeface="Times New Roman" pitchFamily="18" charset="0"/>
              </a:rPr>
              <a:t>Analysis of journal entries</a:t>
            </a:r>
          </a:p>
          <a:p>
            <a:pPr algn="l"/>
            <a:r>
              <a:rPr lang="en-US" dirty="0" smtClean="0">
                <a:solidFill>
                  <a:schemeClr val="bg1"/>
                </a:solidFill>
                <a:latin typeface="Times New Roman" pitchFamily="18" charset="0"/>
                <a:cs typeface="Times New Roman" pitchFamily="18" charset="0"/>
              </a:rPr>
              <a:t>Access and Excel</a:t>
            </a:r>
            <a:endParaRPr lang="en-US" dirty="0">
              <a:solidFill>
                <a:schemeClr val="bg1"/>
              </a:solidFill>
              <a:latin typeface="Times New Roman" pitchFamily="18" charset="0"/>
              <a:cs typeface="Times New Roman" pitchFamily="18" charset="0"/>
            </a:endParaRPr>
          </a:p>
        </p:txBody>
      </p:sp>
      <p:sp>
        <p:nvSpPr>
          <p:cNvPr id="5" name="Rectangle 4"/>
          <p:cNvSpPr/>
          <p:nvPr/>
        </p:nvSpPr>
        <p:spPr>
          <a:xfrm>
            <a:off x="1371600" y="4648200"/>
            <a:ext cx="3200400" cy="904863"/>
          </a:xfrm>
          <a:prstGeom prst="rect">
            <a:avLst/>
          </a:prstGeom>
          <a:solidFill>
            <a:schemeClr val="tx1"/>
          </a:solidFill>
        </p:spPr>
        <p:txBody>
          <a:bodyPr wrap="square">
            <a:spAutoFit/>
          </a:bodyPr>
          <a:lstStyle/>
          <a:p>
            <a:pPr lvl="0">
              <a:spcBef>
                <a:spcPct val="20000"/>
              </a:spcBef>
              <a:buClr>
                <a:prstClr val="white">
                  <a:shade val="95000"/>
                </a:prstClr>
              </a:buClr>
              <a:buSzPct val="65000"/>
            </a:pPr>
            <a:r>
              <a:rPr lang="en-US" sz="2400" dirty="0" smtClean="0">
                <a:solidFill>
                  <a:prstClr val="black"/>
                </a:solidFill>
                <a:latin typeface="Book Antiqua" pitchFamily="18" charset="0"/>
                <a:cs typeface="Calibri" pitchFamily="34" charset="0"/>
              </a:rPr>
              <a:t>Prepared by:</a:t>
            </a:r>
          </a:p>
          <a:p>
            <a:pPr lvl="0">
              <a:spcBef>
                <a:spcPct val="20000"/>
              </a:spcBef>
              <a:buClr>
                <a:prstClr val="white">
                  <a:shade val="95000"/>
                </a:prstClr>
              </a:buClr>
              <a:buSzPct val="65000"/>
            </a:pPr>
            <a:r>
              <a:rPr lang="en-US" sz="2400" dirty="0" smtClean="0">
                <a:solidFill>
                  <a:prstClr val="black"/>
                </a:solidFill>
                <a:latin typeface="Book Antiqua" pitchFamily="18" charset="0"/>
                <a:cs typeface="Calibri" pitchFamily="34" charset="0"/>
              </a:rPr>
              <a:t>Mark J. Nigrini</a:t>
            </a:r>
            <a:endParaRPr lang="en-US" sz="2400" dirty="0">
              <a:solidFill>
                <a:prstClr val="black"/>
              </a:solidFill>
              <a:latin typeface="Book Antiqua" pitchFamily="18" charset="0"/>
              <a:cs typeface="Calibri" pitchFamily="34" charset="0"/>
            </a:endParaRPr>
          </a:p>
        </p:txBody>
      </p:sp>
      <p:sp>
        <p:nvSpPr>
          <p:cNvPr id="4" name="TextBox 3"/>
          <p:cNvSpPr txBox="1"/>
          <p:nvPr/>
        </p:nvSpPr>
        <p:spPr>
          <a:xfrm>
            <a:off x="152400" y="6489125"/>
            <a:ext cx="4953000" cy="276999"/>
          </a:xfrm>
          <a:prstGeom prst="rect">
            <a:avLst/>
          </a:prstGeom>
          <a:noFill/>
        </p:spPr>
        <p:txBody>
          <a:bodyPr wrap="square" rtlCol="0">
            <a:spAutoFit/>
          </a:bodyPr>
          <a:lstStyle/>
          <a:p>
            <a:r>
              <a:rPr lang="en-US" sz="1200" dirty="0" smtClean="0"/>
              <a:t>Copyright © 2012 by Mark J. Nigrini. All rights reserved.</a:t>
            </a:r>
            <a:endParaRPr lang="en-US" sz="1200" dirty="0"/>
          </a:p>
        </p:txBody>
      </p:sp>
      <p:pic>
        <p:nvPicPr>
          <p:cNvPr id="1026" name="Picture 2" descr="C:\DataDrivenForensics_Images\ForensicAnalyticsImages300DPI\Images_Chapter7\Figure7-09 - Copy.jpg"/>
          <p:cNvPicPr>
            <a:picLocks noChangeAspect="1" noChangeArrowheads="1"/>
          </p:cNvPicPr>
          <p:nvPr/>
        </p:nvPicPr>
        <p:blipFill>
          <a:blip r:embed="rId3" cstate="print"/>
          <a:srcRect/>
          <a:stretch>
            <a:fillRect/>
          </a:stretch>
        </p:blipFill>
        <p:spPr bwMode="auto">
          <a:xfrm>
            <a:off x="5410200" y="4267200"/>
            <a:ext cx="2989722" cy="2172858"/>
          </a:xfrm>
          <a:prstGeom prst="rect">
            <a:avLst/>
          </a:prstGeom>
          <a:noFill/>
        </p:spPr>
      </p:pic>
      <p:pic>
        <p:nvPicPr>
          <p:cNvPr id="6" name="Picture 2"/>
          <p:cNvPicPr>
            <a:picLocks noChangeAspect="1" noChangeArrowheads="1"/>
          </p:cNvPicPr>
          <p:nvPr/>
        </p:nvPicPr>
        <p:blipFill>
          <a:blip r:embed="rId4" cstate="print"/>
          <a:srcRect/>
          <a:stretch>
            <a:fillRect/>
          </a:stretch>
        </p:blipFill>
        <p:spPr bwMode="auto">
          <a:xfrm>
            <a:off x="6724650" y="0"/>
            <a:ext cx="2419350" cy="3448050"/>
          </a:xfrm>
          <a:prstGeom prst="rect">
            <a:avLst/>
          </a:prstGeom>
          <a:noFill/>
          <a:ln w="9525">
            <a:noFill/>
            <a:miter lim="800000"/>
            <a:headEnd/>
            <a:tailEnd/>
          </a:ln>
          <a:effectLst/>
        </p:spPr>
      </p:pic>
    </p:spTree>
    <p:extLst>
      <p:ext uri="{BB962C8B-B14F-4D97-AF65-F5344CB8AC3E}">
        <p14:creationId xmlns="" xmlns:p14="http://schemas.microsoft.com/office/powerpoint/2010/main" val="3548590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summation in access</a:t>
            </a:r>
            <a:endParaRPr lang="en-US" b="0" dirty="0"/>
          </a:p>
        </p:txBody>
      </p:sp>
      <p:pic>
        <p:nvPicPr>
          <p:cNvPr id="9218" name="Picture 2"/>
          <p:cNvPicPr>
            <a:picLocks noChangeAspect="1" noChangeArrowheads="1"/>
          </p:cNvPicPr>
          <p:nvPr/>
        </p:nvPicPr>
        <p:blipFill>
          <a:blip r:embed="rId3" cstate="print"/>
          <a:srcRect/>
          <a:stretch>
            <a:fillRect/>
          </a:stretch>
        </p:blipFill>
        <p:spPr bwMode="auto">
          <a:xfrm>
            <a:off x="2209800" y="1905000"/>
            <a:ext cx="4742696" cy="3962408"/>
          </a:xfrm>
          <a:prstGeom prst="rect">
            <a:avLst/>
          </a:prstGeom>
          <a:noFill/>
          <a:ln w="9525">
            <a:noFill/>
            <a:miter lim="800000"/>
            <a:headEnd/>
            <a:tailEnd/>
          </a:ln>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381000"/>
            <a:ext cx="8229600" cy="762000"/>
          </a:xfrm>
        </p:spPr>
        <p:txBody>
          <a:bodyPr>
            <a:normAutofit fontScale="90000"/>
          </a:bodyPr>
          <a:lstStyle/>
          <a:p>
            <a:r>
              <a:rPr lang="en-US" b="0" dirty="0" smtClean="0"/>
              <a:t>invoices data: summation</a:t>
            </a:r>
            <a:endParaRPr lang="en-US" b="0" dirty="0"/>
          </a:p>
        </p:txBody>
      </p:sp>
      <p:pic>
        <p:nvPicPr>
          <p:cNvPr id="10242" name="Picture 2" descr="C:\DataDrivenForensics_Images\ForensicAnalyticsImages300DPI\Images_Chapter7\Figure7-17 - Copy.jpg"/>
          <p:cNvPicPr>
            <a:picLocks noChangeAspect="1" noChangeArrowheads="1"/>
          </p:cNvPicPr>
          <p:nvPr/>
        </p:nvPicPr>
        <p:blipFill>
          <a:blip r:embed="rId3" cstate="print"/>
          <a:srcRect/>
          <a:stretch>
            <a:fillRect/>
          </a:stretch>
        </p:blipFill>
        <p:spPr bwMode="auto">
          <a:xfrm>
            <a:off x="1066800" y="1447800"/>
            <a:ext cx="7150791" cy="5198547"/>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summary</a:t>
            </a:r>
            <a:endParaRPr lang="en-US" b="0" dirty="0"/>
          </a:p>
        </p:txBody>
      </p:sp>
      <p:sp>
        <p:nvSpPr>
          <p:cNvPr id="5" name="Subtitle 4"/>
          <p:cNvSpPr>
            <a:spLocks noGrp="1"/>
          </p:cNvSpPr>
          <p:nvPr>
            <p:ph type="subTitle" idx="1"/>
          </p:nvPr>
        </p:nvSpPr>
        <p:spPr>
          <a:xfrm>
            <a:off x="0" y="1447800"/>
            <a:ext cx="9144000" cy="5257800"/>
          </a:xfrm>
        </p:spPr>
        <p:txBody>
          <a:bodyPr>
            <a:normAutofit fontScale="92500" lnSpcReduction="20000"/>
          </a:bodyPr>
          <a:lstStyle/>
          <a:p>
            <a:pPr marL="457200" indent="-457200" algn="l">
              <a:buFont typeface="Wingdings" pitchFamily="2" charset="2"/>
              <a:buChar char="§"/>
            </a:pPr>
            <a:r>
              <a:rPr lang="en-US" sz="3200" dirty="0" smtClean="0"/>
              <a:t>Simulations showed that the digits of the differences were almost Benford</a:t>
            </a:r>
          </a:p>
          <a:p>
            <a:pPr marL="457200" indent="-457200" algn="l">
              <a:buFont typeface="Wingdings" pitchFamily="2" charset="2"/>
              <a:buChar char="§"/>
            </a:pPr>
            <a:r>
              <a:rPr lang="en-US" sz="3200" dirty="0" smtClean="0"/>
              <a:t>For currency or integer data we will usually get spikes on the prime digits</a:t>
            </a:r>
          </a:p>
          <a:p>
            <a:pPr marL="457200" indent="-457200" algn="l">
              <a:buFont typeface="Wingdings" pitchFamily="2" charset="2"/>
              <a:buChar char="§"/>
            </a:pPr>
            <a:r>
              <a:rPr lang="en-US" sz="3200" dirty="0" smtClean="0"/>
              <a:t>Second-order test showed anomalies in journal entries</a:t>
            </a:r>
          </a:p>
          <a:p>
            <a:pPr marL="457200" indent="-457200" algn="l">
              <a:buFont typeface="Wingdings" pitchFamily="2" charset="2"/>
              <a:buChar char="§"/>
            </a:pPr>
            <a:r>
              <a:rPr lang="en-US" sz="3200" dirty="0" smtClean="0"/>
              <a:t>Summation test is based on the sums of the numbers with the same FT digits</a:t>
            </a:r>
          </a:p>
          <a:p>
            <a:pPr marL="457200" indent="-457200" algn="l">
              <a:buFont typeface="Wingdings" pitchFamily="2" charset="2"/>
              <a:buChar char="§"/>
            </a:pPr>
            <a:r>
              <a:rPr lang="en-US" sz="3200" dirty="0" smtClean="0"/>
              <a:t>Summation test shows abnormally large numbers or groups of moderately large numbers with the same FT digits</a:t>
            </a:r>
          </a:p>
          <a:p>
            <a:pPr marL="457200" indent="-457200" algn="l">
              <a:buFont typeface="Wingdings" pitchFamily="2" charset="2"/>
              <a:buChar char="§"/>
            </a:pPr>
            <a:r>
              <a:rPr lang="en-US" sz="3200" dirty="0" smtClean="0"/>
              <a:t>Summation test showed spikes for invoices data</a:t>
            </a:r>
          </a:p>
        </p:txBody>
      </p:sp>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smtClean="0"/>
              <a:t>conformity to Benford</a:t>
            </a:r>
            <a:endParaRPr lang="en-US" b="0" dirty="0"/>
          </a:p>
        </p:txBody>
      </p:sp>
      <p:sp>
        <p:nvSpPr>
          <p:cNvPr id="5" name="Subtitle 4"/>
          <p:cNvSpPr>
            <a:spLocks noGrp="1"/>
          </p:cNvSpPr>
          <p:nvPr>
            <p:ph type="subTitle" idx="1"/>
          </p:nvPr>
        </p:nvSpPr>
        <p:spPr>
          <a:xfrm>
            <a:off x="228600" y="1524000"/>
            <a:ext cx="8686800" cy="5334000"/>
          </a:xfrm>
        </p:spPr>
        <p:txBody>
          <a:bodyPr>
            <a:noAutofit/>
          </a:bodyPr>
          <a:lstStyle/>
          <a:p>
            <a:pPr marL="457200" indent="-457200" algn="l">
              <a:buFont typeface="Wingdings" pitchFamily="2" charset="2"/>
              <a:buChar char="§"/>
            </a:pPr>
            <a:r>
              <a:rPr lang="en-US" sz="3600" dirty="0" smtClean="0"/>
              <a:t>Digits of the differences between the records of a geometric sequence conform to Benford’s Law</a:t>
            </a:r>
          </a:p>
          <a:p>
            <a:pPr marL="457200" indent="-457200" algn="l">
              <a:buFont typeface="Wingdings" pitchFamily="2" charset="2"/>
              <a:buChar char="§"/>
            </a:pPr>
            <a:r>
              <a:rPr lang="en-US" sz="3600" dirty="0" smtClean="0"/>
              <a:t>Digits of the differences between the records from almost all other distributions are almost Benford</a:t>
            </a:r>
          </a:p>
          <a:p>
            <a:pPr marL="457200" indent="-457200" algn="l">
              <a:buFont typeface="Wingdings" pitchFamily="2" charset="2"/>
              <a:buChar char="§"/>
            </a:pPr>
            <a:r>
              <a:rPr lang="en-US" sz="3600" dirty="0" smtClean="0"/>
              <a:t>If the digits of the differences are not close to Benford it indicates that some anomaly is present</a:t>
            </a:r>
          </a:p>
        </p:txBody>
      </p:sp>
    </p:spTree>
    <p:extLst>
      <p:ext uri="{BB962C8B-B14F-4D97-AF65-F5344CB8AC3E}">
        <p14:creationId xmlns:p14="http://schemas.microsoft.com/office/powerpoint/2010/main" xmlns="" val="1284803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152400"/>
            <a:ext cx="8458200" cy="990600"/>
          </a:xfrm>
        </p:spPr>
        <p:txBody>
          <a:bodyPr>
            <a:normAutofit/>
          </a:bodyPr>
          <a:lstStyle/>
          <a:p>
            <a:r>
              <a:rPr lang="en-US" dirty="0" smtClean="0"/>
              <a:t>simulated data</a:t>
            </a:r>
            <a:endParaRPr lang="en-US" dirty="0"/>
          </a:p>
        </p:txBody>
      </p:sp>
      <p:pic>
        <p:nvPicPr>
          <p:cNvPr id="2050" name="Picture 2" descr="C:\DataDrivenForensics_Images\ForensicAnalyticsImages300DPI\Images_Chapter7\Figure7-02 - Copy.jpg"/>
          <p:cNvPicPr>
            <a:picLocks noChangeAspect="1" noChangeArrowheads="1"/>
          </p:cNvPicPr>
          <p:nvPr/>
        </p:nvPicPr>
        <p:blipFill>
          <a:blip r:embed="rId3" cstate="print"/>
          <a:srcRect/>
          <a:stretch>
            <a:fillRect/>
          </a:stretch>
        </p:blipFill>
        <p:spPr bwMode="auto">
          <a:xfrm>
            <a:off x="762000" y="1326337"/>
            <a:ext cx="7551481" cy="5531663"/>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Digits of the differences</a:t>
            </a:r>
            <a:endParaRPr lang="en-US" dirty="0"/>
          </a:p>
        </p:txBody>
      </p:sp>
      <p:pic>
        <p:nvPicPr>
          <p:cNvPr id="3074" name="Picture 2" descr="C:\DataDrivenForensics_Images\ForensicAnalyticsImages300DPI\Images_Chapter7\Figure7-03 - Copy.jpg"/>
          <p:cNvPicPr>
            <a:picLocks noChangeAspect="1" noChangeArrowheads="1"/>
          </p:cNvPicPr>
          <p:nvPr/>
        </p:nvPicPr>
        <p:blipFill>
          <a:blip r:embed="rId3" cstate="print"/>
          <a:srcRect/>
          <a:stretch>
            <a:fillRect/>
          </a:stretch>
        </p:blipFill>
        <p:spPr bwMode="auto">
          <a:xfrm>
            <a:off x="990600" y="1543050"/>
            <a:ext cx="7315200" cy="5314950"/>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82000" cy="762000"/>
          </a:xfrm>
        </p:spPr>
        <p:txBody>
          <a:bodyPr>
            <a:normAutofit/>
          </a:bodyPr>
          <a:lstStyle/>
          <a:p>
            <a:r>
              <a:rPr lang="en-US" b="0" dirty="0" smtClean="0"/>
              <a:t>using excel</a:t>
            </a:r>
            <a:endParaRPr lang="en-US" b="0" dirty="0"/>
          </a:p>
        </p:txBody>
      </p:sp>
      <p:pic>
        <p:nvPicPr>
          <p:cNvPr id="4098" name="Picture 2" descr="C:\DataDrivenForensics_Images\ForensicAnalyticsImages300DPI\Images_Chapter7\Figure7-05 - Copy.jpg"/>
          <p:cNvPicPr>
            <a:picLocks noChangeAspect="1" noChangeArrowheads="1"/>
          </p:cNvPicPr>
          <p:nvPr/>
        </p:nvPicPr>
        <p:blipFill>
          <a:blip r:embed="rId3" cstate="print"/>
          <a:srcRect/>
          <a:stretch>
            <a:fillRect/>
          </a:stretch>
        </p:blipFill>
        <p:spPr bwMode="auto">
          <a:xfrm>
            <a:off x="914400" y="2057400"/>
            <a:ext cx="7409383" cy="3846789"/>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381000"/>
            <a:ext cx="8610600" cy="762000"/>
          </a:xfrm>
        </p:spPr>
        <p:txBody>
          <a:bodyPr>
            <a:normAutofit/>
          </a:bodyPr>
          <a:lstStyle/>
          <a:p>
            <a:r>
              <a:rPr lang="en-US" b="0" dirty="0" smtClean="0"/>
              <a:t>invoice data results</a:t>
            </a:r>
            <a:endParaRPr lang="en-US" b="0" dirty="0"/>
          </a:p>
        </p:txBody>
      </p:sp>
      <p:pic>
        <p:nvPicPr>
          <p:cNvPr id="5122" name="Picture 2" descr="C:\DataDrivenForensics_Images\ForensicAnalyticsImages300DPI\Images_Chapter7\Figure7-07 - Copy.jpg"/>
          <p:cNvPicPr>
            <a:picLocks noChangeAspect="1" noChangeArrowheads="1"/>
          </p:cNvPicPr>
          <p:nvPr/>
        </p:nvPicPr>
        <p:blipFill>
          <a:blip r:embed="rId3" cstate="print"/>
          <a:srcRect/>
          <a:stretch>
            <a:fillRect/>
          </a:stretch>
        </p:blipFill>
        <p:spPr bwMode="auto">
          <a:xfrm>
            <a:off x="1371600" y="1828800"/>
            <a:ext cx="6516197" cy="4750125"/>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journal entries</a:t>
            </a:r>
            <a:endParaRPr lang="en-US" b="0" dirty="0"/>
          </a:p>
        </p:txBody>
      </p:sp>
      <p:pic>
        <p:nvPicPr>
          <p:cNvPr id="6146" name="Picture 2" descr="C:\DataDrivenForensics_Images\ForensicAnalyticsImages300DPI\Images_Chapter7\Figure7-08 - Copy.jpg"/>
          <p:cNvPicPr>
            <a:picLocks noChangeAspect="1" noChangeArrowheads="1"/>
          </p:cNvPicPr>
          <p:nvPr/>
        </p:nvPicPr>
        <p:blipFill>
          <a:blip r:embed="rId3" cstate="print"/>
          <a:srcRect/>
          <a:stretch>
            <a:fillRect/>
          </a:stretch>
        </p:blipFill>
        <p:spPr bwMode="auto">
          <a:xfrm>
            <a:off x="0" y="1447800"/>
            <a:ext cx="4456176" cy="3249168"/>
          </a:xfrm>
          <a:prstGeom prst="rect">
            <a:avLst/>
          </a:prstGeom>
          <a:noFill/>
        </p:spPr>
      </p:pic>
      <p:pic>
        <p:nvPicPr>
          <p:cNvPr id="6147" name="Picture 3" descr="C:\DataDrivenForensics_Images\ForensicAnalyticsImages300DPI\Images_Chapter7\Figure7-09 - Copy.jpg"/>
          <p:cNvPicPr>
            <a:picLocks noChangeAspect="1" noChangeArrowheads="1"/>
          </p:cNvPicPr>
          <p:nvPr/>
        </p:nvPicPr>
        <p:blipFill>
          <a:blip r:embed="rId4" cstate="print"/>
          <a:srcRect/>
          <a:stretch>
            <a:fillRect/>
          </a:stretch>
        </p:blipFill>
        <p:spPr bwMode="auto">
          <a:xfrm>
            <a:off x="4681728" y="3614928"/>
            <a:ext cx="4462272" cy="3243072"/>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smtClean="0"/>
              <a:t>summation test</a:t>
            </a:r>
            <a:endParaRPr lang="en-US" b="0" dirty="0"/>
          </a:p>
        </p:txBody>
      </p:sp>
      <p:pic>
        <p:nvPicPr>
          <p:cNvPr id="7170" name="Picture 2"/>
          <p:cNvPicPr>
            <a:picLocks noChangeAspect="1" noChangeArrowheads="1"/>
          </p:cNvPicPr>
          <p:nvPr/>
        </p:nvPicPr>
        <p:blipFill>
          <a:blip r:embed="rId3" cstate="print"/>
          <a:srcRect/>
          <a:stretch>
            <a:fillRect/>
          </a:stretch>
        </p:blipFill>
        <p:spPr bwMode="auto">
          <a:xfrm>
            <a:off x="914400" y="2362200"/>
            <a:ext cx="7193296" cy="2511556"/>
          </a:xfrm>
          <a:prstGeom prst="rect">
            <a:avLst/>
          </a:prstGeom>
          <a:noFill/>
          <a:ln w="9525">
            <a:noFill/>
            <a:miter lim="800000"/>
            <a:headEnd/>
            <a:tailEnd/>
          </a:ln>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smtClean="0"/>
              <a:t>summation simulation</a:t>
            </a:r>
            <a:endParaRPr lang="en-US" b="0" dirty="0"/>
          </a:p>
        </p:txBody>
      </p:sp>
      <p:pic>
        <p:nvPicPr>
          <p:cNvPr id="8194" name="Picture 2" descr="C:\DataDrivenForensics_Images\ForensicAnalyticsImages300DPI\Images_Chapter7\Figure7-13 - Copy.jpg"/>
          <p:cNvPicPr>
            <a:picLocks noChangeAspect="1" noChangeArrowheads="1"/>
          </p:cNvPicPr>
          <p:nvPr/>
        </p:nvPicPr>
        <p:blipFill>
          <a:blip r:embed="rId3" cstate="print"/>
          <a:srcRect/>
          <a:stretch>
            <a:fillRect/>
          </a:stretch>
        </p:blipFill>
        <p:spPr bwMode="auto">
          <a:xfrm>
            <a:off x="990600" y="1637142"/>
            <a:ext cx="7161947" cy="5220858"/>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65931</TotalTime>
  <Words>1201</Words>
  <Application>Microsoft Office PowerPoint</Application>
  <PresentationFormat>On-screen Show (4:3)</PresentationFormat>
  <Paragraphs>76</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Chapter 7</vt:lpstr>
      <vt:lpstr>conformity to Benford</vt:lpstr>
      <vt:lpstr>simulated data</vt:lpstr>
      <vt:lpstr>Digits of the differences</vt:lpstr>
      <vt:lpstr>using excel</vt:lpstr>
      <vt:lpstr>invoice data results</vt:lpstr>
      <vt:lpstr>journal entries</vt:lpstr>
      <vt:lpstr>summation test</vt:lpstr>
      <vt:lpstr>summation simulation</vt:lpstr>
      <vt:lpstr>summation in access</vt:lpstr>
      <vt:lpstr>invoices data: summation</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subject>Second-order and Summation</dc:subject>
  <dc:creator>Mark J. Nigrini</dc:creator>
  <cp:keywords>Second-order, differences, summation, sums, outliers</cp:keywords>
  <dc:description>(c) 2012 Mark J. Nigrini.  All rights reserved._x000d_
These PowerPoint slides are intended for use by instructors that have adopted Forensic Analytics as a textbook, or for conference presentations with a full disclosure of the source.</dc:description>
  <cp:lastModifiedBy>Mark J. Nigrini</cp:lastModifiedBy>
  <cp:revision>187</cp:revision>
  <dcterms:created xsi:type="dcterms:W3CDTF">2012-01-04T23:11:02Z</dcterms:created>
  <dcterms:modified xsi:type="dcterms:W3CDTF">2012-01-24T23:01:26Z</dcterms:modified>
  <cp:category>Presentation slides</cp:category>
</cp:coreProperties>
</file>