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310" r:id="rId3"/>
    <p:sldId id="311" r:id="rId4"/>
    <p:sldId id="257" r:id="rId5"/>
    <p:sldId id="303" r:id="rId6"/>
    <p:sldId id="312" r:id="rId7"/>
    <p:sldId id="313" r:id="rId8"/>
    <p:sldId id="314" r:id="rId9"/>
    <p:sldId id="315" r:id="rId10"/>
    <p:sldId id="259" r:id="rId11"/>
    <p:sldId id="316" r:id="rId12"/>
    <p:sldId id="317" r:id="rId13"/>
    <p:sldId id="269" r:id="rId14"/>
    <p:sldId id="295"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380" autoAdjust="0"/>
  </p:normalViewPr>
  <p:slideViewPr>
    <p:cSldViewPr>
      <p:cViewPr varScale="1">
        <p:scale>
          <a:sx n="59" d="100"/>
          <a:sy n="59" d="100"/>
        </p:scale>
        <p:origin x="-1590" y="-78"/>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4686F1-D6AC-404B-B78B-5BAB70AF4E0E}" type="datetimeFigureOut">
              <a:rPr lang="en-US" smtClean="0"/>
              <a:pPr/>
              <a:t>4/20/2012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470CDF-350B-46CB-BEAF-ECD563619AFC}" type="slidenum">
              <a:rPr lang="en-US" smtClean="0"/>
              <a:pPr/>
              <a:t>‹#›</a:t>
            </a:fld>
            <a:endParaRPr lang="en-US"/>
          </a:p>
        </p:txBody>
      </p:sp>
    </p:spTree>
    <p:extLst>
      <p:ext uri="{BB962C8B-B14F-4D97-AF65-F5344CB8AC3E}">
        <p14:creationId xmlns:p14="http://schemas.microsoft.com/office/powerpoint/2010/main" xmlns="" val="2627520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Pages 153 to 172.</a:t>
            </a:r>
          </a:p>
          <a:p>
            <a:r>
              <a:rPr lang="en-US" dirty="0" smtClean="0"/>
              <a:t>Introduces the associated number duplication test and the last-two digits test.  All tests can be done in either Access or </a:t>
            </a:r>
            <a:r>
              <a:rPr lang="en-US" smtClean="0"/>
              <a:t>Excel</a:t>
            </a:r>
            <a:r>
              <a:rPr lang="en-US" baseline="0" smtClean="0"/>
              <a:t>.</a:t>
            </a:r>
            <a:endParaRPr lang="en-US" dirty="0"/>
          </a:p>
        </p:txBody>
      </p:sp>
      <p:sp>
        <p:nvSpPr>
          <p:cNvPr id="4" name="Slide Number Placeholder 3"/>
          <p:cNvSpPr>
            <a:spLocks noGrp="1"/>
          </p:cNvSpPr>
          <p:nvPr>
            <p:ph type="sldNum" sz="quarter" idx="10"/>
          </p:nvPr>
        </p:nvSpPr>
        <p:spPr/>
        <p:txBody>
          <a:bodyPr/>
          <a:lstStyle/>
          <a:p>
            <a:fld id="{20470CDF-350B-46CB-BEAF-ECD563619AFC}" type="slidenum">
              <a:rPr lang="en-US" smtClean="0"/>
              <a:pPr/>
              <a:t>1</a:t>
            </a:fld>
            <a:endParaRPr lang="en-US"/>
          </a:p>
        </p:txBody>
      </p:sp>
    </p:spTree>
    <p:extLst>
      <p:ext uri="{BB962C8B-B14F-4D97-AF65-F5344CB8AC3E}">
        <p14:creationId xmlns:p14="http://schemas.microsoft.com/office/powerpoint/2010/main" xmlns="" val="756688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Pages</a:t>
            </a:r>
            <a:r>
              <a:rPr lang="en-US" baseline="0" dirty="0" smtClean="0"/>
              <a:t> 164 to 167.</a:t>
            </a:r>
          </a:p>
          <a:p>
            <a:r>
              <a:rPr lang="en-US" dirty="0" smtClean="0"/>
              <a:t>Figure 8.16.</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The number duplications are calculated using indicator variables.  The first indicator variable counts the number of equal amounts.  The second indicator variable indicates when the highest count for a particular number has been reached.  Both indicator variables use the IF function in Excel.  The first "formula" is there just to start the sequence off at 1.  The series of formulas is shown in Figure 8.16.</a:t>
            </a:r>
            <a:endParaRPr lang="en-US" dirty="0" smtClean="0"/>
          </a:p>
          <a:p>
            <a:endParaRPr lang="en-US" dirty="0"/>
          </a:p>
        </p:txBody>
      </p:sp>
      <p:sp>
        <p:nvSpPr>
          <p:cNvPr id="4" name="Slide Number Placeholder 3"/>
          <p:cNvSpPr>
            <a:spLocks noGrp="1"/>
          </p:cNvSpPr>
          <p:nvPr>
            <p:ph type="sldNum" sz="quarter" idx="10"/>
          </p:nvPr>
        </p:nvSpPr>
        <p:spPr/>
        <p:txBody>
          <a:bodyPr/>
          <a:lstStyle/>
          <a:p>
            <a:fld id="{20470CDF-350B-46CB-BEAF-ECD563619AFC}" type="slidenum">
              <a:rPr lang="en-US" smtClean="0"/>
              <a:pPr/>
              <a:t>10</a:t>
            </a:fld>
            <a:endParaRPr lang="en-US"/>
          </a:p>
        </p:txBody>
      </p:sp>
    </p:spTree>
    <p:extLst>
      <p:ext uri="{BB962C8B-B14F-4D97-AF65-F5344CB8AC3E}">
        <p14:creationId xmlns:p14="http://schemas.microsoft.com/office/powerpoint/2010/main" xmlns="" val="37452484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Pages 167 to 169.</a:t>
            </a:r>
          </a:p>
          <a:p>
            <a:r>
              <a:rPr lang="en-US" dirty="0" smtClean="0"/>
              <a:t>General discussion of the audit targets for the number duplication</a:t>
            </a:r>
            <a:r>
              <a:rPr lang="en-US" baseline="0" dirty="0" smtClean="0"/>
              <a:t> </a:t>
            </a:r>
            <a:r>
              <a:rPr lang="en-US" dirty="0" smtClean="0"/>
              <a:t>test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20470CDF-350B-46CB-BEAF-ECD563619AFC}" type="slidenum">
              <a:rPr lang="en-US" smtClean="0"/>
              <a:pPr/>
              <a:t>11</a:t>
            </a:fld>
            <a:endParaRPr lang="en-US"/>
          </a:p>
        </p:txBody>
      </p:sp>
    </p:spTree>
    <p:extLst>
      <p:ext uri="{BB962C8B-B14F-4D97-AF65-F5344CB8AC3E}">
        <p14:creationId xmlns="" xmlns:p14="http://schemas.microsoft.com/office/powerpoint/2010/main" val="37452484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Pages 169 to 171</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Figure 8.19.</a:t>
            </a:r>
          </a:p>
          <a:p>
            <a:r>
              <a:rPr lang="en-US" sz="1200" kern="1200" dirty="0" smtClean="0">
                <a:solidFill>
                  <a:schemeClr val="tx1"/>
                </a:solidFill>
                <a:latin typeface="+mn-lt"/>
                <a:ea typeface="+mn-ea"/>
                <a:cs typeface="+mn-cs"/>
              </a:rPr>
              <a:t>The last-two digits formula is shown in Figure 8.19.  The formula for the digits is more complex than usual and is shown below:</a:t>
            </a:r>
          </a:p>
          <a:p>
            <a:r>
              <a:rPr lang="en-US" sz="1200" kern="1200" dirty="0" err="1" smtClean="0">
                <a:solidFill>
                  <a:schemeClr val="tx1"/>
                </a:solidFill>
                <a:latin typeface="+mn-lt"/>
                <a:ea typeface="+mn-ea"/>
                <a:cs typeface="+mn-cs"/>
              </a:rPr>
              <a:t>LastTwo</a:t>
            </a:r>
            <a:r>
              <a:rPr lang="en-US" sz="1200" kern="1200" dirty="0" smtClean="0">
                <a:solidFill>
                  <a:schemeClr val="tx1"/>
                </a:solidFill>
                <a:latin typeface="+mn-lt"/>
                <a:ea typeface="+mn-ea"/>
                <a:cs typeface="+mn-cs"/>
              </a:rPr>
              <a:t>: Val(Right(Round([Amount]*100,0),2))</a:t>
            </a:r>
          </a:p>
          <a:p>
            <a:r>
              <a:rPr lang="en-US" sz="1200" kern="1200" dirty="0" smtClean="0">
                <a:solidFill>
                  <a:schemeClr val="tx1"/>
                </a:solidFill>
                <a:latin typeface="+mn-lt"/>
                <a:ea typeface="+mn-ea"/>
                <a:cs typeface="+mn-cs"/>
              </a:rPr>
              <a:t>In the formula the </a:t>
            </a:r>
            <a:r>
              <a:rPr lang="en-US" sz="1200" b="1" kern="1200" dirty="0" smtClean="0">
                <a:solidFill>
                  <a:schemeClr val="tx1"/>
                </a:solidFill>
                <a:latin typeface="+mn-lt"/>
                <a:ea typeface="+mn-ea"/>
                <a:cs typeface="+mn-cs"/>
              </a:rPr>
              <a:t>Val</a:t>
            </a:r>
            <a:r>
              <a:rPr lang="en-US" sz="1200" kern="1200" dirty="0" smtClean="0">
                <a:solidFill>
                  <a:schemeClr val="tx1"/>
                </a:solidFill>
                <a:latin typeface="+mn-lt"/>
                <a:ea typeface="+mn-ea"/>
                <a:cs typeface="+mn-cs"/>
              </a:rPr>
              <a:t> function changes the result to a numeric value, the </a:t>
            </a:r>
            <a:r>
              <a:rPr lang="en-US" sz="1200" b="1" kern="1200" dirty="0" smtClean="0">
                <a:solidFill>
                  <a:schemeClr val="tx1"/>
                </a:solidFill>
                <a:latin typeface="+mn-lt"/>
                <a:ea typeface="+mn-ea"/>
                <a:cs typeface="+mn-cs"/>
              </a:rPr>
              <a:t>Right</a:t>
            </a:r>
            <a:r>
              <a:rPr lang="en-US" sz="1200" kern="1200" dirty="0" smtClean="0">
                <a:solidFill>
                  <a:schemeClr val="tx1"/>
                </a:solidFill>
                <a:latin typeface="+mn-lt"/>
                <a:ea typeface="+mn-ea"/>
                <a:cs typeface="+mn-cs"/>
              </a:rPr>
              <a:t> function takes the rightmost two characters, and the </a:t>
            </a:r>
            <a:r>
              <a:rPr lang="en-US" sz="1200" b="1" kern="1200" dirty="0" smtClean="0">
                <a:solidFill>
                  <a:schemeClr val="tx1"/>
                </a:solidFill>
                <a:latin typeface="+mn-lt"/>
                <a:ea typeface="+mn-ea"/>
                <a:cs typeface="+mn-cs"/>
              </a:rPr>
              <a:t>Round</a:t>
            </a:r>
            <a:r>
              <a:rPr lang="en-US" sz="1200" kern="1200" dirty="0" smtClean="0">
                <a:solidFill>
                  <a:schemeClr val="tx1"/>
                </a:solidFill>
                <a:latin typeface="+mn-lt"/>
                <a:ea typeface="+mn-ea"/>
                <a:cs typeface="+mn-cs"/>
              </a:rPr>
              <a:t> function rounds the number to an integer value before any calculations are done.  The comma two means that we want the rightmost two characters. </a:t>
            </a:r>
          </a:p>
          <a:p>
            <a:r>
              <a:rPr lang="en-US" sz="1200" kern="1200" dirty="0" smtClean="0">
                <a:solidFill>
                  <a:schemeClr val="tx1"/>
                </a:solidFill>
                <a:latin typeface="+mn-lt"/>
                <a:ea typeface="+mn-ea"/>
                <a:cs typeface="+mn-cs"/>
              </a:rPr>
              <a:t>The rest of the steps use the same logic as the first-two digits test.</a:t>
            </a:r>
            <a:endParaRPr lang="en-US" dirty="0"/>
          </a:p>
        </p:txBody>
      </p:sp>
      <p:sp>
        <p:nvSpPr>
          <p:cNvPr id="4" name="Slide Number Placeholder 3"/>
          <p:cNvSpPr>
            <a:spLocks noGrp="1"/>
          </p:cNvSpPr>
          <p:nvPr>
            <p:ph type="sldNum" sz="quarter" idx="10"/>
          </p:nvPr>
        </p:nvSpPr>
        <p:spPr/>
        <p:txBody>
          <a:bodyPr/>
          <a:lstStyle/>
          <a:p>
            <a:fld id="{20470CDF-350B-46CB-BEAF-ECD563619AFC}"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Pages 170 to 171.</a:t>
            </a:r>
          </a:p>
          <a:p>
            <a:r>
              <a:rPr lang="en-US" dirty="0" smtClean="0"/>
              <a:t>Figure 8.22.</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The graph shows that about 23 percent of the amounts ended with 00.  This means that those numbers were whole dollars with no cents.  This is reasonably common for corporate accounts payable data.  The most interesting result is the spikes at multiples of 5 with large spikes at 35, 40, 45, and 50.  This is a very unusual result and we can also see this pattern from the numbers in the number duplication table in Figure 8.13.</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Also, the last-two digits for the negative numbers also show a clustering at multiples of 5, but at higher numbers in the neighborhood of 80.  The clustering around multiples of 5 is an anomaly as is the clustering around 40 for the positive numbers and 80 for the negative numbers.  </a:t>
            </a:r>
            <a:endParaRPr lang="en-US" dirty="0" smtClean="0"/>
          </a:p>
          <a:p>
            <a:r>
              <a:rPr lang="en-US" sz="1200" kern="120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20470CDF-350B-46CB-BEAF-ECD563619AFC}" type="slidenum">
              <a:rPr lang="en-US" smtClean="0"/>
              <a:pPr/>
              <a:t>13</a:t>
            </a:fld>
            <a:endParaRPr lang="en-US"/>
          </a:p>
        </p:txBody>
      </p:sp>
    </p:spTree>
    <p:extLst>
      <p:ext uri="{BB962C8B-B14F-4D97-AF65-F5344CB8AC3E}">
        <p14:creationId xmlns:p14="http://schemas.microsoft.com/office/powerpoint/2010/main" xmlns="" val="37452484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Page 172,</a:t>
            </a:r>
            <a:r>
              <a:rPr lang="en-US" baseline="0" dirty="0" smtClean="0"/>
              <a:t> and a review of the main points.</a:t>
            </a:r>
            <a:endParaRPr lang="en-US" dirty="0"/>
          </a:p>
        </p:txBody>
      </p:sp>
      <p:sp>
        <p:nvSpPr>
          <p:cNvPr id="4" name="Slide Number Placeholder 3"/>
          <p:cNvSpPr>
            <a:spLocks noGrp="1"/>
          </p:cNvSpPr>
          <p:nvPr>
            <p:ph type="sldNum" sz="quarter" idx="10"/>
          </p:nvPr>
        </p:nvSpPr>
        <p:spPr/>
        <p:txBody>
          <a:bodyPr/>
          <a:lstStyle/>
          <a:p>
            <a:fld id="{20470CDF-350B-46CB-BEAF-ECD563619AFC}" type="slidenum">
              <a:rPr lang="en-US" smtClean="0"/>
              <a:pPr/>
              <a:t>14</a:t>
            </a:fld>
            <a:endParaRPr lang="en-US"/>
          </a:p>
        </p:txBody>
      </p:sp>
    </p:spTree>
    <p:extLst>
      <p:ext uri="{BB962C8B-B14F-4D97-AF65-F5344CB8AC3E}">
        <p14:creationId xmlns:p14="http://schemas.microsoft.com/office/powerpoint/2010/main" xmlns="" val="37452484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Pages 154 to 155.</a:t>
            </a:r>
          </a:p>
          <a:p>
            <a:r>
              <a:rPr lang="en-US" dirty="0" smtClean="0"/>
              <a:t>Figure 8.5.</a:t>
            </a:r>
          </a:p>
          <a:p>
            <a:r>
              <a:rPr lang="en-US" dirty="0" smtClean="0"/>
              <a:t>The test is essentially a numbers hit parade.</a:t>
            </a:r>
            <a:r>
              <a:rPr lang="en-US" baseline="0" dirty="0" smtClean="0"/>
              <a:t>  These are the &gt;=10 results for the invoices data.</a:t>
            </a:r>
            <a:endParaRPr lang="en-US" dirty="0"/>
          </a:p>
        </p:txBody>
      </p:sp>
      <p:sp>
        <p:nvSpPr>
          <p:cNvPr id="4" name="Slide Number Placeholder 3"/>
          <p:cNvSpPr>
            <a:spLocks noGrp="1"/>
          </p:cNvSpPr>
          <p:nvPr>
            <p:ph type="sldNum" sz="quarter" idx="10"/>
          </p:nvPr>
        </p:nvSpPr>
        <p:spPr/>
        <p:txBody>
          <a:bodyPr/>
          <a:lstStyle/>
          <a:p>
            <a:fld id="{20470CDF-350B-46CB-BEAF-ECD563619AFC}" type="slidenum">
              <a:rPr lang="en-US" smtClean="0"/>
              <a:pPr/>
              <a:t>2</a:t>
            </a:fld>
            <a:endParaRPr lang="en-US"/>
          </a:p>
        </p:txBody>
      </p:sp>
    </p:spTree>
    <p:extLst>
      <p:ext uri="{BB962C8B-B14F-4D97-AF65-F5344CB8AC3E}">
        <p14:creationId xmlns="" xmlns:p14="http://schemas.microsoft.com/office/powerpoint/2010/main" val="37452484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Pages 154 to 155.</a:t>
            </a:r>
          </a:p>
          <a:p>
            <a:r>
              <a:rPr lang="en-US" dirty="0" smtClean="0"/>
              <a:t>General discussion of the audit targets for the number duplication</a:t>
            </a:r>
            <a:r>
              <a:rPr lang="en-US" baseline="0" dirty="0" smtClean="0"/>
              <a:t> </a:t>
            </a:r>
            <a:r>
              <a:rPr lang="en-US" dirty="0" smtClean="0"/>
              <a:t>test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20470CDF-350B-46CB-BEAF-ECD563619AFC}" type="slidenum">
              <a:rPr lang="en-US" smtClean="0"/>
              <a:pPr/>
              <a:t>3</a:t>
            </a:fld>
            <a:endParaRPr lang="en-US"/>
          </a:p>
        </p:txBody>
      </p:sp>
    </p:spTree>
    <p:extLst>
      <p:ext uri="{BB962C8B-B14F-4D97-AF65-F5344CB8AC3E}">
        <p14:creationId xmlns="" xmlns:p14="http://schemas.microsoft.com/office/powerpoint/2010/main" val="37452484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Page 161</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Figure 8.1.</a:t>
            </a:r>
          </a:p>
          <a:p>
            <a:r>
              <a:rPr lang="en-US" sz="1200" kern="1200" dirty="0" smtClean="0">
                <a:solidFill>
                  <a:schemeClr val="tx1"/>
                </a:solidFill>
                <a:latin typeface="+mn-lt"/>
                <a:ea typeface="+mn-ea"/>
                <a:cs typeface="+mn-cs"/>
              </a:rPr>
              <a:t>The number duplication results for the small positive numbers.  These show</a:t>
            </a:r>
            <a:r>
              <a:rPr lang="en-US" sz="1200" kern="1200" baseline="0" dirty="0" smtClean="0">
                <a:solidFill>
                  <a:schemeClr val="tx1"/>
                </a:solidFill>
                <a:latin typeface="+mn-lt"/>
                <a:ea typeface="+mn-ea"/>
                <a:cs typeface="+mn-cs"/>
              </a:rPr>
              <a:t> processing inefficiencies.  See especially the invoices for $0.29.</a:t>
            </a:r>
            <a:endParaRPr lang="en-US" dirty="0"/>
          </a:p>
        </p:txBody>
      </p:sp>
      <p:sp>
        <p:nvSpPr>
          <p:cNvPr id="4" name="Slide Number Placeholder 3"/>
          <p:cNvSpPr>
            <a:spLocks noGrp="1"/>
          </p:cNvSpPr>
          <p:nvPr>
            <p:ph type="sldNum" sz="quarter" idx="10"/>
          </p:nvPr>
        </p:nvSpPr>
        <p:spPr/>
        <p:txBody>
          <a:bodyPr/>
          <a:lstStyle/>
          <a:p>
            <a:fld id="{20470CDF-350B-46CB-BEAF-ECD563619AFC}"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Pages 155 to 164</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Figure 8.1.</a:t>
            </a:r>
          </a:p>
          <a:p>
            <a:pPr hangingPunct="0"/>
            <a:r>
              <a:rPr lang="en-US" sz="1200" kern="1200" dirty="0" smtClean="0">
                <a:solidFill>
                  <a:schemeClr val="tx1"/>
                </a:solidFill>
                <a:latin typeface="+mn-lt"/>
                <a:ea typeface="+mn-ea"/>
                <a:cs typeface="+mn-cs"/>
              </a:rPr>
              <a:t>The first number duplication query is shown in Figure 8.1.  Change the query from the usual select query to a Make Table query by selecting </a:t>
            </a:r>
            <a:r>
              <a:rPr lang="en-US" sz="1200" b="1" i="1" kern="1200" dirty="0" smtClean="0">
                <a:solidFill>
                  <a:schemeClr val="tx1"/>
                </a:solidFill>
                <a:latin typeface="+mn-lt"/>
                <a:ea typeface="+mn-ea"/>
                <a:cs typeface="+mn-cs"/>
              </a:rPr>
              <a:t>Query </a:t>
            </a:r>
            <a:r>
              <a:rPr lang="en-US" sz="1200" b="1" i="1" kern="1200" dirty="0" err="1" smtClean="0">
                <a:solidFill>
                  <a:schemeClr val="tx1"/>
                </a:solidFill>
                <a:latin typeface="+mn-lt"/>
                <a:ea typeface="+mn-ea"/>
                <a:cs typeface="+mn-cs"/>
              </a:rPr>
              <a:t>Type</a:t>
            </a:r>
            <a:r>
              <a:rPr lang="en-US" sz="1200" kern="1200" dirty="0" err="1" smtClean="0">
                <a:solidFill>
                  <a:schemeClr val="tx1"/>
                </a:solidFill>
                <a:latin typeface="+mn-lt"/>
                <a:ea typeface="+mn-ea"/>
                <a:cs typeface="+mn-cs"/>
              </a:rPr>
              <a:t>→</a:t>
            </a:r>
            <a:r>
              <a:rPr lang="en-US" sz="1200" b="1" i="1" kern="1200" dirty="0" err="1" smtClean="0">
                <a:solidFill>
                  <a:schemeClr val="tx1"/>
                </a:solidFill>
                <a:latin typeface="+mn-lt"/>
                <a:ea typeface="+mn-ea"/>
                <a:cs typeface="+mn-cs"/>
              </a:rPr>
              <a:t>Make</a:t>
            </a:r>
            <a:r>
              <a:rPr lang="en-US" sz="1200" b="1" i="1" kern="1200" dirty="0" smtClean="0">
                <a:solidFill>
                  <a:schemeClr val="tx1"/>
                </a:solidFill>
                <a:latin typeface="+mn-lt"/>
                <a:ea typeface="+mn-ea"/>
                <a:cs typeface="+mn-cs"/>
              </a:rPr>
              <a:t> Table</a:t>
            </a:r>
            <a:r>
              <a:rPr lang="en-US" sz="1200" kern="1200" dirty="0" smtClean="0">
                <a:solidFill>
                  <a:schemeClr val="tx1"/>
                </a:solidFill>
                <a:latin typeface="+mn-lt"/>
                <a:ea typeface="+mn-ea"/>
                <a:cs typeface="+mn-cs"/>
              </a:rPr>
              <a:t> and naming the table </a:t>
            </a:r>
            <a:r>
              <a:rPr lang="en-US" sz="1200" i="1" kern="1200" dirty="0" err="1" smtClean="0">
                <a:solidFill>
                  <a:schemeClr val="tx1"/>
                </a:solidFill>
                <a:latin typeface="+mn-lt"/>
                <a:ea typeface="+mn-ea"/>
                <a:cs typeface="+mn-cs"/>
              </a:rPr>
              <a:t>tblNumberDupsLP</a:t>
            </a:r>
            <a:r>
              <a:rPr lang="en-US" sz="1200" kern="1200" dirty="0" smtClean="0">
                <a:solidFill>
                  <a:schemeClr val="tx1"/>
                </a:solidFill>
                <a:latin typeface="+mn-lt"/>
                <a:ea typeface="+mn-ea"/>
                <a:cs typeface="+mn-cs"/>
              </a:rPr>
              <a:t>.  The </a:t>
            </a:r>
            <a:r>
              <a:rPr lang="en-US" sz="1200" i="1" kern="1200" dirty="0" smtClean="0">
                <a:solidFill>
                  <a:schemeClr val="tx1"/>
                </a:solidFill>
                <a:latin typeface="+mn-lt"/>
                <a:ea typeface="+mn-ea"/>
                <a:cs typeface="+mn-cs"/>
              </a:rPr>
              <a:t>LP</a:t>
            </a:r>
            <a:r>
              <a:rPr lang="en-US" sz="1200" kern="1200" dirty="0" smtClean="0">
                <a:solidFill>
                  <a:schemeClr val="tx1"/>
                </a:solidFill>
                <a:latin typeface="+mn-lt"/>
                <a:ea typeface="+mn-ea"/>
                <a:cs typeface="+mn-cs"/>
              </a:rPr>
              <a:t> at the end is there to indicate </a:t>
            </a:r>
            <a:r>
              <a:rPr lang="en-US" sz="1200" i="1" kern="1200" dirty="0" smtClean="0">
                <a:solidFill>
                  <a:schemeClr val="tx1"/>
                </a:solidFill>
                <a:latin typeface="+mn-lt"/>
                <a:ea typeface="+mn-ea"/>
                <a:cs typeface="+mn-cs"/>
              </a:rPr>
              <a:t>Large Positive</a:t>
            </a:r>
            <a:r>
              <a:rPr lang="en-US" sz="1200" kern="1200" dirty="0"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20470CDF-350B-46CB-BEAF-ECD563619AFC}"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Pages 155 to 164</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Figure 8.5.</a:t>
            </a:r>
          </a:p>
          <a:p>
            <a:pPr hangingPunct="0"/>
            <a:r>
              <a:rPr lang="en-US" sz="1200" kern="1200" dirty="0" smtClean="0">
                <a:solidFill>
                  <a:schemeClr val="tx1"/>
                </a:solidFill>
                <a:latin typeface="+mn-lt"/>
                <a:ea typeface="+mn-ea"/>
                <a:cs typeface="+mn-cs"/>
              </a:rPr>
              <a:t>The </a:t>
            </a:r>
            <a:r>
              <a:rPr lang="en-US" sz="1200" i="1" kern="1200" dirty="0" smtClean="0">
                <a:solidFill>
                  <a:schemeClr val="tx1"/>
                </a:solidFill>
                <a:latin typeface="+mn-lt"/>
                <a:ea typeface="+mn-ea"/>
                <a:cs typeface="+mn-cs"/>
              </a:rPr>
              <a:t>Rank</a:t>
            </a:r>
            <a:r>
              <a:rPr lang="en-US" sz="1200" kern="1200" dirty="0" smtClean="0">
                <a:solidFill>
                  <a:schemeClr val="tx1"/>
                </a:solidFill>
                <a:latin typeface="+mn-lt"/>
                <a:ea typeface="+mn-ea"/>
                <a:cs typeface="+mn-cs"/>
              </a:rPr>
              <a:t> is added in Figure 8.4.  To see the final result we have to look at the </a:t>
            </a:r>
            <a:r>
              <a:rPr lang="en-US" sz="1200" i="1" kern="1200" dirty="0" err="1" smtClean="0">
                <a:solidFill>
                  <a:schemeClr val="tx1"/>
                </a:solidFill>
                <a:latin typeface="+mn-lt"/>
                <a:ea typeface="+mn-ea"/>
                <a:cs typeface="+mn-cs"/>
              </a:rPr>
              <a:t>tblNumberDupsLP</a:t>
            </a:r>
            <a:r>
              <a:rPr lang="en-US" sz="1200" kern="1200" dirty="0" smtClean="0">
                <a:solidFill>
                  <a:schemeClr val="tx1"/>
                </a:solidFill>
                <a:latin typeface="+mn-lt"/>
                <a:ea typeface="+mn-ea"/>
                <a:cs typeface="+mn-cs"/>
              </a:rPr>
              <a:t> table in Datasheet view.  The result is shown in Figure 8.5.</a:t>
            </a:r>
          </a:p>
          <a:p>
            <a:pPr hangingPunct="0"/>
            <a:r>
              <a:rPr lang="en-US" sz="1200" kern="1200" dirty="0" smtClean="0">
                <a:solidFill>
                  <a:schemeClr val="tx1"/>
                </a:solidFill>
                <a:latin typeface="+mn-lt"/>
                <a:ea typeface="+mn-ea"/>
                <a:cs typeface="+mn-cs"/>
              </a:rPr>
              <a:t>The number duplication results are shown in Figure 8.5.  In the first row we can see that there were 6,022 invoices for exactly $50 each.  This means that something cost $50 and the company purchased it six thousand times.</a:t>
            </a:r>
            <a:endParaRPr lang="en-US" dirty="0"/>
          </a:p>
        </p:txBody>
      </p:sp>
      <p:sp>
        <p:nvSpPr>
          <p:cNvPr id="4" name="Slide Number Placeholder 3"/>
          <p:cNvSpPr>
            <a:spLocks noGrp="1"/>
          </p:cNvSpPr>
          <p:nvPr>
            <p:ph type="sldNum" sz="quarter" idx="10"/>
          </p:nvPr>
        </p:nvSpPr>
        <p:spPr/>
        <p:txBody>
          <a:bodyPr/>
          <a:lstStyle/>
          <a:p>
            <a:fld id="{20470CDF-350B-46CB-BEAF-ECD563619AFC}"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Pages 155 to 164</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Figure 8.7.</a:t>
            </a:r>
          </a:p>
          <a:p>
            <a:pPr hangingPunct="0"/>
            <a:r>
              <a:rPr lang="en-US" sz="1200" kern="1200" dirty="0" smtClean="0">
                <a:solidFill>
                  <a:schemeClr val="tx1"/>
                </a:solidFill>
                <a:latin typeface="+mn-lt"/>
                <a:ea typeface="+mn-ea"/>
                <a:cs typeface="+mn-cs"/>
              </a:rPr>
              <a:t>The last step in the number duplication test is to identify which amounts caused the spikes on the summation graph.  The query to sort and to only extract the amounts associated with a specified first-two digit combination is shown in Figure 8.7.</a:t>
            </a:r>
            <a:endParaRPr lang="en-US" dirty="0"/>
          </a:p>
        </p:txBody>
      </p:sp>
      <p:sp>
        <p:nvSpPr>
          <p:cNvPr id="4" name="Slide Number Placeholder 3"/>
          <p:cNvSpPr>
            <a:spLocks noGrp="1"/>
          </p:cNvSpPr>
          <p:nvPr>
            <p:ph type="sldNum" sz="quarter" idx="10"/>
          </p:nvPr>
        </p:nvSpPr>
        <p:spPr/>
        <p:txBody>
          <a:bodyPr/>
          <a:lstStyle/>
          <a:p>
            <a:fld id="{20470CDF-350B-46CB-BEAF-ECD563619AFC}"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Pages 155 to 164</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Figure 8.8.</a:t>
            </a:r>
          </a:p>
          <a:p>
            <a:pPr hangingPunct="0"/>
            <a:r>
              <a:rPr lang="en-US" sz="1200" kern="1200" dirty="0" smtClean="0">
                <a:solidFill>
                  <a:schemeClr val="tx1"/>
                </a:solidFill>
                <a:latin typeface="+mn-lt"/>
                <a:ea typeface="+mn-ea"/>
                <a:cs typeface="+mn-cs"/>
              </a:rPr>
              <a:t>The last step in the number duplication test is to identify which amounts caused the spikes on the summation graph.  The query to sort and to only extract the amounts associated with a specified first-two digit combination is shown in Figure 8.7.</a:t>
            </a:r>
            <a:endParaRPr lang="en-US" dirty="0"/>
          </a:p>
        </p:txBody>
      </p:sp>
      <p:sp>
        <p:nvSpPr>
          <p:cNvPr id="4" name="Slide Number Placeholder 3"/>
          <p:cNvSpPr>
            <a:spLocks noGrp="1"/>
          </p:cNvSpPr>
          <p:nvPr>
            <p:ph type="sldNum" sz="quarter" idx="10"/>
          </p:nvPr>
        </p:nvSpPr>
        <p:spPr/>
        <p:txBody>
          <a:bodyPr/>
          <a:lstStyle/>
          <a:p>
            <a:fld id="{20470CDF-350B-46CB-BEAF-ECD563619AFC}"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Pages 155 to 164</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Figure 8.13.</a:t>
            </a:r>
          </a:p>
          <a:p>
            <a:pPr hangingPunct="0"/>
            <a:r>
              <a:rPr lang="en-US" sz="1200" kern="1200" dirty="0" smtClean="0">
                <a:solidFill>
                  <a:schemeClr val="tx1"/>
                </a:solidFill>
                <a:latin typeface="+mn-lt"/>
                <a:ea typeface="+mn-ea"/>
                <a:cs typeface="+mn-cs"/>
              </a:rPr>
              <a:t>The final numbers duplication test is a comparison.  The idea came about during a forensic investigation of ticket refunds for an airline.  The investigators took the position that since the most frequently flown segment for the airline was from Dallas to Chicago that we should expect the most frequently refunded segment to be "Dallas to Chicago."  Similarly, if the best selling item for a fast food restaurant was its Double hamburger for $3.99 followed by its medium fries for $0.99, then we would expect most of the voids (sales amounts cancelled by the cashier) to be for $3.99 followed by $0.99. </a:t>
            </a:r>
            <a:endParaRPr lang="en-US" dirty="0"/>
          </a:p>
        </p:txBody>
      </p:sp>
      <p:sp>
        <p:nvSpPr>
          <p:cNvPr id="4" name="Slide Number Placeholder 3"/>
          <p:cNvSpPr>
            <a:spLocks noGrp="1"/>
          </p:cNvSpPr>
          <p:nvPr>
            <p:ph type="sldNum" sz="quarter" idx="10"/>
          </p:nvPr>
        </p:nvSpPr>
        <p:spPr/>
        <p:txBody>
          <a:bodyPr/>
          <a:lstStyle/>
          <a:p>
            <a:fld id="{20470CDF-350B-46CB-BEAF-ECD563619AFC}"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44887388-CA01-48FB-9F7F-8548B84ECDD2}" type="datetimeFigureOut">
              <a:rPr lang="en-US" smtClean="0"/>
              <a:pPr/>
              <a:t>4/20/2012</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8256B651-48DF-4E35-A653-B7BFB5F3ACF6}"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4887388-CA01-48FB-9F7F-8548B84ECDD2}" type="datetimeFigureOut">
              <a:rPr lang="en-US" smtClean="0"/>
              <a:pPr/>
              <a:t>4/20/2012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56B651-48DF-4E35-A653-B7BFB5F3ACF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4887388-CA01-48FB-9F7F-8548B84ECDD2}" type="datetimeFigureOut">
              <a:rPr lang="en-US" smtClean="0"/>
              <a:pPr/>
              <a:t>4/20/2012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56B651-48DF-4E35-A653-B7BFB5F3ACF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4887388-CA01-48FB-9F7F-8548B84ECDD2}" type="datetimeFigureOut">
              <a:rPr lang="en-US" smtClean="0"/>
              <a:pPr/>
              <a:t>4/20/2012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56B651-48DF-4E35-A653-B7BFB5F3ACF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4887388-CA01-48FB-9F7F-8548B84ECDD2}" type="datetimeFigureOut">
              <a:rPr lang="en-US" smtClean="0"/>
              <a:pPr/>
              <a:t>4/20/2012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8256B651-48DF-4E35-A653-B7BFB5F3ACF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4887388-CA01-48FB-9F7F-8548B84ECDD2}" type="datetimeFigureOut">
              <a:rPr lang="en-US" smtClean="0"/>
              <a:pPr/>
              <a:t>4/20/2012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56B651-48DF-4E35-A653-B7BFB5F3ACF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4887388-CA01-48FB-9F7F-8548B84ECDD2}" type="datetimeFigureOut">
              <a:rPr lang="en-US" smtClean="0"/>
              <a:pPr/>
              <a:t>4/20/2012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56B651-48DF-4E35-A653-B7BFB5F3ACF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4887388-CA01-48FB-9F7F-8548B84ECDD2}" type="datetimeFigureOut">
              <a:rPr lang="en-US" smtClean="0"/>
              <a:pPr/>
              <a:t>4/20/2012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56B651-48DF-4E35-A653-B7BFB5F3ACF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887388-CA01-48FB-9F7F-8548B84ECDD2}" type="datetimeFigureOut">
              <a:rPr lang="en-US" smtClean="0"/>
              <a:pPr/>
              <a:t>4/20/2012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56B651-48DF-4E35-A653-B7BFB5F3ACF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4887388-CA01-48FB-9F7F-8548B84ECDD2}" type="datetimeFigureOut">
              <a:rPr lang="en-US" smtClean="0"/>
              <a:pPr/>
              <a:t>4/20/2012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56B651-48DF-4E35-A653-B7BFB5F3ACF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4887388-CA01-48FB-9F7F-8548B84ECDD2}" type="datetimeFigureOut">
              <a:rPr lang="en-US" smtClean="0"/>
              <a:pPr/>
              <a:t>4/20/2012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56B651-48DF-4E35-A653-B7BFB5F3ACF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duotone>
              <a:prstClr val="black"/>
              <a:schemeClr val="accent4">
                <a:tint val="45000"/>
                <a:satMod val="400000"/>
              </a:schemeClr>
            </a:duotone>
          </a:blip>
          <a:srcRect/>
          <a:stretch>
            <a:fillRect/>
          </a:stretch>
        </a:blip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44887388-CA01-48FB-9F7F-8548B84ECDD2}" type="datetimeFigureOut">
              <a:rPr lang="en-US" smtClean="0"/>
              <a:pPr/>
              <a:t>4/20/2012</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8256B651-48DF-4E35-A653-B7BFB5F3ACF6}"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381000"/>
            <a:ext cx="5029200" cy="838200"/>
          </a:xfrm>
        </p:spPr>
        <p:txBody>
          <a:bodyPr/>
          <a:lstStyle/>
          <a:p>
            <a:r>
              <a:rPr lang="en-US" dirty="0" smtClean="0"/>
              <a:t>Chapter 8</a:t>
            </a:r>
            <a:endParaRPr lang="en-US" dirty="0"/>
          </a:p>
        </p:txBody>
      </p:sp>
      <p:sp>
        <p:nvSpPr>
          <p:cNvPr id="3" name="Subtitle 2"/>
          <p:cNvSpPr>
            <a:spLocks noGrp="1"/>
          </p:cNvSpPr>
          <p:nvPr>
            <p:ph type="subTitle" idx="1"/>
          </p:nvPr>
        </p:nvSpPr>
        <p:spPr>
          <a:xfrm>
            <a:off x="1371600" y="1600200"/>
            <a:ext cx="5562600" cy="2133600"/>
          </a:xfrm>
          <a:solidFill>
            <a:schemeClr val="tx1"/>
          </a:solidFill>
        </p:spPr>
        <p:txBody>
          <a:bodyPr>
            <a:normAutofit/>
          </a:bodyPr>
          <a:lstStyle/>
          <a:p>
            <a:pPr algn="l"/>
            <a:r>
              <a:rPr lang="en-US" dirty="0" smtClean="0">
                <a:solidFill>
                  <a:schemeClr val="bg1"/>
                </a:solidFill>
                <a:latin typeface="Times New Roman" pitchFamily="18" charset="0"/>
                <a:cs typeface="Times New Roman" pitchFamily="18" charset="0"/>
              </a:rPr>
              <a:t>Number duplication test</a:t>
            </a:r>
          </a:p>
          <a:p>
            <a:pPr algn="l"/>
            <a:r>
              <a:rPr lang="en-US" dirty="0" smtClean="0">
                <a:solidFill>
                  <a:schemeClr val="bg1"/>
                </a:solidFill>
                <a:latin typeface="Times New Roman" pitchFamily="18" charset="0"/>
                <a:cs typeface="Times New Roman" pitchFamily="18" charset="0"/>
              </a:rPr>
              <a:t>Last-two digits test</a:t>
            </a:r>
          </a:p>
          <a:p>
            <a:pPr algn="l"/>
            <a:r>
              <a:rPr lang="en-US" dirty="0" smtClean="0">
                <a:solidFill>
                  <a:schemeClr val="bg1"/>
                </a:solidFill>
                <a:latin typeface="Times New Roman" pitchFamily="18" charset="0"/>
                <a:cs typeface="Times New Roman" pitchFamily="18" charset="0"/>
              </a:rPr>
              <a:t>Completes the initial cycle of tests</a:t>
            </a:r>
          </a:p>
          <a:p>
            <a:pPr algn="l"/>
            <a:r>
              <a:rPr lang="en-US" dirty="0" smtClean="0">
                <a:solidFill>
                  <a:schemeClr val="bg1"/>
                </a:solidFill>
                <a:latin typeface="Times New Roman" pitchFamily="18" charset="0"/>
                <a:cs typeface="Times New Roman" pitchFamily="18" charset="0"/>
              </a:rPr>
              <a:t>Access and Excel</a:t>
            </a:r>
            <a:endParaRPr lang="en-US" dirty="0">
              <a:solidFill>
                <a:schemeClr val="bg1"/>
              </a:solidFill>
              <a:latin typeface="Times New Roman" pitchFamily="18" charset="0"/>
              <a:cs typeface="Times New Roman" pitchFamily="18" charset="0"/>
            </a:endParaRPr>
          </a:p>
        </p:txBody>
      </p:sp>
      <p:sp>
        <p:nvSpPr>
          <p:cNvPr id="5" name="Rectangle 4"/>
          <p:cNvSpPr/>
          <p:nvPr/>
        </p:nvSpPr>
        <p:spPr>
          <a:xfrm>
            <a:off x="1371600" y="4648200"/>
            <a:ext cx="3200400" cy="904863"/>
          </a:xfrm>
          <a:prstGeom prst="rect">
            <a:avLst/>
          </a:prstGeom>
          <a:solidFill>
            <a:schemeClr val="tx1"/>
          </a:solidFill>
        </p:spPr>
        <p:txBody>
          <a:bodyPr wrap="square">
            <a:spAutoFit/>
          </a:bodyPr>
          <a:lstStyle/>
          <a:p>
            <a:pPr lvl="0">
              <a:spcBef>
                <a:spcPct val="20000"/>
              </a:spcBef>
              <a:buClr>
                <a:prstClr val="white">
                  <a:shade val="95000"/>
                </a:prstClr>
              </a:buClr>
              <a:buSzPct val="65000"/>
            </a:pPr>
            <a:r>
              <a:rPr lang="en-US" sz="2400" dirty="0" smtClean="0">
                <a:solidFill>
                  <a:prstClr val="black"/>
                </a:solidFill>
                <a:latin typeface="Book Antiqua" pitchFamily="18" charset="0"/>
                <a:cs typeface="Calibri" pitchFamily="34" charset="0"/>
              </a:rPr>
              <a:t>Prepared by:</a:t>
            </a:r>
          </a:p>
          <a:p>
            <a:pPr lvl="0">
              <a:spcBef>
                <a:spcPct val="20000"/>
              </a:spcBef>
              <a:buClr>
                <a:prstClr val="white">
                  <a:shade val="95000"/>
                </a:prstClr>
              </a:buClr>
              <a:buSzPct val="65000"/>
            </a:pPr>
            <a:r>
              <a:rPr lang="en-US" sz="2400" dirty="0" smtClean="0">
                <a:solidFill>
                  <a:prstClr val="black"/>
                </a:solidFill>
                <a:latin typeface="Book Antiqua" pitchFamily="18" charset="0"/>
                <a:cs typeface="Calibri" pitchFamily="34" charset="0"/>
              </a:rPr>
              <a:t>Mark J. Nigrini</a:t>
            </a:r>
            <a:endParaRPr lang="en-US" sz="2400" dirty="0">
              <a:solidFill>
                <a:prstClr val="black"/>
              </a:solidFill>
              <a:latin typeface="Book Antiqua" pitchFamily="18" charset="0"/>
              <a:cs typeface="Calibri" pitchFamily="34" charset="0"/>
            </a:endParaRPr>
          </a:p>
        </p:txBody>
      </p:sp>
      <p:sp>
        <p:nvSpPr>
          <p:cNvPr id="4" name="TextBox 3"/>
          <p:cNvSpPr txBox="1"/>
          <p:nvPr/>
        </p:nvSpPr>
        <p:spPr>
          <a:xfrm>
            <a:off x="152400" y="6489125"/>
            <a:ext cx="4953000" cy="276999"/>
          </a:xfrm>
          <a:prstGeom prst="rect">
            <a:avLst/>
          </a:prstGeom>
          <a:noFill/>
        </p:spPr>
        <p:txBody>
          <a:bodyPr wrap="square" rtlCol="0">
            <a:spAutoFit/>
          </a:bodyPr>
          <a:lstStyle/>
          <a:p>
            <a:r>
              <a:rPr lang="en-US" sz="1200" dirty="0" smtClean="0"/>
              <a:t>Copyright © 2012 by Mark J. Nigrini. All rights reserved.</a:t>
            </a:r>
            <a:endParaRPr lang="en-US" sz="1200" dirty="0"/>
          </a:p>
        </p:txBody>
      </p:sp>
      <p:pic>
        <p:nvPicPr>
          <p:cNvPr id="1027" name="Picture 3" descr="C:\DataDrivenForensics_Images\ForensicAnalyticsImages300DPI\Images_Chapter8\Figure8-22 - Copy.jpg"/>
          <p:cNvPicPr>
            <a:picLocks noChangeAspect="1" noChangeArrowheads="1"/>
          </p:cNvPicPr>
          <p:nvPr/>
        </p:nvPicPr>
        <p:blipFill>
          <a:blip r:embed="rId3" cstate="print"/>
          <a:srcRect/>
          <a:stretch>
            <a:fillRect/>
          </a:stretch>
        </p:blipFill>
        <p:spPr bwMode="auto">
          <a:xfrm>
            <a:off x="5257800" y="4191000"/>
            <a:ext cx="3243255" cy="2357811"/>
          </a:xfrm>
          <a:prstGeom prst="rect">
            <a:avLst/>
          </a:prstGeom>
          <a:noFill/>
        </p:spPr>
      </p:pic>
      <p:pic>
        <p:nvPicPr>
          <p:cNvPr id="1026" name="Picture 2"/>
          <p:cNvPicPr>
            <a:picLocks noChangeAspect="1" noChangeArrowheads="1"/>
          </p:cNvPicPr>
          <p:nvPr/>
        </p:nvPicPr>
        <p:blipFill>
          <a:blip r:embed="rId4" cstate="print"/>
          <a:srcRect/>
          <a:stretch>
            <a:fillRect/>
          </a:stretch>
        </p:blipFill>
        <p:spPr bwMode="auto">
          <a:xfrm>
            <a:off x="6724650" y="0"/>
            <a:ext cx="2419350" cy="3448050"/>
          </a:xfrm>
          <a:prstGeom prst="rect">
            <a:avLst/>
          </a:prstGeom>
          <a:noFill/>
          <a:ln w="9525">
            <a:noFill/>
            <a:miter lim="800000"/>
            <a:headEnd/>
            <a:tailEnd/>
          </a:ln>
          <a:effectLst/>
        </p:spPr>
      </p:pic>
    </p:spTree>
    <p:extLst>
      <p:ext uri="{BB962C8B-B14F-4D97-AF65-F5344CB8AC3E}">
        <p14:creationId xmlns:p14="http://schemas.microsoft.com/office/powerpoint/2010/main" xmlns="" val="35485908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81000" y="381000"/>
            <a:ext cx="8382000" cy="762000"/>
          </a:xfrm>
        </p:spPr>
        <p:txBody>
          <a:bodyPr>
            <a:normAutofit/>
          </a:bodyPr>
          <a:lstStyle/>
          <a:p>
            <a:r>
              <a:rPr lang="en-US" b="0" dirty="0" smtClean="0"/>
              <a:t>using excel</a:t>
            </a:r>
            <a:endParaRPr lang="en-US" b="0" dirty="0"/>
          </a:p>
        </p:txBody>
      </p:sp>
      <p:pic>
        <p:nvPicPr>
          <p:cNvPr id="4099" name="Picture 3" descr="C:\DataDrivenForensics_Images\ForensicAnalyticsImages300DPI\Images_Chapter8\Figure8-16 - Copy.jpg"/>
          <p:cNvPicPr>
            <a:picLocks noChangeAspect="1" noChangeArrowheads="1"/>
          </p:cNvPicPr>
          <p:nvPr/>
        </p:nvPicPr>
        <p:blipFill>
          <a:blip r:embed="rId3" cstate="print"/>
          <a:srcRect/>
          <a:stretch>
            <a:fillRect/>
          </a:stretch>
        </p:blipFill>
        <p:spPr bwMode="auto">
          <a:xfrm>
            <a:off x="1676400" y="1371600"/>
            <a:ext cx="5443972" cy="5232014"/>
          </a:xfrm>
          <a:prstGeom prst="rect">
            <a:avLst/>
          </a:prstGeom>
          <a:noFill/>
        </p:spPr>
      </p:pic>
    </p:spTree>
    <p:extLst>
      <p:ext uri="{BB962C8B-B14F-4D97-AF65-F5344CB8AC3E}">
        <p14:creationId xmlns:p14="http://schemas.microsoft.com/office/powerpoint/2010/main" xmlns="" val="12848037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81000" y="381000"/>
            <a:ext cx="8305800" cy="762000"/>
          </a:xfrm>
        </p:spPr>
        <p:txBody>
          <a:bodyPr>
            <a:normAutofit/>
          </a:bodyPr>
          <a:lstStyle/>
          <a:p>
            <a:r>
              <a:rPr lang="en-US" b="0" dirty="0" smtClean="0"/>
              <a:t>last-two digits test</a:t>
            </a:r>
            <a:endParaRPr lang="en-US" b="0" dirty="0"/>
          </a:p>
        </p:txBody>
      </p:sp>
      <p:pic>
        <p:nvPicPr>
          <p:cNvPr id="16387" name="Picture 3"/>
          <p:cNvPicPr>
            <a:picLocks noChangeAspect="1" noChangeArrowheads="1"/>
          </p:cNvPicPr>
          <p:nvPr/>
        </p:nvPicPr>
        <p:blipFill>
          <a:blip r:embed="rId3" cstate="print"/>
          <a:srcRect/>
          <a:stretch>
            <a:fillRect/>
          </a:stretch>
        </p:blipFill>
        <p:spPr bwMode="auto">
          <a:xfrm>
            <a:off x="381000" y="2362200"/>
            <a:ext cx="8327854" cy="3457843"/>
          </a:xfrm>
          <a:prstGeom prst="rect">
            <a:avLst/>
          </a:prstGeom>
          <a:noFill/>
          <a:ln w="9525">
            <a:noFill/>
            <a:miter lim="800000"/>
            <a:headEnd/>
            <a:tailEnd/>
          </a:ln>
        </p:spPr>
      </p:pic>
    </p:spTree>
    <p:extLst>
      <p:ext uri="{BB962C8B-B14F-4D97-AF65-F5344CB8AC3E}">
        <p14:creationId xmlns="" xmlns:p14="http://schemas.microsoft.com/office/powerpoint/2010/main" val="12848037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228600"/>
            <a:ext cx="9144000" cy="1066800"/>
          </a:xfrm>
        </p:spPr>
        <p:txBody>
          <a:bodyPr>
            <a:normAutofit/>
          </a:bodyPr>
          <a:lstStyle/>
          <a:p>
            <a:r>
              <a:rPr lang="en-US" dirty="0" smtClean="0"/>
              <a:t>access steps</a:t>
            </a:r>
            <a:endParaRPr lang="en-US" dirty="0"/>
          </a:p>
        </p:txBody>
      </p:sp>
      <p:pic>
        <p:nvPicPr>
          <p:cNvPr id="17411" name="Picture 3" descr="C:\DataDrivenForensics_Images\ForensicAnalyticsImages300DPI\Images_Chapter8\Figure8-19 - Copy.jpg"/>
          <p:cNvPicPr>
            <a:picLocks noChangeAspect="1" noChangeArrowheads="1"/>
          </p:cNvPicPr>
          <p:nvPr/>
        </p:nvPicPr>
        <p:blipFill>
          <a:blip r:embed="rId3" cstate="print"/>
          <a:srcRect/>
          <a:stretch>
            <a:fillRect/>
          </a:stretch>
        </p:blipFill>
        <p:spPr bwMode="auto">
          <a:xfrm>
            <a:off x="1295400" y="1828800"/>
            <a:ext cx="6770492" cy="4276100"/>
          </a:xfrm>
          <a:prstGeom prst="rect">
            <a:avLst/>
          </a:prstGeom>
          <a:noFill/>
        </p:spPr>
      </p:pic>
    </p:spTree>
    <p:extLst>
      <p:ext uri="{BB962C8B-B14F-4D97-AF65-F5344CB8AC3E}">
        <p14:creationId xmlns:p14="http://schemas.microsoft.com/office/powerpoint/2010/main" xmlns="" val="28412411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28600" y="381000"/>
            <a:ext cx="8610600" cy="762000"/>
          </a:xfrm>
        </p:spPr>
        <p:txBody>
          <a:bodyPr>
            <a:normAutofit/>
          </a:bodyPr>
          <a:lstStyle/>
          <a:p>
            <a:r>
              <a:rPr lang="en-US" b="0" dirty="0" smtClean="0"/>
              <a:t>invoice data results</a:t>
            </a:r>
            <a:endParaRPr lang="en-US" b="0" dirty="0"/>
          </a:p>
        </p:txBody>
      </p:sp>
      <p:pic>
        <p:nvPicPr>
          <p:cNvPr id="5123" name="Picture 3" descr="C:\DataDrivenForensics_Images\ForensicAnalyticsImages300DPI\Images_Chapter8\Figure8-22 - Copy.jpg"/>
          <p:cNvPicPr>
            <a:picLocks noChangeAspect="1" noChangeArrowheads="1"/>
          </p:cNvPicPr>
          <p:nvPr/>
        </p:nvPicPr>
        <p:blipFill>
          <a:blip r:embed="rId3" cstate="print"/>
          <a:srcRect/>
          <a:stretch>
            <a:fillRect/>
          </a:stretch>
        </p:blipFill>
        <p:spPr bwMode="auto">
          <a:xfrm>
            <a:off x="1066800" y="1447800"/>
            <a:ext cx="7150791" cy="5198547"/>
          </a:xfrm>
          <a:prstGeom prst="rect">
            <a:avLst/>
          </a:prstGeom>
          <a:noFill/>
        </p:spPr>
      </p:pic>
    </p:spTree>
    <p:extLst>
      <p:ext uri="{BB962C8B-B14F-4D97-AF65-F5344CB8AC3E}">
        <p14:creationId xmlns:p14="http://schemas.microsoft.com/office/powerpoint/2010/main" xmlns="" val="12848037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990600" y="381000"/>
            <a:ext cx="7162800" cy="762000"/>
          </a:xfrm>
        </p:spPr>
        <p:txBody>
          <a:bodyPr>
            <a:normAutofit/>
          </a:bodyPr>
          <a:lstStyle/>
          <a:p>
            <a:r>
              <a:rPr lang="en-US" b="0" dirty="0" smtClean="0"/>
              <a:t>summary</a:t>
            </a:r>
            <a:endParaRPr lang="en-US" b="0" dirty="0"/>
          </a:p>
        </p:txBody>
      </p:sp>
      <p:sp>
        <p:nvSpPr>
          <p:cNvPr id="5" name="Subtitle 4"/>
          <p:cNvSpPr>
            <a:spLocks noGrp="1"/>
          </p:cNvSpPr>
          <p:nvPr>
            <p:ph type="subTitle" idx="1"/>
          </p:nvPr>
        </p:nvSpPr>
        <p:spPr>
          <a:xfrm>
            <a:off x="0" y="1447800"/>
            <a:ext cx="9144000" cy="5257800"/>
          </a:xfrm>
        </p:spPr>
        <p:txBody>
          <a:bodyPr>
            <a:normAutofit/>
          </a:bodyPr>
          <a:lstStyle/>
          <a:p>
            <a:pPr marL="457200" indent="-457200" algn="l">
              <a:buFont typeface="Wingdings" pitchFamily="2" charset="2"/>
              <a:buChar char="§"/>
            </a:pPr>
            <a:r>
              <a:rPr lang="en-US" sz="3200" dirty="0" smtClean="0"/>
              <a:t>Num Dup test looks at the actual numbers</a:t>
            </a:r>
          </a:p>
          <a:p>
            <a:pPr marL="457200" indent="-457200" algn="l">
              <a:buFont typeface="Wingdings" pitchFamily="2" charset="2"/>
              <a:buChar char="§"/>
            </a:pPr>
            <a:r>
              <a:rPr lang="en-US" sz="3200" dirty="0" smtClean="0"/>
              <a:t>Separate tests for small and large +</a:t>
            </a:r>
            <a:r>
              <a:rPr lang="en-US" sz="3200" dirty="0" err="1" smtClean="0"/>
              <a:t>ve</a:t>
            </a:r>
            <a:r>
              <a:rPr lang="en-US" sz="3200" dirty="0" smtClean="0"/>
              <a:t> and -</a:t>
            </a:r>
            <a:r>
              <a:rPr lang="en-US" sz="3200" dirty="0" err="1" smtClean="0"/>
              <a:t>ve</a:t>
            </a:r>
            <a:endParaRPr lang="en-US" sz="3200" dirty="0" smtClean="0"/>
          </a:p>
          <a:p>
            <a:pPr marL="457200" indent="-457200" algn="l">
              <a:buFont typeface="Wingdings" pitchFamily="2" charset="2"/>
              <a:buChar char="§"/>
            </a:pPr>
            <a:r>
              <a:rPr lang="en-US" sz="3200" dirty="0" smtClean="0"/>
              <a:t>Look for numbers associated with FTD spikes, control thresholds, and psychological thresholds.</a:t>
            </a:r>
          </a:p>
          <a:p>
            <a:pPr marL="457200" indent="-457200" algn="l">
              <a:buFont typeface="Wingdings" pitchFamily="2" charset="2"/>
              <a:buChar char="§"/>
            </a:pPr>
            <a:r>
              <a:rPr lang="en-US" sz="3200" dirty="0" smtClean="0"/>
              <a:t>Last-two digits test looks for number invention</a:t>
            </a:r>
          </a:p>
          <a:p>
            <a:pPr marL="457200" indent="-457200" algn="l">
              <a:buFont typeface="Wingdings" pitchFamily="2" charset="2"/>
              <a:buChar char="§"/>
            </a:pPr>
            <a:r>
              <a:rPr lang="en-US" sz="3200" dirty="0" smtClean="0"/>
              <a:t>Interesting results from invoices data</a:t>
            </a:r>
          </a:p>
          <a:p>
            <a:pPr marL="457200" indent="-457200" algn="l">
              <a:buFont typeface="Wingdings" pitchFamily="2" charset="2"/>
              <a:buChar char="§"/>
            </a:pPr>
            <a:r>
              <a:rPr lang="en-US" sz="3200" dirty="0" smtClean="0"/>
              <a:t>Num Dup &amp; LTD tests can be run in Access or Excel</a:t>
            </a:r>
          </a:p>
        </p:txBody>
      </p:sp>
    </p:spTree>
    <p:extLst>
      <p:ext uri="{BB962C8B-B14F-4D97-AF65-F5344CB8AC3E}">
        <p14:creationId xmlns:p14="http://schemas.microsoft.com/office/powerpoint/2010/main" xmlns="" val="12848037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81000" y="381000"/>
            <a:ext cx="8305800" cy="762000"/>
          </a:xfrm>
        </p:spPr>
        <p:txBody>
          <a:bodyPr>
            <a:normAutofit/>
          </a:bodyPr>
          <a:lstStyle/>
          <a:p>
            <a:r>
              <a:rPr lang="en-US" b="0" dirty="0" smtClean="0"/>
              <a:t>number duplication</a:t>
            </a:r>
            <a:endParaRPr lang="en-US" b="0" dirty="0"/>
          </a:p>
        </p:txBody>
      </p:sp>
      <p:pic>
        <p:nvPicPr>
          <p:cNvPr id="11266" name="Picture 2" descr="C:\DataDrivenForensics_Images\ForensicAnalyticsImages300DPI\Images_Chapter8\Figure8-05 - Copy.jpg"/>
          <p:cNvPicPr>
            <a:picLocks noChangeAspect="1" noChangeArrowheads="1"/>
          </p:cNvPicPr>
          <p:nvPr/>
        </p:nvPicPr>
        <p:blipFill>
          <a:blip r:embed="rId3" cstate="print"/>
          <a:srcRect/>
          <a:stretch>
            <a:fillRect/>
          </a:stretch>
        </p:blipFill>
        <p:spPr bwMode="auto">
          <a:xfrm>
            <a:off x="2133600" y="1905000"/>
            <a:ext cx="5205984" cy="4279392"/>
          </a:xfrm>
          <a:prstGeom prst="rect">
            <a:avLst/>
          </a:prstGeom>
          <a:noFill/>
        </p:spPr>
      </p:pic>
    </p:spTree>
    <p:extLst>
      <p:ext uri="{BB962C8B-B14F-4D97-AF65-F5344CB8AC3E}">
        <p14:creationId xmlns="" xmlns:p14="http://schemas.microsoft.com/office/powerpoint/2010/main" val="12848037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81000" y="381000"/>
            <a:ext cx="8305800" cy="762000"/>
          </a:xfrm>
        </p:spPr>
        <p:txBody>
          <a:bodyPr>
            <a:normAutofit/>
          </a:bodyPr>
          <a:lstStyle/>
          <a:p>
            <a:r>
              <a:rPr lang="en-US" b="0" dirty="0" smtClean="0"/>
              <a:t>number duplication</a:t>
            </a:r>
            <a:endParaRPr lang="en-US" b="0" dirty="0"/>
          </a:p>
        </p:txBody>
      </p:sp>
      <p:sp>
        <p:nvSpPr>
          <p:cNvPr id="5" name="Subtitle 4"/>
          <p:cNvSpPr>
            <a:spLocks noGrp="1"/>
          </p:cNvSpPr>
          <p:nvPr>
            <p:ph type="subTitle" idx="1"/>
          </p:nvPr>
        </p:nvSpPr>
        <p:spPr>
          <a:xfrm>
            <a:off x="0" y="1828800"/>
            <a:ext cx="8915400" cy="4572000"/>
          </a:xfrm>
        </p:spPr>
        <p:txBody>
          <a:bodyPr>
            <a:noAutofit/>
          </a:bodyPr>
          <a:lstStyle/>
          <a:p>
            <a:pPr marL="457200" indent="-457200" algn="l">
              <a:buFont typeface="Wingdings" pitchFamily="2" charset="2"/>
              <a:buChar char="§"/>
            </a:pPr>
            <a:r>
              <a:rPr lang="en-US" sz="3600" dirty="0" smtClean="0"/>
              <a:t>Link to first-order large positive spikes</a:t>
            </a:r>
          </a:p>
          <a:p>
            <a:pPr marL="457200" indent="-457200" algn="l">
              <a:buFont typeface="Wingdings" pitchFamily="2" charset="2"/>
              <a:buChar char="§"/>
            </a:pPr>
            <a:r>
              <a:rPr lang="en-US" sz="3600" dirty="0" smtClean="0"/>
              <a:t>Link to summation large positive spikes</a:t>
            </a:r>
          </a:p>
          <a:p>
            <a:pPr marL="457200" indent="-457200" algn="l">
              <a:buFont typeface="Wingdings" pitchFamily="2" charset="2"/>
              <a:buChar char="§"/>
            </a:pPr>
            <a:r>
              <a:rPr lang="en-US" sz="3600" dirty="0" smtClean="0"/>
              <a:t>Numbers below thresholds</a:t>
            </a:r>
          </a:p>
          <a:p>
            <a:pPr marL="457200" indent="-457200" algn="l">
              <a:buFont typeface="Wingdings" pitchFamily="2" charset="2"/>
              <a:buChar char="§"/>
            </a:pPr>
            <a:r>
              <a:rPr lang="en-US" sz="3600" dirty="0" smtClean="0"/>
              <a:t>Odd numbers that have occurred often</a:t>
            </a:r>
          </a:p>
          <a:p>
            <a:pPr marL="457200" indent="-457200" algn="l">
              <a:buFont typeface="Wingdings" pitchFamily="2" charset="2"/>
              <a:buChar char="§"/>
            </a:pPr>
            <a:r>
              <a:rPr lang="en-US" sz="3600" dirty="0" smtClean="0"/>
              <a:t>Relatively large counts</a:t>
            </a:r>
          </a:p>
          <a:p>
            <a:pPr marL="457200" indent="-457200" algn="l">
              <a:buFont typeface="Wingdings" pitchFamily="2" charset="2"/>
              <a:buChar char="§"/>
            </a:pPr>
            <a:r>
              <a:rPr lang="en-US" sz="3600" dirty="0" smtClean="0"/>
              <a:t>Numbers linked to inefficiencies</a:t>
            </a:r>
          </a:p>
        </p:txBody>
      </p:sp>
    </p:spTree>
    <p:extLst>
      <p:ext uri="{BB962C8B-B14F-4D97-AF65-F5344CB8AC3E}">
        <p14:creationId xmlns="" xmlns:p14="http://schemas.microsoft.com/office/powerpoint/2010/main" val="12848037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81000" y="152400"/>
            <a:ext cx="8458200" cy="990600"/>
          </a:xfrm>
        </p:spPr>
        <p:txBody>
          <a:bodyPr>
            <a:normAutofit/>
          </a:bodyPr>
          <a:lstStyle/>
          <a:p>
            <a:r>
              <a:rPr lang="en-US" dirty="0" smtClean="0"/>
              <a:t>number duplication</a:t>
            </a:r>
            <a:endParaRPr lang="en-US" dirty="0"/>
          </a:p>
        </p:txBody>
      </p:sp>
      <p:pic>
        <p:nvPicPr>
          <p:cNvPr id="2" name="Picture 3" descr="C:\DataDrivenForensics_Images\ForensicAnalyticsImages300DPI\Images_Chapter8\Figure8-10 - Copy.jpg"/>
          <p:cNvPicPr>
            <a:picLocks noChangeAspect="1" noChangeArrowheads="1"/>
          </p:cNvPicPr>
          <p:nvPr/>
        </p:nvPicPr>
        <p:blipFill>
          <a:blip r:embed="rId3" cstate="print"/>
          <a:srcRect/>
          <a:stretch>
            <a:fillRect/>
          </a:stretch>
        </p:blipFill>
        <p:spPr bwMode="auto">
          <a:xfrm>
            <a:off x="1905000" y="2209800"/>
            <a:ext cx="5340096" cy="3072384"/>
          </a:xfrm>
          <a:prstGeom prst="rect">
            <a:avLst/>
          </a:prstGeom>
          <a:noFill/>
        </p:spPr>
      </p:pic>
    </p:spTree>
    <p:extLst>
      <p:ext uri="{BB962C8B-B14F-4D97-AF65-F5344CB8AC3E}">
        <p14:creationId xmlns:p14="http://schemas.microsoft.com/office/powerpoint/2010/main" xmlns="" val="28412411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228600"/>
            <a:ext cx="9144000" cy="1066800"/>
          </a:xfrm>
        </p:spPr>
        <p:txBody>
          <a:bodyPr>
            <a:normAutofit/>
          </a:bodyPr>
          <a:lstStyle/>
          <a:p>
            <a:r>
              <a:rPr lang="en-US" dirty="0" smtClean="0"/>
              <a:t>access steps</a:t>
            </a:r>
            <a:endParaRPr lang="en-US" dirty="0"/>
          </a:p>
        </p:txBody>
      </p:sp>
      <p:pic>
        <p:nvPicPr>
          <p:cNvPr id="3075" name="Picture 3" descr="C:\DataDrivenForensics_Images\ForensicAnalyticsImages300DPI\Images_Chapter8\Figure8-01 - Copy.jpg"/>
          <p:cNvPicPr>
            <a:picLocks noChangeAspect="1" noChangeArrowheads="1"/>
          </p:cNvPicPr>
          <p:nvPr/>
        </p:nvPicPr>
        <p:blipFill>
          <a:blip r:embed="rId3" cstate="print"/>
          <a:srcRect/>
          <a:stretch>
            <a:fillRect/>
          </a:stretch>
        </p:blipFill>
        <p:spPr bwMode="auto">
          <a:xfrm>
            <a:off x="990600" y="1981200"/>
            <a:ext cx="7412736" cy="4096512"/>
          </a:xfrm>
          <a:prstGeom prst="rect">
            <a:avLst/>
          </a:prstGeom>
          <a:noFill/>
        </p:spPr>
      </p:pic>
    </p:spTree>
    <p:extLst>
      <p:ext uri="{BB962C8B-B14F-4D97-AF65-F5344CB8AC3E}">
        <p14:creationId xmlns:p14="http://schemas.microsoft.com/office/powerpoint/2010/main" xmlns="" val="28412411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228600"/>
            <a:ext cx="9144000" cy="1066800"/>
          </a:xfrm>
        </p:spPr>
        <p:txBody>
          <a:bodyPr>
            <a:normAutofit/>
          </a:bodyPr>
          <a:lstStyle/>
          <a:p>
            <a:r>
              <a:rPr lang="en-US" dirty="0" smtClean="0"/>
              <a:t>access steps</a:t>
            </a:r>
            <a:endParaRPr lang="en-US" dirty="0"/>
          </a:p>
        </p:txBody>
      </p:sp>
      <p:pic>
        <p:nvPicPr>
          <p:cNvPr id="12290" name="Picture 2" descr="C:\DataDrivenForensics_Images\ForensicAnalyticsImages300DPI\Images_Chapter8\Figure8-05 - Copy.jpg"/>
          <p:cNvPicPr>
            <a:picLocks noChangeAspect="1" noChangeArrowheads="1"/>
          </p:cNvPicPr>
          <p:nvPr/>
        </p:nvPicPr>
        <p:blipFill>
          <a:blip r:embed="rId3" cstate="print"/>
          <a:srcRect/>
          <a:stretch>
            <a:fillRect/>
          </a:stretch>
        </p:blipFill>
        <p:spPr bwMode="auto">
          <a:xfrm>
            <a:off x="1981200" y="2057400"/>
            <a:ext cx="5205984" cy="4279392"/>
          </a:xfrm>
          <a:prstGeom prst="rect">
            <a:avLst/>
          </a:prstGeom>
          <a:noFill/>
        </p:spPr>
      </p:pic>
    </p:spTree>
    <p:extLst>
      <p:ext uri="{BB962C8B-B14F-4D97-AF65-F5344CB8AC3E}">
        <p14:creationId xmlns:p14="http://schemas.microsoft.com/office/powerpoint/2010/main" xmlns="" val="28412411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228600"/>
            <a:ext cx="9144000" cy="1066800"/>
          </a:xfrm>
        </p:spPr>
        <p:txBody>
          <a:bodyPr>
            <a:normAutofit/>
          </a:bodyPr>
          <a:lstStyle/>
          <a:p>
            <a:r>
              <a:rPr lang="en-US" dirty="0" smtClean="0"/>
              <a:t>access drill down</a:t>
            </a:r>
            <a:endParaRPr lang="en-US" dirty="0"/>
          </a:p>
        </p:txBody>
      </p:sp>
      <p:pic>
        <p:nvPicPr>
          <p:cNvPr id="13314" name="Picture 2" descr="C:\DataDrivenForensics_Images\ForensicAnalyticsImages300DPI\Images_Chapter8\Figure8-07 - Copy.jpg"/>
          <p:cNvPicPr>
            <a:picLocks noChangeAspect="1" noChangeArrowheads="1"/>
          </p:cNvPicPr>
          <p:nvPr/>
        </p:nvPicPr>
        <p:blipFill>
          <a:blip r:embed="rId3" cstate="print"/>
          <a:srcRect/>
          <a:stretch>
            <a:fillRect/>
          </a:stretch>
        </p:blipFill>
        <p:spPr bwMode="auto">
          <a:xfrm>
            <a:off x="914400" y="2133600"/>
            <a:ext cx="7534656" cy="3938016"/>
          </a:xfrm>
          <a:prstGeom prst="rect">
            <a:avLst/>
          </a:prstGeom>
          <a:noFill/>
        </p:spPr>
      </p:pic>
    </p:spTree>
    <p:extLst>
      <p:ext uri="{BB962C8B-B14F-4D97-AF65-F5344CB8AC3E}">
        <p14:creationId xmlns:p14="http://schemas.microsoft.com/office/powerpoint/2010/main" xmlns="" val="28412411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228600"/>
            <a:ext cx="9144000" cy="1066800"/>
          </a:xfrm>
        </p:spPr>
        <p:txBody>
          <a:bodyPr>
            <a:normAutofit/>
          </a:bodyPr>
          <a:lstStyle/>
          <a:p>
            <a:r>
              <a:rPr lang="en-US" dirty="0" smtClean="0"/>
              <a:t>drill down result</a:t>
            </a:r>
            <a:endParaRPr lang="en-US" dirty="0"/>
          </a:p>
        </p:txBody>
      </p:sp>
      <p:pic>
        <p:nvPicPr>
          <p:cNvPr id="14338" name="Picture 2" descr="C:\DataDrivenForensics_Images\ForensicAnalyticsImages300DPI\Images_Chapter8\Figure8-08 - Copy.jpg"/>
          <p:cNvPicPr>
            <a:picLocks noChangeAspect="1" noChangeArrowheads="1"/>
          </p:cNvPicPr>
          <p:nvPr/>
        </p:nvPicPr>
        <p:blipFill>
          <a:blip r:embed="rId3" cstate="print"/>
          <a:srcRect/>
          <a:stretch>
            <a:fillRect/>
          </a:stretch>
        </p:blipFill>
        <p:spPr bwMode="auto">
          <a:xfrm>
            <a:off x="1600200" y="2286000"/>
            <a:ext cx="5961888" cy="3486912"/>
          </a:xfrm>
          <a:prstGeom prst="rect">
            <a:avLst/>
          </a:prstGeom>
          <a:noFill/>
        </p:spPr>
      </p:pic>
    </p:spTree>
    <p:extLst>
      <p:ext uri="{BB962C8B-B14F-4D97-AF65-F5344CB8AC3E}">
        <p14:creationId xmlns:p14="http://schemas.microsoft.com/office/powerpoint/2010/main" xmlns="" val="28412411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228600"/>
            <a:ext cx="9144000" cy="1066800"/>
          </a:xfrm>
        </p:spPr>
        <p:txBody>
          <a:bodyPr>
            <a:normAutofit/>
          </a:bodyPr>
          <a:lstStyle/>
          <a:p>
            <a:r>
              <a:rPr lang="en-US" dirty="0" smtClean="0"/>
              <a:t>compare +</a:t>
            </a:r>
            <a:r>
              <a:rPr lang="en-US" dirty="0" err="1" smtClean="0"/>
              <a:t>ve</a:t>
            </a:r>
            <a:r>
              <a:rPr lang="en-US" dirty="0" smtClean="0"/>
              <a:t> and -</a:t>
            </a:r>
            <a:r>
              <a:rPr lang="en-US" dirty="0" err="1" smtClean="0"/>
              <a:t>ve</a:t>
            </a:r>
            <a:endParaRPr lang="en-US" dirty="0"/>
          </a:p>
        </p:txBody>
      </p:sp>
      <p:pic>
        <p:nvPicPr>
          <p:cNvPr id="15362" name="Picture 2" descr="C:\DataDrivenForensics_Images\ForensicAnalyticsImages300DPI\Images_Chapter8\Figure8-13 - Copy.jpg"/>
          <p:cNvPicPr>
            <a:picLocks noChangeAspect="1" noChangeArrowheads="1"/>
          </p:cNvPicPr>
          <p:nvPr/>
        </p:nvPicPr>
        <p:blipFill>
          <a:blip r:embed="rId3" cstate="print"/>
          <a:srcRect/>
          <a:stretch>
            <a:fillRect/>
          </a:stretch>
        </p:blipFill>
        <p:spPr bwMode="auto">
          <a:xfrm>
            <a:off x="838200" y="2286000"/>
            <a:ext cx="7705344" cy="3572256"/>
          </a:xfrm>
          <a:prstGeom prst="rect">
            <a:avLst/>
          </a:prstGeom>
          <a:noFill/>
        </p:spPr>
      </p:pic>
    </p:spTree>
    <p:extLst>
      <p:ext uri="{BB962C8B-B14F-4D97-AF65-F5344CB8AC3E}">
        <p14:creationId xmlns:p14="http://schemas.microsoft.com/office/powerpoint/2010/main" xmlns="" val="284124113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66009</TotalTime>
  <Words>1007</Words>
  <Application>Microsoft Office PowerPoint</Application>
  <PresentationFormat>On-screen Show (4:3)</PresentationFormat>
  <Paragraphs>90</Paragraphs>
  <Slides>14</Slides>
  <Notes>14</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Apex</vt:lpstr>
      <vt:lpstr>Chapter 8</vt:lpstr>
      <vt:lpstr>number duplication</vt:lpstr>
      <vt:lpstr>number duplication</vt:lpstr>
      <vt:lpstr>number duplication</vt:lpstr>
      <vt:lpstr>access steps</vt:lpstr>
      <vt:lpstr>access steps</vt:lpstr>
      <vt:lpstr>access drill down</vt:lpstr>
      <vt:lpstr>drill down result</vt:lpstr>
      <vt:lpstr>compare +ve and -ve</vt:lpstr>
      <vt:lpstr>using excel</vt:lpstr>
      <vt:lpstr>last-two digits test</vt:lpstr>
      <vt:lpstr>access steps</vt:lpstr>
      <vt:lpstr>invoice data results</vt:lpstr>
      <vt:lpstr>summary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8</dc:title>
  <dc:subject>Number Duplication and Last-two Digits</dc:subject>
  <dc:creator>Mark J. Nigrini</dc:creator>
  <cp:keywords>Number duplications, last-two digits, Excel</cp:keywords>
  <dc:description>(c) 2012 Mark J. Nigrini.  All rights reserved._x000d_
These PowerPoint slides are intended for use by instructors that have adopted Forensic Analytics as a textbook, or for conference presentations with a full disclosure of the source.</dc:description>
  <cp:lastModifiedBy>Mark J. Nigrini</cp:lastModifiedBy>
  <cp:revision>208</cp:revision>
  <dcterms:created xsi:type="dcterms:W3CDTF">2012-01-04T23:11:02Z</dcterms:created>
  <dcterms:modified xsi:type="dcterms:W3CDTF">2012-01-24T23:01:43Z</dcterms:modified>
  <cp:category>Presentation slides</cp:category>
</cp:coreProperties>
</file>