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9" r:id="rId4"/>
    <p:sldId id="269" r:id="rId5"/>
    <p:sldId id="296" r:id="rId6"/>
    <p:sldId id="270" r:id="rId7"/>
    <p:sldId id="297" r:id="rId8"/>
    <p:sldId id="298" r:id="rId9"/>
    <p:sldId id="299" r:id="rId10"/>
    <p:sldId id="300" r:id="rId11"/>
    <p:sldId id="301" r:id="rId12"/>
    <p:sldId id="302" r:id="rId13"/>
    <p:sldId id="29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18" autoAdjust="0"/>
  </p:normalViewPr>
  <p:slideViewPr>
    <p:cSldViewPr>
      <p:cViewPr varScale="1">
        <p:scale>
          <a:sx n="59" d="100"/>
          <a:sy n="59" d="100"/>
        </p:scale>
        <p:origin x="-1590"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686F1-D6AC-404B-B78B-5BAB70AF4E0E}" type="datetimeFigureOut">
              <a:rPr lang="en-US" smtClean="0"/>
              <a:pPr/>
              <a:t>4/20/2012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470CDF-350B-46CB-BEAF-ECD563619AFC}" type="slidenum">
              <a:rPr lang="en-US" smtClean="0"/>
              <a:pPr/>
              <a:t>‹#›</a:t>
            </a:fld>
            <a:endParaRPr lang="en-US"/>
          </a:p>
        </p:txBody>
      </p:sp>
    </p:spTree>
    <p:extLst>
      <p:ext uri="{BB962C8B-B14F-4D97-AF65-F5344CB8AC3E}">
        <p14:creationId xmlns="" xmlns:p14="http://schemas.microsoft.com/office/powerpoint/2010/main" val="262752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63 to 84.</a:t>
            </a:r>
          </a:p>
          <a:p>
            <a:r>
              <a:rPr lang="en-US" dirty="0" smtClean="0"/>
              <a:t>Chapter</a:t>
            </a:r>
            <a:r>
              <a:rPr lang="en-US" baseline="0" dirty="0" smtClean="0"/>
              <a:t> discusses several high-level tests that are a useful starting point in any </a:t>
            </a:r>
            <a:r>
              <a:rPr lang="en-US" baseline="0" smtClean="0"/>
              <a:t>project.</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a:t>
            </a:fld>
            <a:endParaRPr lang="en-US"/>
          </a:p>
        </p:txBody>
      </p:sp>
    </p:spTree>
    <p:extLst>
      <p:ext uri="{BB962C8B-B14F-4D97-AF65-F5344CB8AC3E}">
        <p14:creationId xmlns="" xmlns:p14="http://schemas.microsoft.com/office/powerpoint/2010/main" val="7566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77 to 79.</a:t>
            </a:r>
          </a:p>
          <a:p>
            <a:r>
              <a:rPr lang="en-US" dirty="0" smtClean="0"/>
              <a:t>Figures 4.17 and 4.18.</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Excel works well when the original data is in an Excel file and when the number of records is less than the maximum row count in Excel (1,048,576 rows)</a:t>
            </a:r>
          </a:p>
        </p:txBody>
      </p:sp>
      <p:sp>
        <p:nvSpPr>
          <p:cNvPr id="4" name="Slide Number Placeholder 3"/>
          <p:cNvSpPr>
            <a:spLocks noGrp="1"/>
          </p:cNvSpPr>
          <p:nvPr>
            <p:ph type="sldNum" sz="quarter" idx="10"/>
          </p:nvPr>
        </p:nvSpPr>
        <p:spPr/>
        <p:txBody>
          <a:bodyPr/>
          <a:lstStyle/>
          <a:p>
            <a:fld id="{20470CDF-350B-46CB-BEAF-ECD563619AFC}" type="slidenum">
              <a:rPr lang="en-US" smtClean="0"/>
              <a:pPr/>
              <a:t>10</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79 to 81.</a:t>
            </a:r>
          </a:p>
          <a:p>
            <a:r>
              <a:rPr lang="en-US" dirty="0" smtClean="0"/>
              <a:t>Figures 4.19 and 4.20.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first query calculates the month from the date and the second query sums the dollars per month.  We need to calculate the month because the totals are monthly totals.  The query to calculate the month from the date is shown in Figure 4-19.</a:t>
            </a:r>
          </a:p>
        </p:txBody>
      </p:sp>
      <p:sp>
        <p:nvSpPr>
          <p:cNvPr id="4" name="Slide Number Placeholder 3"/>
          <p:cNvSpPr>
            <a:spLocks noGrp="1"/>
          </p:cNvSpPr>
          <p:nvPr>
            <p:ph type="sldNum" sz="quarter" idx="10"/>
          </p:nvPr>
        </p:nvSpPr>
        <p:spPr/>
        <p:txBody>
          <a:bodyPr/>
          <a:lstStyle/>
          <a:p>
            <a:fld id="{20470CDF-350B-46CB-BEAF-ECD563619AFC}" type="slidenum">
              <a:rPr lang="en-US" smtClean="0"/>
              <a:pPr/>
              <a:t>11</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81 to 82.</a:t>
            </a:r>
          </a:p>
          <a:p>
            <a:r>
              <a:rPr lang="en-US" dirty="0" smtClean="0"/>
              <a:t>Figures 4.23 and 4.24.</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0470CDF-350B-46CB-BEAF-ECD563619AFC}" type="slidenum">
              <a:rPr lang="en-US" smtClean="0"/>
              <a:pPr/>
              <a:t>12</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Pages 83 to 84,</a:t>
            </a:r>
            <a:r>
              <a:rPr lang="en-US" baseline="0" smtClean="0"/>
              <a:t> </a:t>
            </a:r>
            <a:r>
              <a:rPr lang="en-US" baseline="0" dirty="0" smtClean="0"/>
              <a:t>and a review of the main points.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13</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a:t>
            </a:r>
            <a:r>
              <a:rPr lang="en-US" baseline="0" dirty="0" smtClean="0"/>
              <a:t> 64 to 67.</a:t>
            </a:r>
          </a:p>
          <a:p>
            <a:r>
              <a:rPr lang="en-US" baseline="0" dirty="0" smtClean="0"/>
              <a:t>Figure 4.1.</a:t>
            </a:r>
          </a:p>
          <a:p>
            <a:r>
              <a:rPr lang="en-US" sz="1200" kern="1200" dirty="0" smtClean="0">
                <a:solidFill>
                  <a:schemeClr val="tx1"/>
                </a:solidFill>
                <a:latin typeface="+mn-lt"/>
                <a:ea typeface="+mn-ea"/>
                <a:cs typeface="+mn-cs"/>
              </a:rPr>
              <a:t>The above strata or categories are described as the (1) large positive numbers, (2) small positive numbers, (3) zeroes, (4) small negative numbers, and (5) large negative numbers.  Depending on the data under investigation, you might want to add extra strata or categories.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65 to 66.</a:t>
            </a:r>
          </a:p>
          <a:p>
            <a:r>
              <a:rPr lang="en-US" sz="1200" kern="1200" dirty="0" smtClean="0">
                <a:solidFill>
                  <a:schemeClr val="tx1"/>
                </a:solidFill>
                <a:latin typeface="+mn-lt"/>
                <a:ea typeface="+mn-ea"/>
                <a:cs typeface="+mn-cs"/>
              </a:rPr>
              <a:t>The data profile won't tell a story to us.  We need to look carefully at the numbers and together with an understanding of the data we should develop some insights.  It often helps to review the data profile with someone that is closely connected to the data.</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3</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67 to 68.</a:t>
            </a:r>
          </a:p>
          <a:p>
            <a:r>
              <a:rPr lang="en-US" dirty="0" smtClean="0"/>
              <a:t>Figure 4.2.</a:t>
            </a:r>
          </a:p>
          <a:p>
            <a:r>
              <a:rPr lang="en-US" sz="1200" kern="1200" dirty="0" smtClean="0">
                <a:solidFill>
                  <a:schemeClr val="tx1"/>
                </a:solidFill>
                <a:latin typeface="+mn-lt"/>
                <a:ea typeface="+mn-ea"/>
                <a:cs typeface="+mn-cs"/>
              </a:rPr>
              <a:t>The histogram tells us something more about the properties of our data.  We get to know how many small numbers there are, how many in-between numbers there are, and how many large numbers there are.  The data histogram is shown graphically, whereas the data profile is a numeric table.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4</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69.</a:t>
            </a:r>
          </a:p>
          <a:p>
            <a:r>
              <a:rPr lang="en-US" dirty="0" smtClean="0"/>
              <a:t>Figure 4.3.</a:t>
            </a:r>
          </a:p>
          <a:p>
            <a:r>
              <a:rPr lang="en-US" sz="1200" kern="1200" dirty="0" smtClean="0">
                <a:solidFill>
                  <a:schemeClr val="tx1"/>
                </a:solidFill>
                <a:latin typeface="+mn-lt"/>
                <a:ea typeface="+mn-ea"/>
                <a:cs typeface="+mn-cs"/>
              </a:rPr>
              <a:t>This test divides the data into time period and shows the total per time period on a graph with time shown on the </a:t>
            </a:r>
            <a:r>
              <a:rPr lang="en-US" sz="1200" i="1" kern="1200" dirty="0" smtClean="0">
                <a:solidFill>
                  <a:schemeClr val="tx1"/>
                </a:solidFill>
                <a:latin typeface="+mn-lt"/>
                <a:ea typeface="+mn-ea"/>
                <a:cs typeface="+mn-cs"/>
              </a:rPr>
              <a:t>x</a:t>
            </a:r>
            <a:r>
              <a:rPr lang="en-US" sz="1200" kern="1200" dirty="0" smtClean="0">
                <a:solidFill>
                  <a:schemeClr val="tx1"/>
                </a:solidFill>
                <a:latin typeface="+mn-lt"/>
                <a:ea typeface="+mn-ea"/>
                <a:cs typeface="+mn-cs"/>
              </a:rPr>
              <a:t>-axis.  This is useful for a better understanding of the data, and also to detect large anomalies.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5</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70 to 74.</a:t>
            </a:r>
          </a:p>
          <a:p>
            <a:r>
              <a:rPr lang="en-US" dirty="0" smtClean="0"/>
              <a:t>Figures 4.4 and 4.6.</a:t>
            </a:r>
          </a:p>
          <a:p>
            <a:r>
              <a:rPr lang="en-US" sz="1200" kern="1200" dirty="0" smtClean="0">
                <a:solidFill>
                  <a:schemeClr val="tx1"/>
                </a:solidFill>
                <a:latin typeface="+mn-lt"/>
                <a:ea typeface="+mn-ea"/>
                <a:cs typeface="+mn-cs"/>
              </a:rPr>
              <a:t>The first query dialog box is shown in Figure 4.6.  This dialog box is used to select the table or tables, and some past query or queries that will be used in the current query.  Click </a:t>
            </a:r>
            <a:r>
              <a:rPr lang="en-US" sz="1200" b="1" i="1" kern="1200" dirty="0" smtClean="0">
                <a:solidFill>
                  <a:schemeClr val="tx1"/>
                </a:solidFill>
                <a:latin typeface="+mn-lt"/>
                <a:ea typeface="+mn-ea"/>
                <a:cs typeface="+mn-cs"/>
              </a:rPr>
              <a:t>Add</a:t>
            </a:r>
            <a:r>
              <a:rPr lang="en-US" sz="1200" kern="1200" dirty="0" smtClean="0">
                <a:solidFill>
                  <a:schemeClr val="tx1"/>
                </a:solidFill>
                <a:latin typeface="+mn-lt"/>
                <a:ea typeface="+mn-ea"/>
                <a:cs typeface="+mn-cs"/>
              </a:rPr>
              <a:t> and then </a:t>
            </a:r>
            <a:r>
              <a:rPr lang="en-US" sz="1200" b="1" i="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to add the </a:t>
            </a:r>
            <a:r>
              <a:rPr lang="en-US" sz="1200" i="1" kern="1200" dirty="0" err="1" smtClean="0">
                <a:solidFill>
                  <a:schemeClr val="tx1"/>
                </a:solidFill>
                <a:latin typeface="+mn-lt"/>
                <a:ea typeface="+mn-ea"/>
                <a:cs typeface="+mn-cs"/>
              </a:rPr>
              <a:t>tblInvoicesPaid</a:t>
            </a:r>
            <a:r>
              <a:rPr lang="en-US" sz="1200" kern="1200" dirty="0" smtClean="0">
                <a:solidFill>
                  <a:schemeClr val="tx1"/>
                </a:solidFill>
                <a:latin typeface="+mn-lt"/>
                <a:ea typeface="+mn-ea"/>
                <a:cs typeface="+mn-cs"/>
              </a:rPr>
              <a:t> table to the top pane of the Query window.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6</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70 to 74.</a:t>
            </a:r>
          </a:p>
          <a:p>
            <a:r>
              <a:rPr lang="en-US" dirty="0" smtClean="0"/>
              <a:t>Figures 4.8 and 4.9.</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completed query grid is shown in Figure 4.8.  The query is run by clicking the </a:t>
            </a:r>
            <a:r>
              <a:rPr lang="en-US" sz="1200" b="1" i="1" kern="1200" dirty="0" smtClean="0">
                <a:solidFill>
                  <a:schemeClr val="tx1"/>
                </a:solidFill>
                <a:latin typeface="+mn-lt"/>
                <a:ea typeface="+mn-ea"/>
                <a:cs typeface="+mn-cs"/>
              </a:rPr>
              <a:t>Run</a:t>
            </a:r>
            <a:r>
              <a:rPr lang="en-US" sz="1200" kern="1200" dirty="0" smtClean="0">
                <a:solidFill>
                  <a:schemeClr val="tx1"/>
                </a:solidFill>
                <a:latin typeface="+mn-lt"/>
                <a:ea typeface="+mn-ea"/>
                <a:cs typeface="+mn-cs"/>
              </a:rPr>
              <a:t> button.  This button is found at </a:t>
            </a:r>
            <a:r>
              <a:rPr lang="en-US" sz="1200" b="1" i="1" kern="1200" dirty="0" err="1" smtClean="0">
                <a:solidFill>
                  <a:schemeClr val="tx1"/>
                </a:solidFill>
                <a:latin typeface="+mn-lt"/>
                <a:ea typeface="+mn-ea"/>
                <a:cs typeface="+mn-cs"/>
              </a:rPr>
              <a:t>Design→Results→Run</a:t>
            </a:r>
            <a:r>
              <a:rPr lang="en-US" sz="1200" kern="1200" dirty="0" smtClean="0">
                <a:solidFill>
                  <a:schemeClr val="tx1"/>
                </a:solidFill>
                <a:latin typeface="+mn-lt"/>
                <a:ea typeface="+mn-ea"/>
                <a:cs typeface="+mn-cs"/>
              </a:rPr>
              <a:t>.  The Run button has a large red exclamation point that makes it easy to see.  The query results are shown in Figure 4.9.</a:t>
            </a:r>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7</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70 to 74.</a:t>
            </a:r>
          </a:p>
          <a:p>
            <a:r>
              <a:rPr lang="en-US" dirty="0" smtClean="0"/>
              <a:t>Figures 4.10 and 4.11.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step used to paste the number calculated in Access into Excel is shown in Figure 4.10.  The </a:t>
            </a:r>
            <a:r>
              <a:rPr lang="en-US" sz="1200" b="1" i="1" kern="1200" dirty="0" smtClean="0">
                <a:solidFill>
                  <a:schemeClr val="tx1"/>
                </a:solidFill>
                <a:latin typeface="+mn-lt"/>
                <a:ea typeface="+mn-ea"/>
                <a:cs typeface="+mn-cs"/>
              </a:rPr>
              <a:t>Copy</a:t>
            </a:r>
            <a:r>
              <a:rPr lang="en-US" sz="1200" kern="1200" dirty="0" smtClean="0">
                <a:solidFill>
                  <a:schemeClr val="tx1"/>
                </a:solidFill>
                <a:latin typeface="+mn-lt"/>
                <a:ea typeface="+mn-ea"/>
                <a:cs typeface="+mn-cs"/>
              </a:rPr>
              <a:t> and </a:t>
            </a:r>
            <a:r>
              <a:rPr lang="en-US" sz="1200" b="1" i="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routine must be done for each of the 14 calculated values in the data profile (two calculated values per query).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criterion for the second stratum in the data profile is shown in Figure 4.11.  In Access "Between 0.01 And 9.99" means all numbers in the interval including 0.01 and 9.99.  </a:t>
            </a:r>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8</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74 to 77.</a:t>
            </a:r>
          </a:p>
          <a:p>
            <a:r>
              <a:rPr lang="en-US" dirty="0" smtClean="0"/>
              <a:t>Figures 4.14 and 4.15.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this section all seven queries will be combined to form one data profile query.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With a union query we'll run the seven strata queries at the same time by changing the criteria.  For example, the criterion for the first stratum is "&gt;=10," and the criterion for the second stratum is "Between 0.01 and 9.99."  To stack the queries on top of one another we need to (1) delete the semi-colon and move it to the end of the query, (2) insert the word "Union" (without the quotation marks and preferably in capital letters) between each query, and (3) update the criteria.</a:t>
            </a:r>
          </a:p>
        </p:txBody>
      </p:sp>
      <p:sp>
        <p:nvSpPr>
          <p:cNvPr id="4" name="Slide Number Placeholder 3"/>
          <p:cNvSpPr>
            <a:spLocks noGrp="1"/>
          </p:cNvSpPr>
          <p:nvPr>
            <p:ph type="sldNum" sz="quarter" idx="10"/>
          </p:nvPr>
        </p:nvSpPr>
        <p:spPr/>
        <p:txBody>
          <a:bodyPr/>
          <a:lstStyle/>
          <a:p>
            <a:fld id="{20470CDF-350B-46CB-BEAF-ECD563619AFC}" type="slidenum">
              <a:rPr lang="en-US" smtClean="0"/>
              <a:pPr/>
              <a:t>9</a:t>
            </a:fld>
            <a:endParaRPr lang="en-US"/>
          </a:p>
        </p:txBody>
      </p:sp>
    </p:spTree>
    <p:extLst>
      <p:ext uri="{BB962C8B-B14F-4D97-AF65-F5344CB8AC3E}">
        <p14:creationId xmlns="" xmlns:p14="http://schemas.microsoft.com/office/powerpoint/2010/main" val="374524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4887388-CA01-48FB-9F7F-8548B84ECDD2}" type="datetimeFigureOut">
              <a:rPr lang="en-US" smtClean="0"/>
              <a:pPr/>
              <a:t>4/20/2012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256B651-48DF-4E35-A653-B7BFB5F3ACF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8256B651-48DF-4E35-A653-B7BFB5F3AC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887388-CA01-48FB-9F7F-8548B84ECDD2}" type="datetimeFigureOut">
              <a:rPr lang="en-US" smtClean="0"/>
              <a:pPr/>
              <a:t>4/20/2012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887388-CA01-48FB-9F7F-8548B84ECDD2}" type="datetimeFigureOut">
              <a:rPr lang="en-US" smtClean="0"/>
              <a:pPr/>
              <a:t>4/20/2012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87388-CA01-48FB-9F7F-8548B84ECDD2}" type="datetimeFigureOut">
              <a:rPr lang="en-US" smtClean="0"/>
              <a:pPr/>
              <a:t>4/20/2012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4887388-CA01-48FB-9F7F-8548B84ECDD2}" type="datetimeFigureOut">
              <a:rPr lang="en-US" smtClean="0"/>
              <a:pPr/>
              <a:t>4/20/2012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256B651-48DF-4E35-A653-B7BFB5F3ACF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81000"/>
            <a:ext cx="5029200" cy="838200"/>
          </a:xfrm>
        </p:spPr>
        <p:txBody>
          <a:bodyPr/>
          <a:lstStyle/>
          <a:p>
            <a:r>
              <a:rPr lang="en-US" dirty="0" smtClean="0"/>
              <a:t>Chapter 4</a:t>
            </a:r>
            <a:endParaRPr lang="en-US" dirty="0"/>
          </a:p>
        </p:txBody>
      </p:sp>
      <p:sp>
        <p:nvSpPr>
          <p:cNvPr id="3" name="Subtitle 2"/>
          <p:cNvSpPr>
            <a:spLocks noGrp="1"/>
          </p:cNvSpPr>
          <p:nvPr>
            <p:ph type="subTitle" idx="1"/>
          </p:nvPr>
        </p:nvSpPr>
        <p:spPr>
          <a:xfrm>
            <a:off x="1371600" y="1600200"/>
            <a:ext cx="5638800" cy="2133600"/>
          </a:xfrm>
          <a:solidFill>
            <a:schemeClr val="tx1"/>
          </a:solidFill>
        </p:spPr>
        <p:txBody>
          <a:bodyPr>
            <a:normAutofit/>
          </a:bodyPr>
          <a:lstStyle/>
          <a:p>
            <a:pPr algn="l"/>
            <a:r>
              <a:rPr lang="en-US" dirty="0" smtClean="0">
                <a:solidFill>
                  <a:schemeClr val="bg1"/>
                </a:solidFill>
                <a:latin typeface="Times New Roman" pitchFamily="18" charset="0"/>
                <a:cs typeface="Times New Roman" pitchFamily="18" charset="0"/>
              </a:rPr>
              <a:t>Data profile</a:t>
            </a:r>
          </a:p>
          <a:p>
            <a:pPr algn="l"/>
            <a:r>
              <a:rPr lang="en-US" dirty="0" smtClean="0">
                <a:solidFill>
                  <a:schemeClr val="bg1"/>
                </a:solidFill>
                <a:latin typeface="Times New Roman" pitchFamily="18" charset="0"/>
                <a:cs typeface="Times New Roman" pitchFamily="18" charset="0"/>
              </a:rPr>
              <a:t>Data histogram</a:t>
            </a:r>
          </a:p>
          <a:p>
            <a:pPr algn="l"/>
            <a:r>
              <a:rPr lang="en-US" dirty="0" smtClean="0">
                <a:solidFill>
                  <a:schemeClr val="bg1"/>
                </a:solidFill>
                <a:latin typeface="Times New Roman" pitchFamily="18" charset="0"/>
                <a:cs typeface="Times New Roman" pitchFamily="18" charset="0"/>
              </a:rPr>
              <a:t>Periodic graph</a:t>
            </a:r>
          </a:p>
          <a:p>
            <a:pPr algn="l"/>
            <a:r>
              <a:rPr lang="en-US" dirty="0" smtClean="0">
                <a:solidFill>
                  <a:schemeClr val="bg1"/>
                </a:solidFill>
                <a:latin typeface="Times New Roman" pitchFamily="18" charset="0"/>
                <a:cs typeface="Times New Roman" pitchFamily="18" charset="0"/>
              </a:rPr>
              <a:t>Excel and Access steps</a:t>
            </a:r>
            <a:endParaRPr lang="en-US" dirty="0">
              <a:solidFill>
                <a:schemeClr val="bg1"/>
              </a:solidFill>
              <a:latin typeface="Times New Roman" pitchFamily="18" charset="0"/>
              <a:cs typeface="Times New Roman" pitchFamily="18" charset="0"/>
            </a:endParaRPr>
          </a:p>
        </p:txBody>
      </p:sp>
      <p:sp>
        <p:nvSpPr>
          <p:cNvPr id="5" name="Rectangle 4"/>
          <p:cNvSpPr/>
          <p:nvPr/>
        </p:nvSpPr>
        <p:spPr>
          <a:xfrm>
            <a:off x="1371600" y="4648200"/>
            <a:ext cx="3200400" cy="904863"/>
          </a:xfrm>
          <a:prstGeom prst="rect">
            <a:avLst/>
          </a:prstGeom>
          <a:solidFill>
            <a:schemeClr val="tx1"/>
          </a:solidFill>
        </p:spPr>
        <p:txBody>
          <a:bodyPr wrap="square">
            <a:spAutoFit/>
          </a:bodyPr>
          <a:lstStyle/>
          <a:p>
            <a:pPr lvl="0">
              <a:spcBef>
                <a:spcPct val="20000"/>
              </a:spcBef>
              <a:buClr>
                <a:prstClr val="white">
                  <a:shade val="95000"/>
                </a:prstClr>
              </a:buClr>
              <a:buSzPct val="65000"/>
            </a:pPr>
            <a:r>
              <a:rPr lang="en-US" sz="2400" dirty="0" smtClean="0">
                <a:solidFill>
                  <a:prstClr val="black"/>
                </a:solidFill>
                <a:latin typeface="Book Antiqua" pitchFamily="18" charset="0"/>
                <a:cs typeface="Calibri" pitchFamily="34" charset="0"/>
              </a:rPr>
              <a:t>Prepared by:</a:t>
            </a:r>
          </a:p>
          <a:p>
            <a:pPr lvl="0">
              <a:spcBef>
                <a:spcPct val="20000"/>
              </a:spcBef>
              <a:buClr>
                <a:prstClr val="white">
                  <a:shade val="95000"/>
                </a:prstClr>
              </a:buClr>
              <a:buSzPct val="65000"/>
            </a:pPr>
            <a:r>
              <a:rPr lang="en-US" sz="2400" dirty="0" smtClean="0">
                <a:solidFill>
                  <a:prstClr val="black"/>
                </a:solidFill>
                <a:latin typeface="Book Antiqua" pitchFamily="18" charset="0"/>
                <a:cs typeface="Calibri" pitchFamily="34" charset="0"/>
              </a:rPr>
              <a:t>Mark J. Nigrini</a:t>
            </a:r>
            <a:endParaRPr lang="en-US" sz="2400" dirty="0">
              <a:solidFill>
                <a:prstClr val="black"/>
              </a:solidFill>
              <a:latin typeface="Book Antiqua" pitchFamily="18" charset="0"/>
              <a:cs typeface="Calibri" pitchFamily="34" charset="0"/>
            </a:endParaRPr>
          </a:p>
        </p:txBody>
      </p:sp>
      <p:sp>
        <p:nvSpPr>
          <p:cNvPr id="4" name="TextBox 3"/>
          <p:cNvSpPr txBox="1"/>
          <p:nvPr/>
        </p:nvSpPr>
        <p:spPr>
          <a:xfrm>
            <a:off x="152400" y="6489125"/>
            <a:ext cx="4953000" cy="276999"/>
          </a:xfrm>
          <a:prstGeom prst="rect">
            <a:avLst/>
          </a:prstGeom>
          <a:noFill/>
        </p:spPr>
        <p:txBody>
          <a:bodyPr wrap="square" rtlCol="0">
            <a:spAutoFit/>
          </a:bodyPr>
          <a:lstStyle/>
          <a:p>
            <a:r>
              <a:rPr lang="en-US" sz="1200" dirty="0" smtClean="0"/>
              <a:t>Copyright © 2012 by Mark J. Nigrini. All rights reserved.</a:t>
            </a:r>
            <a:endParaRPr lang="en-US" sz="1200" dirty="0"/>
          </a:p>
        </p:txBody>
      </p:sp>
      <p:pic>
        <p:nvPicPr>
          <p:cNvPr id="1026" name="Picture 2"/>
          <p:cNvPicPr>
            <a:picLocks noChangeAspect="1" noChangeArrowheads="1"/>
          </p:cNvPicPr>
          <p:nvPr/>
        </p:nvPicPr>
        <p:blipFill>
          <a:blip r:embed="rId3" cstate="print"/>
          <a:srcRect/>
          <a:stretch>
            <a:fillRect/>
          </a:stretch>
        </p:blipFill>
        <p:spPr bwMode="auto">
          <a:xfrm>
            <a:off x="4953000" y="4419600"/>
            <a:ext cx="3803142" cy="1997263"/>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6724650" y="0"/>
            <a:ext cx="2419350" cy="3448050"/>
          </a:xfrm>
          <a:prstGeom prst="rect">
            <a:avLst/>
          </a:prstGeom>
          <a:noFill/>
          <a:ln w="9525">
            <a:noFill/>
            <a:miter lim="800000"/>
            <a:headEnd/>
            <a:tailEnd/>
          </a:ln>
          <a:effectLst/>
        </p:spPr>
      </p:pic>
    </p:spTree>
    <p:extLst>
      <p:ext uri="{BB962C8B-B14F-4D97-AF65-F5344CB8AC3E}">
        <p14:creationId xmlns="" xmlns:p14="http://schemas.microsoft.com/office/powerpoint/2010/main" val="3548590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82000" cy="762000"/>
          </a:xfrm>
        </p:spPr>
        <p:txBody>
          <a:bodyPr>
            <a:normAutofit/>
          </a:bodyPr>
          <a:lstStyle/>
          <a:p>
            <a:r>
              <a:rPr lang="en-US" b="0" dirty="0" smtClean="0"/>
              <a:t>data profile: excel</a:t>
            </a:r>
            <a:endParaRPr lang="en-US" b="0" dirty="0"/>
          </a:p>
        </p:txBody>
      </p:sp>
      <p:pic>
        <p:nvPicPr>
          <p:cNvPr id="9218" name="Picture 2" descr="C:\DataDrivenForensics_Images\ForensicAnalyticsImages300DPI\Images_Chapter4\Figure4-17 - Copy.jpg"/>
          <p:cNvPicPr>
            <a:picLocks noChangeAspect="1" noChangeArrowheads="1"/>
          </p:cNvPicPr>
          <p:nvPr/>
        </p:nvPicPr>
        <p:blipFill>
          <a:blip r:embed="rId3" cstate="print"/>
          <a:srcRect b="43636"/>
          <a:stretch>
            <a:fillRect/>
          </a:stretch>
        </p:blipFill>
        <p:spPr bwMode="auto">
          <a:xfrm>
            <a:off x="91440" y="1524000"/>
            <a:ext cx="6274521" cy="1261398"/>
          </a:xfrm>
          <a:prstGeom prst="rect">
            <a:avLst/>
          </a:prstGeom>
          <a:noFill/>
        </p:spPr>
      </p:pic>
      <p:pic>
        <p:nvPicPr>
          <p:cNvPr id="9219" name="Picture 3" descr="C:\DataDrivenForensics_Images\ForensicAnalyticsImages300DPI\Images_Chapter4\Figure4-18 - Copy.jpg"/>
          <p:cNvPicPr>
            <a:picLocks noChangeAspect="1" noChangeArrowheads="1"/>
          </p:cNvPicPr>
          <p:nvPr/>
        </p:nvPicPr>
        <p:blipFill>
          <a:blip r:embed="rId4" cstate="print"/>
          <a:srcRect b="6881"/>
          <a:stretch>
            <a:fillRect/>
          </a:stretch>
        </p:blipFill>
        <p:spPr bwMode="auto">
          <a:xfrm>
            <a:off x="1371600" y="2971800"/>
            <a:ext cx="7598664" cy="3712464"/>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82000" cy="762000"/>
          </a:xfrm>
        </p:spPr>
        <p:txBody>
          <a:bodyPr>
            <a:normAutofit/>
          </a:bodyPr>
          <a:lstStyle/>
          <a:p>
            <a:r>
              <a:rPr lang="en-US" b="0" dirty="0" smtClean="0"/>
              <a:t>periodic graph: access</a:t>
            </a:r>
            <a:endParaRPr lang="en-US" b="0" dirty="0"/>
          </a:p>
        </p:txBody>
      </p:sp>
      <p:pic>
        <p:nvPicPr>
          <p:cNvPr id="10242" name="Picture 2" descr="C:\DataDrivenForensics_Images\ForensicAnalyticsImages300DPI\Images_Chapter4\Figure4-19 - Copy.jpg"/>
          <p:cNvPicPr>
            <a:picLocks noChangeAspect="1" noChangeArrowheads="1"/>
          </p:cNvPicPr>
          <p:nvPr/>
        </p:nvPicPr>
        <p:blipFill>
          <a:blip r:embed="rId3" cstate="print"/>
          <a:srcRect/>
          <a:stretch>
            <a:fillRect/>
          </a:stretch>
        </p:blipFill>
        <p:spPr bwMode="auto">
          <a:xfrm>
            <a:off x="9" y="1524007"/>
            <a:ext cx="3904610" cy="2491435"/>
          </a:xfrm>
          <a:prstGeom prst="rect">
            <a:avLst/>
          </a:prstGeom>
          <a:noFill/>
        </p:spPr>
      </p:pic>
      <p:pic>
        <p:nvPicPr>
          <p:cNvPr id="10243" name="Picture 3" descr="C:\DataDrivenForensics_Images\ForensicAnalyticsImages300DPI\Images_Chapter4\Figure4-20 - Copy.jpg"/>
          <p:cNvPicPr>
            <a:picLocks noChangeAspect="1" noChangeArrowheads="1"/>
          </p:cNvPicPr>
          <p:nvPr/>
        </p:nvPicPr>
        <p:blipFill>
          <a:blip r:embed="rId4" cstate="print"/>
          <a:srcRect/>
          <a:stretch>
            <a:fillRect/>
          </a:stretch>
        </p:blipFill>
        <p:spPr bwMode="auto">
          <a:xfrm>
            <a:off x="2834640" y="4114800"/>
            <a:ext cx="6315883" cy="2618781"/>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82000" cy="762000"/>
          </a:xfrm>
        </p:spPr>
        <p:txBody>
          <a:bodyPr>
            <a:normAutofit/>
          </a:bodyPr>
          <a:lstStyle/>
          <a:p>
            <a:r>
              <a:rPr lang="en-US" b="0" dirty="0" smtClean="0"/>
              <a:t>histogram: access</a:t>
            </a:r>
            <a:endParaRPr lang="en-US" b="0" dirty="0"/>
          </a:p>
        </p:txBody>
      </p:sp>
      <p:pic>
        <p:nvPicPr>
          <p:cNvPr id="11266" name="Picture 2" descr="C:\DataDrivenForensics_Images\ForensicAnalyticsImages300DPI\Images_Chapter4\Figure4-24 - Copy.jpg"/>
          <p:cNvPicPr>
            <a:picLocks noChangeAspect="1" noChangeArrowheads="1"/>
          </p:cNvPicPr>
          <p:nvPr/>
        </p:nvPicPr>
        <p:blipFill>
          <a:blip r:embed="rId3" cstate="print"/>
          <a:srcRect/>
          <a:stretch>
            <a:fillRect/>
          </a:stretch>
        </p:blipFill>
        <p:spPr bwMode="auto">
          <a:xfrm>
            <a:off x="4267200" y="4267200"/>
            <a:ext cx="4681728" cy="2359152"/>
          </a:xfrm>
          <a:prstGeom prst="rect">
            <a:avLst/>
          </a:prstGeom>
          <a:noFill/>
        </p:spPr>
      </p:pic>
      <p:pic>
        <p:nvPicPr>
          <p:cNvPr id="11267" name="Picture 3" descr="C:\DataDrivenForensics_Images\ForensicAnalyticsImages300DPI\Images_Chapter4\Figure4-23 - Copy.jpg"/>
          <p:cNvPicPr>
            <a:picLocks noChangeAspect="1" noChangeArrowheads="1"/>
          </p:cNvPicPr>
          <p:nvPr/>
        </p:nvPicPr>
        <p:blipFill>
          <a:blip r:embed="rId4" cstate="print"/>
          <a:srcRect/>
          <a:stretch>
            <a:fillRect/>
          </a:stretch>
        </p:blipFill>
        <p:spPr bwMode="auto">
          <a:xfrm>
            <a:off x="0" y="1600200"/>
            <a:ext cx="7288804" cy="2594458"/>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summary</a:t>
            </a:r>
            <a:endParaRPr lang="en-US" b="0" dirty="0"/>
          </a:p>
        </p:txBody>
      </p:sp>
      <p:sp>
        <p:nvSpPr>
          <p:cNvPr id="5" name="Subtitle 4"/>
          <p:cNvSpPr>
            <a:spLocks noGrp="1"/>
          </p:cNvSpPr>
          <p:nvPr>
            <p:ph type="subTitle" idx="1"/>
          </p:nvPr>
        </p:nvSpPr>
        <p:spPr>
          <a:xfrm>
            <a:off x="0" y="1447800"/>
            <a:ext cx="9144000" cy="5257800"/>
          </a:xfrm>
        </p:spPr>
        <p:txBody>
          <a:bodyPr>
            <a:normAutofit/>
          </a:bodyPr>
          <a:lstStyle/>
          <a:p>
            <a:pPr marL="457200" indent="-457200" algn="l">
              <a:buFont typeface="Wingdings" pitchFamily="2" charset="2"/>
              <a:buChar char="§"/>
            </a:pPr>
            <a:r>
              <a:rPr lang="en-US" sz="3200" dirty="0" smtClean="0"/>
              <a:t>Three high-level tests, to give a data overview</a:t>
            </a:r>
          </a:p>
          <a:p>
            <a:pPr marL="457200" indent="-457200" algn="l">
              <a:buFont typeface="Wingdings" pitchFamily="2" charset="2"/>
              <a:buChar char="§"/>
            </a:pPr>
            <a:r>
              <a:rPr lang="en-US" sz="3200" dirty="0" smtClean="0"/>
              <a:t>Data profile:</a:t>
            </a:r>
          </a:p>
          <a:p>
            <a:pPr marL="457200" indent="-457200" algn="l">
              <a:buFont typeface="Wingdings" pitchFamily="2" charset="2"/>
              <a:buChar char="§"/>
            </a:pPr>
            <a:r>
              <a:rPr lang="en-US" sz="3200" dirty="0" smtClean="0"/>
              <a:t>Small and large positive and negative numbers</a:t>
            </a:r>
          </a:p>
          <a:p>
            <a:pPr marL="457200" indent="-457200" algn="l">
              <a:buFont typeface="Wingdings" pitchFamily="2" charset="2"/>
              <a:buChar char="§"/>
            </a:pPr>
            <a:r>
              <a:rPr lang="en-US" sz="3200" dirty="0" smtClean="0"/>
              <a:t>Shows count and sum for each stratum</a:t>
            </a:r>
          </a:p>
          <a:p>
            <a:pPr marL="457200" indent="-457200" algn="l">
              <a:buFont typeface="Wingdings" pitchFamily="2" charset="2"/>
              <a:buChar char="§"/>
            </a:pPr>
            <a:r>
              <a:rPr lang="en-US" sz="3200" dirty="0" smtClean="0"/>
              <a:t>Periodic graph: Monthly totals</a:t>
            </a:r>
          </a:p>
          <a:p>
            <a:pPr marL="457200" indent="-457200" algn="l">
              <a:buFont typeface="Wingdings" pitchFamily="2" charset="2"/>
              <a:buChar char="§"/>
            </a:pPr>
            <a:r>
              <a:rPr lang="en-US" sz="3200" dirty="0" smtClean="0"/>
              <a:t>Histogram: Shows counts in the intervals</a:t>
            </a:r>
          </a:p>
          <a:p>
            <a:pPr marL="457200" indent="-457200" algn="l">
              <a:buFont typeface="Wingdings" pitchFamily="2" charset="2"/>
              <a:buChar char="§"/>
            </a:pPr>
            <a:r>
              <a:rPr lang="en-US" sz="3200" dirty="0" smtClean="0"/>
              <a:t>Tests can be done in Access and Excel</a:t>
            </a:r>
          </a:p>
          <a:p>
            <a:pPr marL="457200" indent="-457200" algn="l">
              <a:buFont typeface="Wingdings" pitchFamily="2" charset="2"/>
              <a:buChar char="§"/>
            </a:pPr>
            <a:r>
              <a:rPr lang="en-US" sz="3200" dirty="0" smtClean="0"/>
              <a:t>Could be value-added activities done by the external auditors</a:t>
            </a:r>
            <a:endParaRPr lang="en-US" sz="3200" dirty="0"/>
          </a:p>
        </p:txBody>
      </p:sp>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381000"/>
            <a:ext cx="8763000" cy="990600"/>
          </a:xfrm>
        </p:spPr>
        <p:txBody>
          <a:bodyPr>
            <a:normAutofit/>
          </a:bodyPr>
          <a:lstStyle/>
          <a:p>
            <a:r>
              <a:rPr lang="en-US" dirty="0" smtClean="0"/>
              <a:t>data profile</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609600" y="2133600"/>
            <a:ext cx="7866126" cy="4130985"/>
          </a:xfrm>
          <a:prstGeom prst="rect">
            <a:avLst/>
          </a:prstGeom>
          <a:noFill/>
          <a:ln w="9525">
            <a:noFill/>
            <a:miter lim="800000"/>
            <a:headEnd/>
            <a:tailEnd/>
          </a:ln>
          <a:effectLst/>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82000" cy="762000"/>
          </a:xfrm>
        </p:spPr>
        <p:txBody>
          <a:bodyPr>
            <a:normAutofit/>
          </a:bodyPr>
          <a:lstStyle/>
          <a:p>
            <a:r>
              <a:rPr lang="en-US" b="0" dirty="0" smtClean="0"/>
              <a:t>data profile - findings</a:t>
            </a:r>
            <a:endParaRPr lang="en-US" b="0" dirty="0"/>
          </a:p>
        </p:txBody>
      </p:sp>
      <p:sp>
        <p:nvSpPr>
          <p:cNvPr id="5" name="Subtitle 4"/>
          <p:cNvSpPr>
            <a:spLocks noGrp="1"/>
          </p:cNvSpPr>
          <p:nvPr>
            <p:ph type="subTitle" idx="1"/>
          </p:nvPr>
        </p:nvSpPr>
        <p:spPr>
          <a:xfrm>
            <a:off x="228600" y="2133600"/>
            <a:ext cx="8610600" cy="3886200"/>
          </a:xfrm>
        </p:spPr>
        <p:txBody>
          <a:bodyPr>
            <a:normAutofit/>
          </a:bodyPr>
          <a:lstStyle/>
          <a:p>
            <a:pPr marL="457200" indent="-457200" algn="l">
              <a:buFont typeface="Wingdings" pitchFamily="2" charset="2"/>
              <a:buChar char="§"/>
            </a:pPr>
            <a:r>
              <a:rPr lang="en-US" sz="3600" dirty="0" smtClean="0"/>
              <a:t>File completeness</a:t>
            </a:r>
          </a:p>
          <a:p>
            <a:pPr marL="457200" indent="-457200" algn="l">
              <a:buFont typeface="Wingdings" pitchFamily="2" charset="2"/>
              <a:buChar char="§"/>
            </a:pPr>
            <a:r>
              <a:rPr lang="en-US" sz="3600" dirty="0" smtClean="0"/>
              <a:t>High proportion of low-value invoices</a:t>
            </a:r>
          </a:p>
          <a:p>
            <a:pPr marL="457200" indent="-457200" algn="l">
              <a:buFont typeface="Wingdings" pitchFamily="2" charset="2"/>
              <a:buChar char="§"/>
            </a:pPr>
            <a:r>
              <a:rPr lang="en-US" sz="3600" dirty="0" smtClean="0"/>
              <a:t>Zero invoices</a:t>
            </a:r>
          </a:p>
          <a:p>
            <a:pPr marL="457200" indent="-457200" algn="l">
              <a:buFont typeface="Wingdings" pitchFamily="2" charset="2"/>
              <a:buChar char="§"/>
            </a:pPr>
            <a:r>
              <a:rPr lang="en-US" sz="3600" dirty="0" smtClean="0"/>
              <a:t>Number of credit memos</a:t>
            </a:r>
          </a:p>
          <a:p>
            <a:pPr marL="457200" indent="-457200" algn="l">
              <a:buFont typeface="Wingdings" pitchFamily="2" charset="2"/>
              <a:buChar char="§"/>
            </a:pPr>
            <a:r>
              <a:rPr lang="en-US" sz="3600" dirty="0" smtClean="0"/>
              <a:t>Negative amounts</a:t>
            </a:r>
          </a:p>
        </p:txBody>
      </p:sp>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data histogram</a:t>
            </a:r>
            <a:endParaRPr lang="en-US" b="0" dirty="0"/>
          </a:p>
        </p:txBody>
      </p:sp>
      <p:pic>
        <p:nvPicPr>
          <p:cNvPr id="3074" name="Picture 2"/>
          <p:cNvPicPr>
            <a:picLocks noChangeAspect="1" noChangeArrowheads="1"/>
          </p:cNvPicPr>
          <p:nvPr/>
        </p:nvPicPr>
        <p:blipFill>
          <a:blip r:embed="rId3" cstate="print"/>
          <a:srcRect/>
          <a:stretch>
            <a:fillRect/>
          </a:stretch>
        </p:blipFill>
        <p:spPr bwMode="auto">
          <a:xfrm>
            <a:off x="1066800" y="1371600"/>
            <a:ext cx="6972940" cy="5074920"/>
          </a:xfrm>
          <a:prstGeom prst="rect">
            <a:avLst/>
          </a:prstGeom>
          <a:noFill/>
          <a:ln w="9525">
            <a:noFill/>
            <a:miter lim="800000"/>
            <a:headEnd/>
            <a:tailEnd/>
          </a:ln>
          <a:effectLst/>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periodic graph</a:t>
            </a:r>
            <a:endParaRPr lang="en-US" b="0" dirty="0"/>
          </a:p>
        </p:txBody>
      </p:sp>
      <p:pic>
        <p:nvPicPr>
          <p:cNvPr id="4098" name="Picture 2"/>
          <p:cNvPicPr>
            <a:picLocks noChangeAspect="1" noChangeArrowheads="1"/>
          </p:cNvPicPr>
          <p:nvPr/>
        </p:nvPicPr>
        <p:blipFill>
          <a:blip r:embed="rId3" cstate="print"/>
          <a:srcRect/>
          <a:stretch>
            <a:fillRect/>
          </a:stretch>
        </p:blipFill>
        <p:spPr bwMode="auto">
          <a:xfrm>
            <a:off x="1295400" y="1676400"/>
            <a:ext cx="6516197" cy="4739975"/>
          </a:xfrm>
          <a:prstGeom prst="rect">
            <a:avLst/>
          </a:prstGeom>
          <a:noFill/>
          <a:ln w="9525">
            <a:noFill/>
            <a:miter lim="800000"/>
            <a:headEnd/>
            <a:tailEnd/>
          </a:ln>
          <a:effectLst/>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data profile: access</a:t>
            </a:r>
            <a:endParaRPr lang="en-US" b="0" dirty="0"/>
          </a:p>
        </p:txBody>
      </p:sp>
      <p:pic>
        <p:nvPicPr>
          <p:cNvPr id="5122" name="Picture 2" descr="C:\DataDrivenForensics_Images\ForensicAnalyticsImages300DPI\Images_Chapter4\Figure4-04 - Copy.jpg"/>
          <p:cNvPicPr>
            <a:picLocks noChangeAspect="1" noChangeArrowheads="1"/>
          </p:cNvPicPr>
          <p:nvPr/>
        </p:nvPicPr>
        <p:blipFill>
          <a:blip r:embed="rId3" cstate="print"/>
          <a:srcRect/>
          <a:stretch>
            <a:fillRect/>
          </a:stretch>
        </p:blipFill>
        <p:spPr bwMode="auto">
          <a:xfrm>
            <a:off x="304800" y="1752600"/>
            <a:ext cx="4437888" cy="1505712"/>
          </a:xfrm>
          <a:prstGeom prst="rect">
            <a:avLst/>
          </a:prstGeom>
          <a:noFill/>
        </p:spPr>
      </p:pic>
      <p:pic>
        <p:nvPicPr>
          <p:cNvPr id="5123" name="Picture 3" descr="C:\DataDrivenForensics_Images\ForensicAnalyticsImages300DPI\Images_Chapter4\Figure4-06 - Copy.jpg"/>
          <p:cNvPicPr>
            <a:picLocks noChangeAspect="1" noChangeArrowheads="1"/>
          </p:cNvPicPr>
          <p:nvPr/>
        </p:nvPicPr>
        <p:blipFill>
          <a:blip r:embed="rId4" cstate="print"/>
          <a:srcRect/>
          <a:stretch>
            <a:fillRect/>
          </a:stretch>
        </p:blipFill>
        <p:spPr bwMode="auto">
          <a:xfrm>
            <a:off x="2971800" y="3505200"/>
            <a:ext cx="5948995" cy="3108777"/>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data profile: access</a:t>
            </a:r>
            <a:endParaRPr lang="en-US" b="0" dirty="0"/>
          </a:p>
        </p:txBody>
      </p:sp>
      <p:pic>
        <p:nvPicPr>
          <p:cNvPr id="6146" name="Picture 2" descr="C:\DataDrivenForensics_Images\ForensicAnalyticsImages300DPI\Images_Chapter4\Figure4-08 - Copy.jpg"/>
          <p:cNvPicPr>
            <a:picLocks noChangeAspect="1" noChangeArrowheads="1"/>
          </p:cNvPicPr>
          <p:nvPr/>
        </p:nvPicPr>
        <p:blipFill>
          <a:blip r:embed="rId3" cstate="print"/>
          <a:srcRect/>
          <a:stretch>
            <a:fillRect/>
          </a:stretch>
        </p:blipFill>
        <p:spPr bwMode="auto">
          <a:xfrm>
            <a:off x="0" y="1752600"/>
            <a:ext cx="5888736" cy="3172968"/>
          </a:xfrm>
          <a:prstGeom prst="rect">
            <a:avLst/>
          </a:prstGeom>
          <a:noFill/>
        </p:spPr>
      </p:pic>
      <p:pic>
        <p:nvPicPr>
          <p:cNvPr id="6147" name="Picture 3"/>
          <p:cNvPicPr>
            <a:picLocks noChangeAspect="1" noChangeArrowheads="1"/>
          </p:cNvPicPr>
          <p:nvPr/>
        </p:nvPicPr>
        <p:blipFill>
          <a:blip r:embed="rId4" cstate="print"/>
          <a:srcRect/>
          <a:stretch>
            <a:fillRect/>
          </a:stretch>
        </p:blipFill>
        <p:spPr bwMode="auto">
          <a:xfrm>
            <a:off x="3962400" y="5334000"/>
            <a:ext cx="4937760" cy="1124712"/>
          </a:xfrm>
          <a:prstGeom prst="rect">
            <a:avLst/>
          </a:prstGeom>
          <a:noFill/>
          <a:ln w="9525">
            <a:noFill/>
            <a:miter lim="800000"/>
            <a:headEnd/>
            <a:tailEnd/>
          </a:ln>
          <a:effectLst/>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data profile: access</a:t>
            </a:r>
            <a:endParaRPr lang="en-US" b="0" dirty="0"/>
          </a:p>
        </p:txBody>
      </p:sp>
      <p:pic>
        <p:nvPicPr>
          <p:cNvPr id="7170" name="Picture 2" descr="C:\DataDrivenForensics_Images\ForensicAnalyticsImages300DPI\Images_Chapter4\Figure4-11 - Copy.jpg"/>
          <p:cNvPicPr>
            <a:picLocks noChangeAspect="1" noChangeArrowheads="1"/>
          </p:cNvPicPr>
          <p:nvPr/>
        </p:nvPicPr>
        <p:blipFill>
          <a:blip r:embed="rId3" cstate="print"/>
          <a:srcRect/>
          <a:stretch>
            <a:fillRect/>
          </a:stretch>
        </p:blipFill>
        <p:spPr bwMode="auto">
          <a:xfrm>
            <a:off x="5029200" y="4023360"/>
            <a:ext cx="3992971" cy="2705710"/>
          </a:xfrm>
          <a:prstGeom prst="rect">
            <a:avLst/>
          </a:prstGeom>
          <a:noFill/>
        </p:spPr>
      </p:pic>
      <p:pic>
        <p:nvPicPr>
          <p:cNvPr id="7171" name="Picture 3" descr="C:\DataDrivenForensics_Images\ForensicAnalyticsImages300DPI\Images_Chapter4\Figure4-10 - Copy.jpg"/>
          <p:cNvPicPr>
            <a:picLocks noChangeAspect="1" noChangeArrowheads="1"/>
          </p:cNvPicPr>
          <p:nvPr/>
        </p:nvPicPr>
        <p:blipFill>
          <a:blip r:embed="rId4" cstate="print"/>
          <a:srcRect/>
          <a:stretch>
            <a:fillRect/>
          </a:stretch>
        </p:blipFill>
        <p:spPr bwMode="auto">
          <a:xfrm>
            <a:off x="228600" y="1676400"/>
            <a:ext cx="5861304" cy="2267712"/>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82000" cy="762000"/>
          </a:xfrm>
        </p:spPr>
        <p:txBody>
          <a:bodyPr>
            <a:normAutofit fontScale="90000"/>
          </a:bodyPr>
          <a:lstStyle/>
          <a:p>
            <a:r>
              <a:rPr lang="en-US" b="0" dirty="0" smtClean="0"/>
              <a:t>data profile: union query</a:t>
            </a:r>
            <a:endParaRPr lang="en-US" b="0" dirty="0"/>
          </a:p>
        </p:txBody>
      </p:sp>
      <p:pic>
        <p:nvPicPr>
          <p:cNvPr id="8194" name="Picture 2" descr="C:\DataDrivenForensics_Images\ForensicAnalyticsImages300DPI\Images_Chapter4\Figure4-14 - Copy.jpg"/>
          <p:cNvPicPr>
            <a:picLocks noChangeAspect="1" noChangeArrowheads="1"/>
          </p:cNvPicPr>
          <p:nvPr/>
        </p:nvPicPr>
        <p:blipFill>
          <a:blip r:embed="rId3" cstate="print"/>
          <a:srcRect/>
          <a:stretch>
            <a:fillRect/>
          </a:stretch>
        </p:blipFill>
        <p:spPr bwMode="auto">
          <a:xfrm>
            <a:off x="182880" y="1676400"/>
            <a:ext cx="7693579" cy="2770906"/>
          </a:xfrm>
          <a:prstGeom prst="rect">
            <a:avLst/>
          </a:prstGeom>
          <a:noFill/>
        </p:spPr>
      </p:pic>
      <p:pic>
        <p:nvPicPr>
          <p:cNvPr id="8195" name="Picture 3" descr="C:\DataDrivenForensics_Images\ForensicAnalyticsImages300DPI\Images_Chapter4\Figure4-15 - Copy.jpg"/>
          <p:cNvPicPr>
            <a:picLocks noChangeAspect="1" noChangeArrowheads="1"/>
          </p:cNvPicPr>
          <p:nvPr/>
        </p:nvPicPr>
        <p:blipFill>
          <a:blip r:embed="rId4" cstate="print"/>
          <a:srcRect/>
          <a:stretch>
            <a:fillRect/>
          </a:stretch>
        </p:blipFill>
        <p:spPr bwMode="auto">
          <a:xfrm>
            <a:off x="4419600" y="4800600"/>
            <a:ext cx="4364431" cy="1634124"/>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65663</TotalTime>
  <Words>884</Words>
  <Application>Microsoft Office PowerPoint</Application>
  <PresentationFormat>On-screen Show (4:3)</PresentationFormat>
  <Paragraphs>82</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Chapter 4</vt:lpstr>
      <vt:lpstr>data profile</vt:lpstr>
      <vt:lpstr>data profile - findings</vt:lpstr>
      <vt:lpstr>data histogram</vt:lpstr>
      <vt:lpstr>periodic graph</vt:lpstr>
      <vt:lpstr>data profile: access</vt:lpstr>
      <vt:lpstr>data profile: access</vt:lpstr>
      <vt:lpstr>data profile: access</vt:lpstr>
      <vt:lpstr>data profile: union query</vt:lpstr>
      <vt:lpstr>data profile: excel</vt:lpstr>
      <vt:lpstr>periodic graph: access</vt:lpstr>
      <vt:lpstr>histogram: access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High-level data overview</dc:subject>
  <dc:creator>Mark J. Nigrini</dc:creator>
  <cp:keywords>Data profile, histogram, periodic graph</cp:keywords>
  <dc:description>(c) 2012 Mark J. Nigrini.  All rights reserved._x000d_
These PowerPoint slides are intended for use by instructors that have adopted Forensic Analytics as a textbook, or for conference presentations with a full disclosure of the source.</dc:description>
  <cp:lastModifiedBy>Mark J. Nigrini</cp:lastModifiedBy>
  <cp:revision>127</cp:revision>
  <dcterms:created xsi:type="dcterms:W3CDTF">2012-01-04T23:11:02Z</dcterms:created>
  <dcterms:modified xsi:type="dcterms:W3CDTF">2012-01-24T23:01:13Z</dcterms:modified>
  <cp:category>Presentation slides</cp:category>
</cp:coreProperties>
</file>