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11" r:id="rId3"/>
    <p:sldId id="257" r:id="rId4"/>
    <p:sldId id="321" r:id="rId5"/>
    <p:sldId id="303" r:id="rId6"/>
    <p:sldId id="318" r:id="rId7"/>
    <p:sldId id="312" r:id="rId8"/>
    <p:sldId id="313" r:id="rId9"/>
    <p:sldId id="319" r:id="rId10"/>
    <p:sldId id="322" r:id="rId11"/>
    <p:sldId id="323" r:id="rId12"/>
    <p:sldId id="324" r:id="rId13"/>
    <p:sldId id="325" r:id="rId14"/>
    <p:sldId id="320" r:id="rId15"/>
    <p:sldId id="326"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59" d="100"/>
          <a:sy n="59" d="100"/>
        </p:scale>
        <p:origin x="-1590" y="-78"/>
      </p:cViewPr>
      <p:guideLst>
        <p:guide orient="horz" pos="2160"/>
        <p:guide pos="2880"/>
      </p:guideLst>
    </p:cSldViewPr>
  </p:slideViewPr>
  <p:notesTextViewPr>
    <p:cViewPr>
      <p:scale>
        <a:sx n="1" d="1"/>
        <a:sy n="1" d="1"/>
      </p:scale>
      <p:origin x="0" y="8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p14="http://schemas.microsoft.com/office/powerpoint/2010/main" xmlns=""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191 to 211.</a:t>
            </a:r>
          </a:p>
          <a:p>
            <a:r>
              <a:rPr lang="en-US" dirty="0" smtClean="0"/>
              <a:t>When people carry out a fraudulent scheme they don’t know when to stop.  The</a:t>
            </a:r>
            <a:r>
              <a:rPr lang="en-US" baseline="0" dirty="0" smtClean="0"/>
              <a:t> simple test of looking for the largest subsets (overtime, travel reimbursements etc.) or for looking for the largest growth in a subset has produced valuable </a:t>
            </a:r>
            <a:r>
              <a:rPr lang="en-US" baseline="0" smtClean="0"/>
              <a:t>results.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p14="http://schemas.microsoft.com/office/powerpoint/2010/main" xmlns=""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200 to 205</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10.13.</a:t>
            </a:r>
          </a:p>
          <a:p>
            <a:r>
              <a:rPr lang="en-US" sz="1200" kern="1200" dirty="0" smtClean="0">
                <a:solidFill>
                  <a:schemeClr val="tx1"/>
                </a:solidFill>
                <a:latin typeface="+mn-lt"/>
                <a:ea typeface="+mn-ea"/>
                <a:cs typeface="+mn-cs"/>
              </a:rPr>
              <a:t>The largest subsets Excel result agrees with the Access result in Figure 10-04.  The last row of the Excel output (row 26168) shows the grand total and this grand total agrees with the data profile total in Figure 4.1.  Excel's pivot tables are a very useful tool for forensic analytics.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203 to 210</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10.15.</a:t>
            </a:r>
          </a:p>
          <a:p>
            <a:r>
              <a:rPr lang="en-US" sz="1200" kern="1200" dirty="0" smtClean="0">
                <a:solidFill>
                  <a:schemeClr val="tx1"/>
                </a:solidFill>
                <a:latin typeface="+mn-lt"/>
                <a:ea typeface="+mn-ea"/>
                <a:cs typeface="+mn-cs"/>
              </a:rPr>
              <a:t>We need to use an indicator variable to indicate whether the invoice belongs to H1 (the first half of the period) or H2 (the second half of the period).  This is done using the IF function and the function and the result is shown in Figure 10.14 (not on this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=IF(MONTH(C2)&lt;=6,1,2)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pivot table is created using </a:t>
            </a:r>
            <a:r>
              <a:rPr lang="en-US" sz="1200" b="1" i="1" kern="1200" dirty="0" err="1" smtClean="0">
                <a:solidFill>
                  <a:schemeClr val="tx1"/>
                </a:solidFill>
                <a:latin typeface="+mn-lt"/>
                <a:ea typeface="+mn-ea"/>
                <a:cs typeface="+mn-cs"/>
              </a:rPr>
              <a:t>Insert→Tables→Pivot</a:t>
            </a:r>
            <a:r>
              <a:rPr lang="en-US" sz="1200" b="1" i="1" kern="1200" dirty="0" smtClean="0">
                <a:solidFill>
                  <a:schemeClr val="tx1"/>
                </a:solidFill>
                <a:latin typeface="+mn-lt"/>
                <a:ea typeface="+mn-ea"/>
                <a:cs typeface="+mn-cs"/>
              </a:rPr>
              <a:t> </a:t>
            </a:r>
            <a:r>
              <a:rPr lang="en-US" sz="1200" b="1" i="1" kern="1200" dirty="0" err="1" smtClean="0">
                <a:solidFill>
                  <a:schemeClr val="tx1"/>
                </a:solidFill>
                <a:latin typeface="+mn-lt"/>
                <a:ea typeface="+mn-ea"/>
                <a:cs typeface="+mn-cs"/>
              </a:rPr>
              <a:t>Table→Pivot</a:t>
            </a:r>
            <a:r>
              <a:rPr lang="en-US" sz="1200" b="1" i="1" kern="1200" dirty="0" smtClean="0">
                <a:solidFill>
                  <a:schemeClr val="tx1"/>
                </a:solidFill>
                <a:latin typeface="+mn-lt"/>
                <a:ea typeface="+mn-ea"/>
                <a:cs typeface="+mn-cs"/>
              </a:rPr>
              <a:t> Table</a:t>
            </a:r>
            <a:r>
              <a:rPr lang="en-US" sz="1200" kern="1200" dirty="0" smtClean="0">
                <a:solidFill>
                  <a:schemeClr val="tx1"/>
                </a:solidFill>
                <a:latin typeface="+mn-lt"/>
                <a:ea typeface="+mn-ea"/>
                <a:cs typeface="+mn-cs"/>
              </a:rPr>
              <a:t>.  The default settings are usually appropriate for the largest subsets test or the largest growth test.  Click </a:t>
            </a:r>
            <a:r>
              <a:rPr lang="en-US" sz="1200" b="1" kern="1200" dirty="0" smtClean="0">
                <a:solidFill>
                  <a:schemeClr val="tx1"/>
                </a:solidFill>
                <a:latin typeface="+mn-lt"/>
                <a:ea typeface="+mn-ea"/>
                <a:cs typeface="+mn-cs"/>
              </a:rPr>
              <a:t>OK</a:t>
            </a:r>
            <a:r>
              <a:rPr lang="en-US" sz="1200" kern="1200" dirty="0" smtClean="0">
                <a:solidFill>
                  <a:schemeClr val="tx1"/>
                </a:solidFill>
                <a:latin typeface="+mn-lt"/>
                <a:ea typeface="+mn-ea"/>
                <a:cs typeface="+mn-cs"/>
              </a:rPr>
              <a:t> to activate the pivot table dialog box.  The pivot table is then set up as is shown in Figure 10.15.</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208</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10.17.</a:t>
            </a:r>
          </a:p>
          <a:p>
            <a:r>
              <a:rPr lang="en-US" sz="1200" kern="1200" dirty="0" smtClean="0">
                <a:solidFill>
                  <a:schemeClr val="tx1"/>
                </a:solidFill>
                <a:latin typeface="+mn-lt"/>
                <a:ea typeface="+mn-ea"/>
                <a:cs typeface="+mn-cs"/>
              </a:rPr>
              <a:t>The subsets with the largest percentage growth numbers are shown in Figure 10.17.  For the subsets growth test we are interested in subsets that have a large percentage growth and also subsets that have a large growth measured in dollars.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208</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Figures 10.18.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step to convert the changes to dollars and to sort the results descending requires changing the formula in column D and then sorting the data from largest to smallest.  Creating a copy of the worksheet means that both sets of results are easily accessible.  The results are shown in Figure 10.18.</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209 to 210</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10.20.</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a final test in the series the data will be analyzed using dates as the subset variable.  The test is especially useful for purchasing card irregularities and prior work has found excessive purchases at or near the end of the fiscal year and also excessive purchases around the holiday season.  </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 the book</a:t>
            </a:r>
            <a:r>
              <a:rPr lang="en-US" sz="1200" kern="1200" dirty="0" smtClean="0">
                <a:solidFill>
                  <a:schemeClr val="tx1"/>
                </a:solidFill>
                <a:latin typeface="+mn-lt"/>
                <a:ea typeface="+mn-ea"/>
                <a:cs typeface="+mn-cs"/>
              </a:rPr>
              <a:t>.  </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Google search for “</a:t>
            </a:r>
            <a:r>
              <a:rPr lang="en-US" b="1" dirty="0" smtClean="0"/>
              <a:t>Woman gets $200 million tax-return notice — but it was mistake</a:t>
            </a:r>
            <a:r>
              <a:rPr lang="en-US" sz="1200" kern="1200" dirty="0" smtClean="0">
                <a:solidFill>
                  <a:schemeClr val="tx1"/>
                </a:solidFill>
                <a:latin typeface="+mn-lt"/>
                <a:ea typeface="+mn-ea"/>
                <a:cs typeface="+mn-cs"/>
              </a:rPr>
              <a:t>“ will give the Sandusky</a:t>
            </a:r>
            <a:r>
              <a:rPr lang="en-US" sz="1200" kern="1200" baseline="0" dirty="0" smtClean="0">
                <a:solidFill>
                  <a:schemeClr val="tx1"/>
                </a:solidFill>
                <a:latin typeface="+mn-lt"/>
                <a:ea typeface="+mn-ea"/>
                <a:cs typeface="+mn-cs"/>
              </a:rPr>
              <a:t> Register details of this story.</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0470CDF-350B-46CB-BEAF-ECD563619A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210 and 211,</a:t>
            </a:r>
            <a:r>
              <a:rPr lang="en-US" baseline="0" dirty="0" smtClean="0"/>
              <a:t> and a review of the main points in the chapter.</a:t>
            </a:r>
          </a:p>
          <a:p>
            <a:r>
              <a:rPr lang="en-US" baseline="0" dirty="0" smtClean="0"/>
              <a:t>Results should be carefully interpreted.  This refers to the auditor that realized that the restaurant was a hole-in-the wall right next to </a:t>
            </a:r>
            <a:r>
              <a:rPr lang="en-US" baseline="0" smtClean="0"/>
              <a:t>the factory.</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16</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191 to 192.</a:t>
            </a:r>
          </a:p>
          <a:p>
            <a:r>
              <a:rPr lang="en-US" dirty="0" smtClean="0"/>
              <a:t>When people carry out a fraudulent scheme they don’t know when to stop.  The</a:t>
            </a:r>
            <a:r>
              <a:rPr lang="en-US" baseline="0" dirty="0" smtClean="0"/>
              <a:t> simple test of looking for the largest subsets (overtime, travel reimbursements etc.) or for looking for the largest growth in a subset has produced valuable results.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192</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Figure 10.1</a:t>
            </a:r>
          </a:p>
          <a:p>
            <a:r>
              <a:rPr lang="en-US" sz="1200" kern="1200" dirty="0" smtClean="0">
                <a:solidFill>
                  <a:schemeClr val="tx1"/>
                </a:solidFill>
                <a:latin typeface="+mn-lt"/>
                <a:ea typeface="+mn-ea"/>
                <a:cs typeface="+mn-cs"/>
              </a:rPr>
              <a:t>The largest subsets table in Figure 10.1 shows the vendor number, the invoice count, and the total dollars invoiced by the vendor in 2010.  The table shows that the largest vendor (#213709) invoiced 51 times for a total amount of $48,945,037.31.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193 to 195.</a:t>
            </a:r>
          </a:p>
          <a:p>
            <a:r>
              <a:rPr lang="en-US" dirty="0" smtClean="0"/>
              <a:t>Other examples</a:t>
            </a:r>
            <a:r>
              <a:rPr lang="en-US" baseline="0" dirty="0" smtClean="0"/>
              <a:t> include:</a:t>
            </a:r>
          </a:p>
          <a:p>
            <a:r>
              <a:rPr lang="en-US" dirty="0" smtClean="0"/>
              <a:t>Employee reimbursements with one employee getting $620,000 in a single year.  Also, a high amount spent at a vendor for car batteries.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195 to 197</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Figures 10.2 and 10.3.</a:t>
            </a:r>
          </a:p>
          <a:p>
            <a:pPr hangingPunct="0"/>
            <a:r>
              <a:rPr lang="en-US" sz="1200" kern="1200" dirty="0" smtClean="0">
                <a:solidFill>
                  <a:schemeClr val="tx1"/>
                </a:solidFill>
                <a:latin typeface="+mn-lt"/>
                <a:ea typeface="+mn-ea"/>
                <a:cs typeface="+mn-cs"/>
              </a:rPr>
              <a:t>The logic in Access is basically to (a) identify the subset field and the numeric field that will be counted and summed, (b) to use the </a:t>
            </a:r>
            <a:r>
              <a:rPr lang="en-US" sz="1200" i="1" kern="1200" dirty="0" smtClean="0">
                <a:solidFill>
                  <a:schemeClr val="tx1"/>
                </a:solidFill>
                <a:latin typeface="+mn-lt"/>
                <a:ea typeface="+mn-ea"/>
                <a:cs typeface="+mn-cs"/>
              </a:rPr>
              <a:t>Group By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Count</a:t>
            </a:r>
            <a:r>
              <a:rPr lang="en-US" sz="1200" kern="1200" dirty="0" smtClean="0">
                <a:solidFill>
                  <a:schemeClr val="tx1"/>
                </a:solidFill>
                <a:latin typeface="+mn-lt"/>
                <a:ea typeface="+mn-ea"/>
                <a:cs typeface="+mn-cs"/>
              </a:rPr>
              <a:t>, and </a:t>
            </a:r>
            <a:r>
              <a:rPr lang="en-US" sz="1200" i="1" kern="1200" dirty="0" smtClean="0">
                <a:solidFill>
                  <a:schemeClr val="tx1"/>
                </a:solidFill>
                <a:latin typeface="+mn-lt"/>
                <a:ea typeface="+mn-ea"/>
                <a:cs typeface="+mn-cs"/>
              </a:rPr>
              <a:t>Sum</a:t>
            </a:r>
            <a:r>
              <a:rPr lang="en-US" sz="1200" kern="1200" dirty="0" smtClean="0">
                <a:solidFill>
                  <a:schemeClr val="tx1"/>
                </a:solidFill>
                <a:latin typeface="+mn-lt"/>
                <a:ea typeface="+mn-ea"/>
                <a:cs typeface="+mn-cs"/>
              </a:rPr>
              <a:t> functions to identify the largest subsets, and (c) to sort by </a:t>
            </a:r>
            <a:r>
              <a:rPr lang="en-US" sz="1200" i="1" kern="1200" dirty="0" smtClean="0">
                <a:solidFill>
                  <a:schemeClr val="tx1"/>
                </a:solidFill>
                <a:latin typeface="+mn-lt"/>
                <a:ea typeface="+mn-ea"/>
                <a:cs typeface="+mn-cs"/>
              </a:rPr>
              <a:t>Sum</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Count</a:t>
            </a:r>
            <a:r>
              <a:rPr lang="en-US" sz="1200" kern="1200" dirty="0" smtClean="0">
                <a:solidFill>
                  <a:schemeClr val="tx1"/>
                </a:solidFill>
                <a:latin typeface="+mn-lt"/>
                <a:ea typeface="+mn-ea"/>
                <a:cs typeface="+mn-cs"/>
              </a:rPr>
              <a:t> descending.  Running the basic version of this test in Access is reasonably straightforward.  Adding some bells and whistles require some design grid gymnastics.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197</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10.4.</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results are limited to the 100 largest vendors in Figure 10.4.  The results are easier to interpret when the output includes vendor names.  A recent analysis of purchasing card data included a restaurant on a largest subsets list for $31,000.  While the total dollars were not particularly high, the fact that it was small hole-in-the-wall restaurant next to a factory raised more than just a few eyebrows.  The auditor knew that this was not an eatery used to conduct company business.  It was more a lunch time eatery for employees. </a:t>
            </a:r>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197 to 200</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10.7.</a:t>
            </a:r>
          </a:p>
          <a:p>
            <a:pPr hangingPunct="0"/>
            <a:r>
              <a:rPr lang="en-US" sz="1200" kern="1200" dirty="0" smtClean="0">
                <a:solidFill>
                  <a:schemeClr val="tx1"/>
                </a:solidFill>
                <a:latin typeface="+mn-lt"/>
                <a:ea typeface="+mn-ea"/>
                <a:cs typeface="+mn-cs"/>
              </a:rPr>
              <a:t>This test identifies cases where a subset had a growth spurt over some period of time.  This growth spurt could be due to fraud, error, or simply a change in circumstances.  A purchasing card holder might have new job responsibilities requiring more travel than before. </a:t>
            </a:r>
          </a:p>
          <a:p>
            <a:pPr hangingPunct="0"/>
            <a:r>
              <a:rPr lang="en-US" sz="1200" kern="1200" dirty="0" smtClean="0">
                <a:solidFill>
                  <a:schemeClr val="tx1"/>
                </a:solidFill>
                <a:latin typeface="+mn-lt"/>
                <a:ea typeface="+mn-ea"/>
                <a:cs typeface="+mn-cs"/>
              </a:rPr>
              <a:t>For the largest growth test we will use the invoices data and the comparison will be between the totals for each vendor for the first half and the second half of the year. </a:t>
            </a:r>
          </a:p>
          <a:p>
            <a:pPr hangingPunct="0"/>
            <a:r>
              <a:rPr lang="en-US" sz="1200" kern="1200" dirty="0" smtClean="0">
                <a:solidFill>
                  <a:schemeClr val="tx1"/>
                </a:solidFill>
                <a:latin typeface="+mn-lt"/>
                <a:ea typeface="+mn-ea"/>
                <a:cs typeface="+mn-cs"/>
              </a:rPr>
              <a:t>To get the H1 and H2 totals for each vendor side-by-side we need to set up a query as is shown in Figure 10-07 with a left outer join.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202</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10.9.</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largest growth result needs to be carefully studied.  We are interested in large percentage increases, but not necessarily when the base is small.  For example, and increase from $6.00 to $667.00 is an 11,017 percent increase, but the base is small.  However, in this case it is a possibility that the second period amount was really for $6.67 (which sounds like a better match to $6.00) and the amount was incorrectly entered as $667.00 and not $6.67.</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200 to 205</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Figures 10.11 and 10.12.</a:t>
            </a:r>
          </a:p>
          <a:p>
            <a:r>
              <a:rPr lang="en-US" sz="1200" kern="1200" dirty="0" smtClean="0">
                <a:solidFill>
                  <a:schemeClr val="tx1"/>
                </a:solidFill>
                <a:latin typeface="+mn-lt"/>
                <a:ea typeface="+mn-ea"/>
                <a:cs typeface="+mn-cs"/>
              </a:rPr>
              <a:t>Use the pivot table function using </a:t>
            </a:r>
            <a:r>
              <a:rPr lang="en-US" sz="1200" b="1" i="1" kern="1200" dirty="0" err="1" smtClean="0">
                <a:solidFill>
                  <a:schemeClr val="tx1"/>
                </a:solidFill>
                <a:latin typeface="+mn-lt"/>
                <a:ea typeface="+mn-ea"/>
                <a:cs typeface="+mn-cs"/>
              </a:rPr>
              <a:t>Insert→Tables→Pivot</a:t>
            </a:r>
            <a:r>
              <a:rPr lang="en-US" sz="1200" b="1" i="1" kern="1200" dirty="0" smtClean="0">
                <a:solidFill>
                  <a:schemeClr val="tx1"/>
                </a:solidFill>
                <a:latin typeface="+mn-lt"/>
                <a:ea typeface="+mn-ea"/>
                <a:cs typeface="+mn-cs"/>
              </a:rPr>
              <a:t> </a:t>
            </a:r>
            <a:r>
              <a:rPr lang="en-US" sz="1200" b="1" i="1" kern="1200" dirty="0" err="1" smtClean="0">
                <a:solidFill>
                  <a:schemeClr val="tx1"/>
                </a:solidFill>
                <a:latin typeface="+mn-lt"/>
                <a:ea typeface="+mn-ea"/>
                <a:cs typeface="+mn-cs"/>
              </a:rPr>
              <a:t>Table→Pivot</a:t>
            </a:r>
            <a:r>
              <a:rPr lang="en-US" sz="1200" b="1" i="1" kern="1200" dirty="0" smtClean="0">
                <a:solidFill>
                  <a:schemeClr val="tx1"/>
                </a:solidFill>
                <a:latin typeface="+mn-lt"/>
                <a:ea typeface="+mn-ea"/>
                <a:cs typeface="+mn-cs"/>
              </a:rPr>
              <a:t> Table</a:t>
            </a:r>
            <a:r>
              <a:rPr lang="en-US" sz="1200" kern="1200" dirty="0" smtClean="0">
                <a:solidFill>
                  <a:schemeClr val="tx1"/>
                </a:solidFill>
                <a:latin typeface="+mn-lt"/>
                <a:ea typeface="+mn-ea"/>
                <a:cs typeface="+mn-cs"/>
              </a:rPr>
              <a:t>.  This will give the dialog box shown in Figure 10.11. </a:t>
            </a:r>
          </a:p>
          <a:p>
            <a:r>
              <a:rPr lang="en-US" sz="1200" kern="1200" dirty="0" smtClean="0">
                <a:solidFill>
                  <a:schemeClr val="tx1"/>
                </a:solidFill>
                <a:latin typeface="+mn-lt"/>
                <a:ea typeface="+mn-ea"/>
                <a:cs typeface="+mn-cs"/>
              </a:rPr>
              <a:t>The next step is to configure the pivot table.  The first configuration step is to drag the field </a:t>
            </a:r>
            <a:r>
              <a:rPr lang="en-US" sz="1200" i="1" kern="1200" dirty="0" err="1" smtClean="0">
                <a:solidFill>
                  <a:schemeClr val="tx1"/>
                </a:solidFill>
                <a:latin typeface="+mn-lt"/>
                <a:ea typeface="+mn-ea"/>
                <a:cs typeface="+mn-cs"/>
              </a:rPr>
              <a:t>VendorNum</a:t>
            </a:r>
            <a:r>
              <a:rPr lang="en-US" sz="1200" kern="1200" dirty="0" smtClean="0">
                <a:solidFill>
                  <a:schemeClr val="tx1"/>
                </a:solidFill>
                <a:latin typeface="+mn-lt"/>
                <a:ea typeface="+mn-ea"/>
                <a:cs typeface="+mn-cs"/>
              </a:rPr>
              <a:t> to the </a:t>
            </a:r>
            <a:r>
              <a:rPr lang="en-US" sz="1200" b="1" kern="1200" dirty="0" smtClean="0">
                <a:solidFill>
                  <a:schemeClr val="tx1"/>
                </a:solidFill>
                <a:latin typeface="+mn-lt"/>
                <a:ea typeface="+mn-ea"/>
                <a:cs typeface="+mn-cs"/>
              </a:rPr>
              <a:t>Row Labels</a:t>
            </a:r>
            <a:r>
              <a:rPr lang="en-US" sz="1200" kern="1200" dirty="0" smtClean="0">
                <a:solidFill>
                  <a:schemeClr val="tx1"/>
                </a:solidFill>
                <a:latin typeface="+mn-lt"/>
                <a:ea typeface="+mn-ea"/>
                <a:cs typeface="+mn-cs"/>
              </a:rPr>
              <a:t> box and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to the </a:t>
            </a:r>
            <a:r>
              <a:rPr lang="en-US" sz="1200" b="1" kern="1200" dirty="0" smtClean="0">
                <a:solidFill>
                  <a:schemeClr val="tx1"/>
                </a:solidFill>
                <a:latin typeface="+mn-lt"/>
                <a:ea typeface="+mn-ea"/>
                <a:cs typeface="+mn-cs"/>
              </a:rPr>
              <a:t>Sum Values</a:t>
            </a:r>
            <a:r>
              <a:rPr lang="en-US" sz="1200" kern="1200" dirty="0" smtClean="0">
                <a:solidFill>
                  <a:schemeClr val="tx1"/>
                </a:solidFill>
                <a:latin typeface="+mn-lt"/>
                <a:ea typeface="+mn-ea"/>
                <a:cs typeface="+mn-cs"/>
              </a:rPr>
              <a:t> (∑ Values) box.  The subsets and their sums are shown in columns A and B.  These results now need to be sorted by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descending and the </a:t>
            </a:r>
            <a:r>
              <a:rPr lang="en-US" sz="1200" i="1" kern="1200" dirty="0" err="1" smtClean="0">
                <a:solidFill>
                  <a:schemeClr val="tx1"/>
                </a:solidFill>
                <a:latin typeface="+mn-lt"/>
                <a:ea typeface="+mn-ea"/>
                <a:cs typeface="+mn-cs"/>
              </a:rPr>
              <a:t>SumOfAmount</a:t>
            </a:r>
            <a:r>
              <a:rPr lang="en-US" sz="1200" kern="1200" dirty="0" smtClean="0">
                <a:solidFill>
                  <a:schemeClr val="tx1"/>
                </a:solidFill>
                <a:latin typeface="+mn-lt"/>
                <a:ea typeface="+mn-ea"/>
                <a:cs typeface="+mn-cs"/>
              </a:rPr>
              <a:t> field needs to be formatted as currency with two decimal places.  To run the sort command use </a:t>
            </a:r>
            <a:r>
              <a:rPr lang="en-US" sz="1200" b="1" i="1" kern="1200" dirty="0" err="1" smtClean="0">
                <a:solidFill>
                  <a:schemeClr val="tx1"/>
                </a:solidFill>
                <a:latin typeface="+mn-lt"/>
                <a:ea typeface="+mn-ea"/>
                <a:cs typeface="+mn-cs"/>
              </a:rPr>
              <a:t>Home→Editing→Sort&amp;Filter</a:t>
            </a:r>
            <a:r>
              <a:rPr lang="en-US" sz="1200" kern="1200" dirty="0" smtClean="0">
                <a:solidFill>
                  <a:schemeClr val="tx1"/>
                </a:solidFill>
                <a:latin typeface="+mn-lt"/>
                <a:ea typeface="+mn-ea"/>
                <a:cs typeface="+mn-cs"/>
              </a:rPr>
              <a:t> with the cursor in cell </a:t>
            </a:r>
            <a:r>
              <a:rPr lang="en-US" sz="1200" b="1" kern="1200" dirty="0" smtClean="0">
                <a:solidFill>
                  <a:schemeClr val="tx1"/>
                </a:solidFill>
                <a:latin typeface="+mn-lt"/>
                <a:ea typeface="+mn-ea"/>
                <a:cs typeface="+mn-cs"/>
              </a:rPr>
              <a:t>B4</a:t>
            </a:r>
            <a:r>
              <a:rPr lang="en-US" sz="1200" kern="1200" dirty="0" smtClean="0">
                <a:solidFill>
                  <a:schemeClr val="tx1"/>
                </a:solidFill>
                <a:latin typeface="+mn-lt"/>
                <a:ea typeface="+mn-ea"/>
                <a:cs typeface="+mn-cs"/>
              </a:rPr>
              <a:t>.  The tidying up steps include closing the pivot table dialog box and deleting the top two rows.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10</a:t>
            </a:r>
            <a:endParaRPr lang="en-US" dirty="0"/>
          </a:p>
        </p:txBody>
      </p:sp>
      <p:sp>
        <p:nvSpPr>
          <p:cNvPr id="3" name="Subtitle 2"/>
          <p:cNvSpPr>
            <a:spLocks noGrp="1"/>
          </p:cNvSpPr>
          <p:nvPr>
            <p:ph type="subTitle" idx="1"/>
          </p:nvPr>
        </p:nvSpPr>
        <p:spPr>
          <a:xfrm>
            <a:off x="1143000" y="1600200"/>
            <a:ext cx="5867400" cy="2133600"/>
          </a:xfrm>
          <a:solidFill>
            <a:schemeClr val="tx1"/>
          </a:solidFill>
        </p:spPr>
        <p:txBody>
          <a:bodyPr>
            <a:normAutofit fontScale="92500"/>
          </a:bodyPr>
          <a:lstStyle/>
          <a:p>
            <a:pPr algn="l"/>
            <a:r>
              <a:rPr lang="en-US" dirty="0" smtClean="0">
                <a:solidFill>
                  <a:schemeClr val="bg1"/>
                </a:solidFill>
                <a:latin typeface="Times New Roman" pitchFamily="18" charset="0"/>
                <a:cs typeface="Times New Roman" pitchFamily="18" charset="0"/>
              </a:rPr>
              <a:t>People don’t know when to stop</a:t>
            </a:r>
          </a:p>
          <a:p>
            <a:pPr algn="l"/>
            <a:r>
              <a:rPr lang="en-US" dirty="0" smtClean="0">
                <a:solidFill>
                  <a:schemeClr val="bg1"/>
                </a:solidFill>
                <a:latin typeface="Times New Roman" pitchFamily="18" charset="0"/>
                <a:cs typeface="Times New Roman" pitchFamily="18" charset="0"/>
              </a:rPr>
              <a:t>Look for largest in a group</a:t>
            </a:r>
          </a:p>
          <a:p>
            <a:pPr algn="l"/>
            <a:r>
              <a:rPr lang="en-US" dirty="0" smtClean="0">
                <a:solidFill>
                  <a:schemeClr val="bg1"/>
                </a:solidFill>
                <a:latin typeface="Times New Roman" pitchFamily="18" charset="0"/>
                <a:cs typeface="Times New Roman" pitchFamily="18" charset="0"/>
              </a:rPr>
              <a:t>Most overtime, most refunds, most </a:t>
            </a:r>
            <a:r>
              <a:rPr lang="en-US" dirty="0" smtClean="0">
                <a:solidFill>
                  <a:schemeClr val="bg1"/>
                </a:solidFill>
                <a:latin typeface="Times New Roman" pitchFamily="18" charset="0"/>
                <a:cs typeface="Times New Roman" pitchFamily="18" charset="0"/>
              </a:rPr>
              <a:t>travel</a:t>
            </a:r>
            <a:endParaRPr lang="en-US" dirty="0" smtClean="0">
              <a:solidFill>
                <a:schemeClr val="bg1"/>
              </a:solidFill>
              <a:latin typeface="Times New Roman" pitchFamily="18" charset="0"/>
              <a:cs typeface="Times New Roman" pitchFamily="18" charset="0"/>
            </a:endParaRPr>
          </a:p>
          <a:p>
            <a:pPr algn="l"/>
            <a:r>
              <a:rPr lang="en-US" dirty="0" smtClean="0">
                <a:solidFill>
                  <a:schemeClr val="bg1"/>
                </a:solidFill>
                <a:latin typeface="Times New Roman" pitchFamily="18" charset="0"/>
                <a:cs typeface="Times New Roman" pitchFamily="18" charset="0"/>
              </a:rPr>
              <a:t>Most growth of a subset</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1371600" y="4648200"/>
            <a:ext cx="33528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6" name="Picture 2" descr="C:\DataDrivenForensics_Images\ForensicAnalyticsImages300DPI\Images_Chapter10\Figure10-20 - Copy.jpg"/>
          <p:cNvPicPr>
            <a:picLocks noChangeAspect="1" noChangeArrowheads="1"/>
          </p:cNvPicPr>
          <p:nvPr/>
        </p:nvPicPr>
        <p:blipFill>
          <a:blip r:embed="rId3" cstate="print"/>
          <a:srcRect/>
          <a:stretch>
            <a:fillRect/>
          </a:stretch>
        </p:blipFill>
        <p:spPr bwMode="auto">
          <a:xfrm>
            <a:off x="5562600" y="4267200"/>
            <a:ext cx="2939796" cy="2130552"/>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p14="http://schemas.microsoft.com/office/powerpoint/2010/main" xmlns=""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excel: results</a:t>
            </a:r>
            <a:endParaRPr lang="en-US" dirty="0"/>
          </a:p>
        </p:txBody>
      </p:sp>
      <p:pic>
        <p:nvPicPr>
          <p:cNvPr id="8194" name="Picture 2" descr="C:\DataDrivenForensics_Images\ForensicAnalyticsImages300DPI\Images_Chapter10\Figure10-13 - Copy.jpg"/>
          <p:cNvPicPr>
            <a:picLocks noChangeAspect="1" noChangeArrowheads="1"/>
          </p:cNvPicPr>
          <p:nvPr/>
        </p:nvPicPr>
        <p:blipFill>
          <a:blip r:embed="rId3" cstate="print"/>
          <a:srcRect/>
          <a:stretch>
            <a:fillRect/>
          </a:stretch>
        </p:blipFill>
        <p:spPr bwMode="auto">
          <a:xfrm>
            <a:off x="3048000" y="1981200"/>
            <a:ext cx="3087380" cy="4317858"/>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excel: largest growth</a:t>
            </a:r>
            <a:endParaRPr lang="en-US" dirty="0"/>
          </a:p>
        </p:txBody>
      </p:sp>
      <p:pic>
        <p:nvPicPr>
          <p:cNvPr id="9218" name="Picture 2" descr="C:\DataDrivenForensics_Images\ForensicAnalyticsImages300DPI\Images_Chapter10\Figure10-15 - Copy.jpg"/>
          <p:cNvPicPr>
            <a:picLocks noChangeAspect="1" noChangeArrowheads="1"/>
          </p:cNvPicPr>
          <p:nvPr/>
        </p:nvPicPr>
        <p:blipFill>
          <a:blip r:embed="rId3" cstate="print"/>
          <a:srcRect/>
          <a:stretch>
            <a:fillRect/>
          </a:stretch>
        </p:blipFill>
        <p:spPr bwMode="auto">
          <a:xfrm>
            <a:off x="3276600" y="1447800"/>
            <a:ext cx="2258568" cy="5175504"/>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excel: results (%)</a:t>
            </a:r>
            <a:endParaRPr lang="en-US" dirty="0"/>
          </a:p>
        </p:txBody>
      </p:sp>
      <p:pic>
        <p:nvPicPr>
          <p:cNvPr id="10242" name="Picture 2" descr="C:\DataDrivenForensics_Images\ForensicAnalyticsImages300DPI\Images_Chapter10\Figure10-17 - Copy.jpg"/>
          <p:cNvPicPr>
            <a:picLocks noChangeAspect="1" noChangeArrowheads="1"/>
          </p:cNvPicPr>
          <p:nvPr/>
        </p:nvPicPr>
        <p:blipFill>
          <a:blip r:embed="rId3" cstate="print"/>
          <a:srcRect/>
          <a:stretch>
            <a:fillRect/>
          </a:stretch>
        </p:blipFill>
        <p:spPr bwMode="auto">
          <a:xfrm>
            <a:off x="2057400" y="1524000"/>
            <a:ext cx="4750125" cy="5014021"/>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excel: results ($)</a:t>
            </a:r>
            <a:endParaRPr lang="en-US" dirty="0"/>
          </a:p>
        </p:txBody>
      </p:sp>
      <p:pic>
        <p:nvPicPr>
          <p:cNvPr id="11266" name="Picture 2" descr="C:\DataDrivenForensics_Images\ForensicAnalyticsImages300DPI\Images_Chapter10\Figure10-18 - Copy.jpg"/>
          <p:cNvPicPr>
            <a:picLocks noChangeAspect="1" noChangeArrowheads="1"/>
          </p:cNvPicPr>
          <p:nvPr/>
        </p:nvPicPr>
        <p:blipFill>
          <a:blip r:embed="rId3" cstate="print"/>
          <a:srcRect/>
          <a:stretch>
            <a:fillRect/>
          </a:stretch>
        </p:blipFill>
        <p:spPr bwMode="auto">
          <a:xfrm>
            <a:off x="1828800" y="1981200"/>
            <a:ext cx="5531663" cy="4384731"/>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fontScale="90000"/>
          </a:bodyPr>
          <a:lstStyle/>
          <a:p>
            <a:r>
              <a:rPr lang="en-US" dirty="0" smtClean="0"/>
              <a:t>Using dates as the subset</a:t>
            </a:r>
            <a:endParaRPr lang="en-US" dirty="0"/>
          </a:p>
        </p:txBody>
      </p:sp>
      <p:pic>
        <p:nvPicPr>
          <p:cNvPr id="12290" name="Picture 2" descr="C:\DataDrivenForensics_Images\ForensicAnalyticsImages300DPI\Images_Chapter10\Figure10-20 - Copy.jpg"/>
          <p:cNvPicPr>
            <a:picLocks noChangeAspect="1" noChangeArrowheads="1"/>
          </p:cNvPicPr>
          <p:nvPr/>
        </p:nvPicPr>
        <p:blipFill>
          <a:blip r:embed="rId3" cstate="print"/>
          <a:srcRect/>
          <a:stretch>
            <a:fillRect/>
          </a:stretch>
        </p:blipFill>
        <p:spPr bwMode="auto">
          <a:xfrm>
            <a:off x="1371600" y="1752600"/>
            <a:ext cx="6526347" cy="4729825"/>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fontScale="90000"/>
          </a:bodyPr>
          <a:lstStyle/>
          <a:p>
            <a:r>
              <a:rPr lang="en-US" dirty="0" smtClean="0"/>
              <a:t>example of a large error</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838200" y="1508760"/>
            <a:ext cx="7626111" cy="5257812"/>
          </a:xfrm>
          <a:prstGeom prst="rect">
            <a:avLst/>
          </a:prstGeom>
          <a:noFill/>
          <a:ln w="9525">
            <a:noFill/>
            <a:miter lim="800000"/>
            <a:headEnd/>
            <a:tailEnd/>
          </a:ln>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summary</a:t>
            </a:r>
            <a:endParaRPr lang="en-US" b="0" dirty="0"/>
          </a:p>
        </p:txBody>
      </p:sp>
      <p:sp>
        <p:nvSpPr>
          <p:cNvPr id="5" name="Subtitle 4"/>
          <p:cNvSpPr>
            <a:spLocks noGrp="1"/>
          </p:cNvSpPr>
          <p:nvPr>
            <p:ph type="subTitle" idx="1"/>
          </p:nvPr>
        </p:nvSpPr>
        <p:spPr>
          <a:xfrm>
            <a:off x="0" y="1676400"/>
            <a:ext cx="9144000" cy="5029200"/>
          </a:xfrm>
        </p:spPr>
        <p:txBody>
          <a:bodyPr>
            <a:normAutofit/>
          </a:bodyPr>
          <a:lstStyle/>
          <a:p>
            <a:pPr marL="457200" indent="-457200" algn="l">
              <a:buFont typeface="Wingdings" pitchFamily="2" charset="2"/>
              <a:buChar char="§"/>
            </a:pPr>
            <a:r>
              <a:rPr lang="en-US" sz="3200" dirty="0" smtClean="0"/>
              <a:t>Can be innovative in choice of subset variable</a:t>
            </a:r>
          </a:p>
          <a:p>
            <a:pPr marL="457200" indent="-457200" algn="l">
              <a:buFont typeface="Wingdings" pitchFamily="2" charset="2"/>
              <a:buChar char="§"/>
            </a:pPr>
            <a:r>
              <a:rPr lang="en-US" sz="3200" dirty="0" smtClean="0"/>
              <a:t>People don’t know when to stop once they have figured out how to cheat the system</a:t>
            </a:r>
          </a:p>
          <a:p>
            <a:pPr marL="457200" indent="-457200" algn="l">
              <a:buFont typeface="Wingdings" pitchFamily="2" charset="2"/>
              <a:buChar char="§"/>
            </a:pPr>
            <a:r>
              <a:rPr lang="en-US" sz="3200" dirty="0" smtClean="0"/>
              <a:t>Test can detect frauds and errors</a:t>
            </a:r>
          </a:p>
          <a:p>
            <a:pPr marL="457200" indent="-457200" algn="l">
              <a:buFont typeface="Wingdings" pitchFamily="2" charset="2"/>
              <a:buChar char="§"/>
            </a:pPr>
            <a:r>
              <a:rPr lang="en-US" sz="3200" dirty="0" smtClean="0"/>
              <a:t>Tests can point to efficiency gains</a:t>
            </a:r>
          </a:p>
          <a:p>
            <a:pPr marL="457200" indent="-457200" algn="l">
              <a:buFont typeface="Wingdings" pitchFamily="2" charset="2"/>
              <a:buChar char="§"/>
            </a:pPr>
            <a:r>
              <a:rPr lang="en-US" sz="3200" dirty="0" smtClean="0"/>
              <a:t>Largest subsets: Access or Excel (pivot tables)</a:t>
            </a:r>
          </a:p>
          <a:p>
            <a:pPr marL="457200" indent="-457200" algn="l">
              <a:buFont typeface="Wingdings" pitchFamily="2" charset="2"/>
              <a:buChar char="§"/>
            </a:pPr>
            <a:r>
              <a:rPr lang="en-US" sz="3200" dirty="0" smtClean="0"/>
              <a:t>Largest growth: Easier in Excel</a:t>
            </a:r>
          </a:p>
          <a:p>
            <a:pPr marL="457200" indent="-457200" algn="l">
              <a:buFont typeface="Wingdings" pitchFamily="2" charset="2"/>
              <a:buChar char="§"/>
            </a:pPr>
            <a:r>
              <a:rPr lang="en-US" sz="3200" dirty="0" smtClean="0"/>
              <a:t>Results should be carefully interpreted</a:t>
            </a:r>
          </a:p>
        </p:txBody>
      </p:sp>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introduction</a:t>
            </a:r>
            <a:endParaRPr lang="en-US" b="0" dirty="0"/>
          </a:p>
        </p:txBody>
      </p:sp>
      <p:sp>
        <p:nvSpPr>
          <p:cNvPr id="5" name="Subtitle 4"/>
          <p:cNvSpPr>
            <a:spLocks noGrp="1"/>
          </p:cNvSpPr>
          <p:nvPr>
            <p:ph type="subTitle" idx="1"/>
          </p:nvPr>
        </p:nvSpPr>
        <p:spPr>
          <a:xfrm>
            <a:off x="0" y="1828800"/>
            <a:ext cx="9144000" cy="4572000"/>
          </a:xfrm>
        </p:spPr>
        <p:txBody>
          <a:bodyPr>
            <a:noAutofit/>
          </a:bodyPr>
          <a:lstStyle/>
          <a:p>
            <a:pPr marL="457200" indent="-457200" algn="l">
              <a:buFont typeface="Wingdings" pitchFamily="2" charset="2"/>
              <a:buChar char="§"/>
            </a:pPr>
            <a:r>
              <a:rPr lang="en-US" sz="3600" dirty="0" smtClean="0"/>
              <a:t>Samples of high-risk transactions</a:t>
            </a:r>
          </a:p>
          <a:p>
            <a:pPr marL="457200" indent="-457200" algn="l">
              <a:buFont typeface="Wingdings" pitchFamily="2" charset="2"/>
              <a:buChar char="§"/>
            </a:pPr>
            <a:r>
              <a:rPr lang="en-US" sz="3600" dirty="0" smtClean="0"/>
              <a:t>A subset is a group of records with something in common</a:t>
            </a:r>
          </a:p>
          <a:p>
            <a:pPr marL="457200" indent="-457200" algn="l">
              <a:buFont typeface="Wingdings" pitchFamily="2" charset="2"/>
              <a:buChar char="§"/>
            </a:pPr>
            <a:r>
              <a:rPr lang="en-US" sz="3600" dirty="0" smtClean="0"/>
              <a:t>E.g., vendors, customers, locations</a:t>
            </a:r>
          </a:p>
          <a:p>
            <a:pPr marL="457200" indent="-457200" algn="l">
              <a:buFont typeface="Wingdings" pitchFamily="2" charset="2"/>
              <a:buChar char="§"/>
            </a:pPr>
            <a:r>
              <a:rPr lang="en-US" sz="3600" dirty="0" smtClean="0"/>
              <a:t>Look for largest $$$ or largest growth</a:t>
            </a:r>
          </a:p>
          <a:p>
            <a:pPr marL="457200" indent="-457200" algn="l">
              <a:buFont typeface="Wingdings" pitchFamily="2" charset="2"/>
              <a:buChar char="§"/>
            </a:pPr>
            <a:r>
              <a:rPr lang="en-US" sz="3600" dirty="0" smtClean="0"/>
              <a:t>Tests can detect fraud or errors</a:t>
            </a:r>
          </a:p>
          <a:p>
            <a:pPr marL="457200" indent="-457200" algn="l">
              <a:buFont typeface="Wingdings" pitchFamily="2" charset="2"/>
              <a:buChar char="§"/>
            </a:pPr>
            <a:r>
              <a:rPr lang="en-US" sz="3600" dirty="0" smtClean="0"/>
              <a:t>Tests can be run in Access or Excel</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52400"/>
            <a:ext cx="8458200" cy="990600"/>
          </a:xfrm>
        </p:spPr>
        <p:txBody>
          <a:bodyPr>
            <a:normAutofit/>
          </a:bodyPr>
          <a:lstStyle/>
          <a:p>
            <a:r>
              <a:rPr lang="en-US" dirty="0" smtClean="0"/>
              <a:t>largest vendors</a:t>
            </a:r>
            <a:endParaRPr lang="en-US" dirty="0"/>
          </a:p>
        </p:txBody>
      </p:sp>
      <p:pic>
        <p:nvPicPr>
          <p:cNvPr id="2" name="Picture 2" descr="C:\DataDrivenForensics_Images\ForensicAnalyticsImages300DPI\Images_Chapter10\Figure10-01 - Copy.jpg"/>
          <p:cNvPicPr>
            <a:picLocks noChangeAspect="1" noChangeArrowheads="1"/>
          </p:cNvPicPr>
          <p:nvPr/>
        </p:nvPicPr>
        <p:blipFill>
          <a:blip r:embed="rId3" cstate="print"/>
          <a:srcRect/>
          <a:stretch>
            <a:fillRect/>
          </a:stretch>
        </p:blipFill>
        <p:spPr bwMode="auto">
          <a:xfrm>
            <a:off x="2057400" y="2057400"/>
            <a:ext cx="4937760" cy="3803904"/>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findings</a:t>
            </a:r>
            <a:endParaRPr lang="en-US" b="0" dirty="0"/>
          </a:p>
        </p:txBody>
      </p:sp>
      <p:sp>
        <p:nvSpPr>
          <p:cNvPr id="5" name="Subtitle 4"/>
          <p:cNvSpPr>
            <a:spLocks noGrp="1"/>
          </p:cNvSpPr>
          <p:nvPr>
            <p:ph type="subTitle" idx="1"/>
          </p:nvPr>
        </p:nvSpPr>
        <p:spPr>
          <a:xfrm>
            <a:off x="0" y="1828800"/>
            <a:ext cx="9144000" cy="4572000"/>
          </a:xfrm>
        </p:spPr>
        <p:txBody>
          <a:bodyPr>
            <a:noAutofit/>
          </a:bodyPr>
          <a:lstStyle/>
          <a:p>
            <a:pPr marL="457200" indent="-457200" algn="l">
              <a:buFont typeface="Wingdings" pitchFamily="2" charset="2"/>
              <a:buChar char="§"/>
            </a:pPr>
            <a:r>
              <a:rPr lang="en-US" sz="3600" dirty="0" smtClean="0"/>
              <a:t>35,000 Hewlett-Packard invoices per year</a:t>
            </a:r>
          </a:p>
          <a:p>
            <a:pPr marL="457200" indent="-457200" algn="l">
              <a:buFont typeface="Wingdings" pitchFamily="2" charset="2"/>
              <a:buChar char="§"/>
            </a:pPr>
            <a:r>
              <a:rPr lang="en-US" sz="3600" dirty="0" smtClean="0"/>
              <a:t>1,300 overtime hours per year</a:t>
            </a:r>
          </a:p>
          <a:p>
            <a:pPr marL="457200" indent="-457200" algn="l">
              <a:buFont typeface="Wingdings" pitchFamily="2" charset="2"/>
              <a:buChar char="§"/>
            </a:pPr>
            <a:r>
              <a:rPr lang="en-US" sz="3600" dirty="0" smtClean="0"/>
              <a:t>12,000 invoices from a printing shop</a:t>
            </a:r>
          </a:p>
          <a:p>
            <a:pPr marL="457200" indent="-457200" algn="l">
              <a:buFont typeface="Wingdings" pitchFamily="2" charset="2"/>
              <a:buChar char="§"/>
            </a:pPr>
            <a:r>
              <a:rPr lang="en-US" sz="3600" dirty="0" smtClean="0"/>
              <a:t>100,000 FedEx invoices per month</a:t>
            </a:r>
          </a:p>
          <a:p>
            <a:pPr marL="457200" indent="-457200" algn="l">
              <a:buFont typeface="Wingdings" pitchFamily="2" charset="2"/>
              <a:buChar char="§"/>
            </a:pPr>
            <a:r>
              <a:rPr lang="en-US" sz="3600" dirty="0" smtClean="0"/>
              <a:t>Excessive refunds</a:t>
            </a:r>
          </a:p>
          <a:p>
            <a:pPr marL="457200" indent="-457200" algn="l">
              <a:buFont typeface="Wingdings" pitchFamily="2" charset="2"/>
              <a:buChar char="§"/>
            </a:pPr>
            <a:r>
              <a:rPr lang="en-US" sz="3600" dirty="0" smtClean="0"/>
              <a:t>Large negative inventory balances</a:t>
            </a:r>
          </a:p>
          <a:p>
            <a:pPr marL="457200" indent="-457200" algn="l">
              <a:buFont typeface="Wingdings" pitchFamily="2" charset="2"/>
              <a:buChar char="§"/>
            </a:pPr>
            <a:r>
              <a:rPr lang="en-US" sz="3600" dirty="0" smtClean="0"/>
              <a:t>Two vendors, 100 checks each per month</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access queries</a:t>
            </a:r>
            <a:endParaRPr lang="en-US" dirty="0"/>
          </a:p>
        </p:txBody>
      </p:sp>
      <p:pic>
        <p:nvPicPr>
          <p:cNvPr id="3074" name="Picture 2" descr="C:\DataDrivenForensics_Images\ForensicAnalyticsImages300DPI\Images_Chapter10\Figure10-02 - Copy.jpg"/>
          <p:cNvPicPr>
            <a:picLocks noChangeAspect="1" noChangeArrowheads="1"/>
          </p:cNvPicPr>
          <p:nvPr/>
        </p:nvPicPr>
        <p:blipFill>
          <a:blip r:embed="rId3" cstate="print"/>
          <a:srcRect/>
          <a:stretch>
            <a:fillRect/>
          </a:stretch>
        </p:blipFill>
        <p:spPr bwMode="auto">
          <a:xfrm>
            <a:off x="0" y="1447800"/>
            <a:ext cx="4681728" cy="2889504"/>
          </a:xfrm>
          <a:prstGeom prst="rect">
            <a:avLst/>
          </a:prstGeom>
          <a:noFill/>
        </p:spPr>
      </p:pic>
      <p:pic>
        <p:nvPicPr>
          <p:cNvPr id="3076" name="Picture 4"/>
          <p:cNvPicPr>
            <a:picLocks noChangeAspect="1" noChangeArrowheads="1"/>
          </p:cNvPicPr>
          <p:nvPr/>
        </p:nvPicPr>
        <p:blipFill>
          <a:blip r:embed="rId4" cstate="print"/>
          <a:srcRect/>
          <a:stretch>
            <a:fillRect/>
          </a:stretch>
        </p:blipFill>
        <p:spPr bwMode="auto">
          <a:xfrm>
            <a:off x="5791200" y="2590800"/>
            <a:ext cx="2770913" cy="4059943"/>
          </a:xfrm>
          <a:prstGeom prst="rect">
            <a:avLst/>
          </a:prstGeom>
          <a:noFill/>
          <a:ln w="9525">
            <a:noFill/>
            <a:miter lim="800000"/>
            <a:headEnd/>
            <a:tailEnd/>
          </a:ln>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Top 100 vendors</a:t>
            </a:r>
            <a:endParaRPr lang="en-US" dirty="0"/>
          </a:p>
        </p:txBody>
      </p:sp>
      <p:pic>
        <p:nvPicPr>
          <p:cNvPr id="4098" name="Picture 2" descr="C:\DataDrivenForensics_Images\ForensicAnalyticsImages300DPI\Images_Chapter10\Figure10-04 - Copy.jpg"/>
          <p:cNvPicPr>
            <a:picLocks noChangeAspect="1" noChangeArrowheads="1"/>
          </p:cNvPicPr>
          <p:nvPr/>
        </p:nvPicPr>
        <p:blipFill>
          <a:blip r:embed="rId3" cstate="print"/>
          <a:srcRect/>
          <a:stretch>
            <a:fillRect/>
          </a:stretch>
        </p:blipFill>
        <p:spPr bwMode="auto">
          <a:xfrm>
            <a:off x="2514600" y="1905000"/>
            <a:ext cx="4429719" cy="4094135"/>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28600"/>
            <a:ext cx="8001000" cy="914400"/>
          </a:xfrm>
        </p:spPr>
        <p:txBody>
          <a:bodyPr>
            <a:normAutofit/>
          </a:bodyPr>
          <a:lstStyle/>
          <a:p>
            <a:r>
              <a:rPr lang="en-US" dirty="0" smtClean="0"/>
              <a:t>largest growth</a:t>
            </a:r>
            <a:endParaRPr lang="en-US" dirty="0"/>
          </a:p>
        </p:txBody>
      </p:sp>
      <p:pic>
        <p:nvPicPr>
          <p:cNvPr id="5122" name="Picture 2" descr="C:\DataDrivenForensics_Images\ForensicAnalyticsImages300DPI\Images_Chapter10\Figure10-07 - Copy.jpg"/>
          <p:cNvPicPr>
            <a:picLocks noChangeAspect="1" noChangeArrowheads="1"/>
          </p:cNvPicPr>
          <p:nvPr/>
        </p:nvPicPr>
        <p:blipFill>
          <a:blip r:embed="rId3" cstate="print"/>
          <a:srcRect/>
          <a:stretch>
            <a:fillRect/>
          </a:stretch>
        </p:blipFill>
        <p:spPr bwMode="auto">
          <a:xfrm>
            <a:off x="457200" y="1905000"/>
            <a:ext cx="8272120" cy="4222333"/>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28600"/>
            <a:ext cx="8305800" cy="838200"/>
          </a:xfrm>
        </p:spPr>
        <p:txBody>
          <a:bodyPr>
            <a:normAutofit fontScale="90000"/>
          </a:bodyPr>
          <a:lstStyle/>
          <a:p>
            <a:r>
              <a:rPr lang="en-US" dirty="0" smtClean="0"/>
              <a:t>largest growth results</a:t>
            </a:r>
            <a:endParaRPr lang="en-US" dirty="0"/>
          </a:p>
        </p:txBody>
      </p:sp>
      <p:pic>
        <p:nvPicPr>
          <p:cNvPr id="6146" name="Picture 2" descr="C:\DataDrivenForensics_Images\ForensicAnalyticsImages300DPI\Images_Chapter10\Figure10-09 - Copy.jpg"/>
          <p:cNvPicPr>
            <a:picLocks noChangeAspect="1" noChangeArrowheads="1"/>
          </p:cNvPicPr>
          <p:nvPr/>
        </p:nvPicPr>
        <p:blipFill>
          <a:blip r:embed="rId3" cstate="print"/>
          <a:srcRect/>
          <a:stretch>
            <a:fillRect/>
          </a:stretch>
        </p:blipFill>
        <p:spPr bwMode="auto">
          <a:xfrm>
            <a:off x="2209800" y="1752600"/>
            <a:ext cx="4933097" cy="4586326"/>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excel: largest subsets</a:t>
            </a:r>
            <a:endParaRPr lang="en-US" dirty="0"/>
          </a:p>
        </p:txBody>
      </p:sp>
      <p:pic>
        <p:nvPicPr>
          <p:cNvPr id="7171" name="Picture 3" descr="C:\DataDrivenForensics_Images\ForensicAnalyticsImages300DPI\Images_Chapter10\Figure10-12 - Copy.jpg"/>
          <p:cNvPicPr>
            <a:picLocks noChangeAspect="1" noChangeArrowheads="1"/>
          </p:cNvPicPr>
          <p:nvPr/>
        </p:nvPicPr>
        <p:blipFill>
          <a:blip r:embed="rId3" cstate="print"/>
          <a:srcRect/>
          <a:stretch>
            <a:fillRect/>
          </a:stretch>
        </p:blipFill>
        <p:spPr bwMode="auto">
          <a:xfrm>
            <a:off x="6629400" y="2362200"/>
            <a:ext cx="2002597" cy="4256532"/>
          </a:xfrm>
          <a:prstGeom prst="rect">
            <a:avLst/>
          </a:prstGeom>
          <a:noFill/>
        </p:spPr>
      </p:pic>
      <p:pic>
        <p:nvPicPr>
          <p:cNvPr id="7172" name="Picture 4" descr="C:\DataDrivenForensics_Images\ForensicAnalyticsImages300DPI\Images_Chapter10\Figure10-11 - Copy.jpg"/>
          <p:cNvPicPr>
            <a:picLocks noChangeAspect="1" noChangeArrowheads="1"/>
          </p:cNvPicPr>
          <p:nvPr/>
        </p:nvPicPr>
        <p:blipFill>
          <a:blip r:embed="rId4" cstate="print"/>
          <a:srcRect/>
          <a:stretch>
            <a:fillRect/>
          </a:stretch>
        </p:blipFill>
        <p:spPr bwMode="auto">
          <a:xfrm>
            <a:off x="1" y="1524001"/>
            <a:ext cx="5302423" cy="3478195"/>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66193</TotalTime>
  <Words>1432</Words>
  <Application>Microsoft Office PowerPoint</Application>
  <PresentationFormat>On-screen Show (4:3)</PresentationFormat>
  <Paragraphs>108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Chapter 10</vt:lpstr>
      <vt:lpstr>introduction</vt:lpstr>
      <vt:lpstr>largest vendors</vt:lpstr>
      <vt:lpstr>findings</vt:lpstr>
      <vt:lpstr>access queries</vt:lpstr>
      <vt:lpstr>Top 100 vendors</vt:lpstr>
      <vt:lpstr>largest growth</vt:lpstr>
      <vt:lpstr>largest growth results</vt:lpstr>
      <vt:lpstr>excel: largest subsets</vt:lpstr>
      <vt:lpstr>excel: results</vt:lpstr>
      <vt:lpstr>excel: largest growth</vt:lpstr>
      <vt:lpstr>excel: results (%)</vt:lpstr>
      <vt:lpstr>excel: results ($)</vt:lpstr>
      <vt:lpstr>Using dates as the subset</vt:lpstr>
      <vt:lpstr>example of a large error</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subject>Largest Subsets &amp; Largest Growth</dc:subject>
  <dc:creator>Mark J. Nigrini</dc:creator>
  <cp:keywords>Largest subsets, subset growth, outliers</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253</cp:revision>
  <dcterms:created xsi:type="dcterms:W3CDTF">2012-01-04T23:11:02Z</dcterms:created>
  <dcterms:modified xsi:type="dcterms:W3CDTF">2012-01-24T23:01:47Z</dcterms:modified>
  <cp:category>Presentation slides</cp:category>
</cp:coreProperties>
</file>