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329" r:id="rId3"/>
    <p:sldId id="328" r:id="rId4"/>
    <p:sldId id="333" r:id="rId5"/>
    <p:sldId id="334" r:id="rId6"/>
    <p:sldId id="330" r:id="rId7"/>
    <p:sldId id="303" r:id="rId8"/>
    <p:sldId id="318" r:id="rId9"/>
    <p:sldId id="312" r:id="rId10"/>
    <p:sldId id="313" r:id="rId11"/>
    <p:sldId id="319" r:id="rId12"/>
    <p:sldId id="335" r:id="rId13"/>
    <p:sldId id="336" r:id="rId14"/>
    <p:sldId id="337" r:id="rId15"/>
    <p:sldId id="322" r:id="rId16"/>
    <p:sldId id="338" r:id="rId17"/>
    <p:sldId id="323" r:id="rId18"/>
    <p:sldId id="320" r:id="rId19"/>
    <p:sldId id="341" r:id="rId20"/>
    <p:sldId id="340" r:id="rId21"/>
    <p:sldId id="339" r:id="rId22"/>
    <p:sldId id="331" r:id="rId23"/>
    <p:sldId id="332" r:id="rId24"/>
    <p:sldId id="29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380" autoAdjust="0"/>
  </p:normalViewPr>
  <p:slideViewPr>
    <p:cSldViewPr>
      <p:cViewPr varScale="1">
        <p:scale>
          <a:sx n="59" d="100"/>
          <a:sy n="59" d="100"/>
        </p:scale>
        <p:origin x="-1590" y="-7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4686F1-D6AC-404B-B78B-5BAB70AF4E0E}" type="datetimeFigureOut">
              <a:rPr lang="en-US" smtClean="0"/>
              <a:pPr/>
              <a:t>4/20/2012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470CDF-350B-46CB-BEAF-ECD563619AFC}" type="slidenum">
              <a:rPr lang="en-US" smtClean="0"/>
              <a:pPr/>
              <a:t>‹#›</a:t>
            </a:fld>
            <a:endParaRPr lang="en-US"/>
          </a:p>
        </p:txBody>
      </p:sp>
    </p:spTree>
    <p:extLst>
      <p:ext uri="{BB962C8B-B14F-4D97-AF65-F5344CB8AC3E}">
        <p14:creationId xmlns="" xmlns:p14="http://schemas.microsoft.com/office/powerpoint/2010/main" val="2627520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Pages 233 to 262.</a:t>
            </a:r>
          </a:p>
          <a:p>
            <a:r>
              <a:rPr lang="en-US" dirty="0" smtClean="0"/>
              <a:t>Tests</a:t>
            </a:r>
            <a:r>
              <a:rPr lang="en-US" baseline="0" dirty="0" smtClean="0"/>
              <a:t> identify exact duplications, near duplications, and duplications within </a:t>
            </a:r>
            <a:r>
              <a:rPr lang="en-US" baseline="0" smtClean="0"/>
              <a:t>subsets.</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1</a:t>
            </a:fld>
            <a:endParaRPr lang="en-US"/>
          </a:p>
        </p:txBody>
      </p:sp>
    </p:spTree>
    <p:extLst>
      <p:ext uri="{BB962C8B-B14F-4D97-AF65-F5344CB8AC3E}">
        <p14:creationId xmlns="" xmlns:p14="http://schemas.microsoft.com/office/powerpoint/2010/main" val="75668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Pages 242 to 244</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Figure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12.9.</a:t>
            </a:r>
          </a:p>
          <a:p>
            <a:r>
              <a:rPr lang="en-US" sz="1200" kern="1200" dirty="0" smtClean="0">
                <a:solidFill>
                  <a:schemeClr val="tx1"/>
                </a:solidFill>
                <a:latin typeface="+mn-lt"/>
                <a:ea typeface="+mn-ea"/>
                <a:cs typeface="+mn-cs"/>
              </a:rPr>
              <a:t>The results of the SSD test shows many possible recoverable errors.  The sum of the </a:t>
            </a:r>
            <a:r>
              <a:rPr lang="en-US" sz="1200" i="1" kern="1200" dirty="0" smtClean="0">
                <a:solidFill>
                  <a:schemeClr val="tx1"/>
                </a:solidFill>
                <a:latin typeface="+mn-lt"/>
                <a:ea typeface="+mn-ea"/>
                <a:cs typeface="+mn-cs"/>
              </a:rPr>
              <a:t>Amount</a:t>
            </a:r>
            <a:r>
              <a:rPr lang="en-US" sz="1200" kern="1200" dirty="0" smtClean="0">
                <a:solidFill>
                  <a:schemeClr val="tx1"/>
                </a:solidFill>
                <a:latin typeface="+mn-lt"/>
                <a:ea typeface="+mn-ea"/>
                <a:cs typeface="+mn-cs"/>
              </a:rPr>
              <a:t> field for all 1,173 records is $1.65 million and on the basis that one payment is probably correct and the other payment in each group is possibly an error we have identified about $800,000 in possible recoverable overpayments.  In one case we have a duplication of $23,500 with invoice WSTC49 and a duplication of $16,650 with invoice number WSTC52.  These errors seem to be related and it seems that accounts payable personnel might be making several errors between two similar looking vendors.  These errors are easy to make when a vendor is perhaps an international conglomerate with different divisions operating out of the same building (hence the same street address), using the same stationery, and selling very similar products.</a:t>
            </a:r>
          </a:p>
          <a:p>
            <a:r>
              <a:rPr lang="en-US" sz="1200" kern="1200" dirty="0" smtClean="0">
                <a:solidFill>
                  <a:schemeClr val="tx1"/>
                </a:solidFill>
                <a:latin typeface="+mn-lt"/>
                <a:ea typeface="+mn-ea"/>
                <a:cs typeface="+mn-cs"/>
              </a:rPr>
              <a:t>If the invoice image can be easily retrieved then identifying the errors is made much easier. </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Pages 244 to 248</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Figure 12.11.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2</a:t>
            </a:r>
            <a:r>
              <a:rPr lang="en-US" sz="1200" kern="1200" baseline="30000" dirty="0" smtClean="0">
                <a:solidFill>
                  <a:schemeClr val="tx1"/>
                </a:solidFill>
                <a:latin typeface="+mn-lt"/>
                <a:ea typeface="+mn-ea"/>
                <a:cs typeface="+mn-cs"/>
              </a:rPr>
              <a:t>nd</a:t>
            </a:r>
            <a:r>
              <a:rPr lang="en-US" sz="1200" kern="1200" dirty="0" smtClean="0">
                <a:solidFill>
                  <a:schemeClr val="tx1"/>
                </a:solidFill>
                <a:latin typeface="+mn-lt"/>
                <a:ea typeface="+mn-ea"/>
                <a:cs typeface="+mn-cs"/>
              </a:rPr>
              <a:t> query starts the work needed to calculate the NFF values using the formula in equation 12.01.  The first step is to count how many times each different amount is used in a subset and this query is shown in Figure 12.11.</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Pages 245 to 246</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Figure 12.12.</a:t>
            </a:r>
          </a:p>
          <a:p>
            <a:r>
              <a:rPr lang="en-US" sz="1200" kern="1200" dirty="0" smtClean="0">
                <a:solidFill>
                  <a:schemeClr val="tx1"/>
                </a:solidFill>
                <a:latin typeface="+mn-lt"/>
                <a:ea typeface="+mn-ea"/>
                <a:cs typeface="+mn-cs"/>
              </a:rPr>
              <a:t>Figure 12.12 shows the duplications within the subsets.  These results tie in with some previous findings.  The first-two digits test showed that we had an excess of number with first-two digits 50, 11, 10, 98, 90, and 92 with a slightly smaller spike at the psychological threshold of 99.  The results in Figure 12.12 show many numbers with these first-two digits.  The results highlight the exact numbers and also indicate that many of these duplications occurred in the same subset. </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Pages 245 to 246</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Figure 12.13.</a:t>
            </a:r>
          </a:p>
          <a:p>
            <a:r>
              <a:rPr lang="en-US" sz="1200" kern="1200" dirty="0" smtClean="0">
                <a:solidFill>
                  <a:schemeClr val="tx1"/>
                </a:solidFill>
                <a:latin typeface="+mn-lt"/>
                <a:ea typeface="+mn-ea"/>
                <a:cs typeface="+mn-cs"/>
              </a:rPr>
              <a:t>To calculate the NFF we need to square the </a:t>
            </a:r>
            <a:r>
              <a:rPr lang="en-US" sz="1200" i="1" kern="1200" dirty="0" err="1" smtClean="0">
                <a:solidFill>
                  <a:schemeClr val="tx1"/>
                </a:solidFill>
                <a:latin typeface="+mn-lt"/>
                <a:ea typeface="+mn-ea"/>
                <a:cs typeface="+mn-cs"/>
              </a:rPr>
              <a:t>CountOfAmount</a:t>
            </a:r>
            <a:r>
              <a:rPr lang="en-US" sz="1200" kern="1200" dirty="0" smtClean="0">
                <a:solidFill>
                  <a:schemeClr val="tx1"/>
                </a:solidFill>
                <a:latin typeface="+mn-lt"/>
                <a:ea typeface="+mn-ea"/>
                <a:cs typeface="+mn-cs"/>
              </a:rPr>
              <a:t> when the count is larger than 1 for the c</a:t>
            </a:r>
            <a:r>
              <a:rPr lang="en-US" sz="1200" kern="1200" baseline="30000" dirty="0" smtClean="0">
                <a:solidFill>
                  <a:schemeClr val="tx1"/>
                </a:solidFill>
                <a:latin typeface="+mn-lt"/>
                <a:ea typeface="+mn-ea"/>
                <a:cs typeface="+mn-cs"/>
              </a:rPr>
              <a:t>2</a:t>
            </a:r>
            <a:r>
              <a:rPr lang="en-US" sz="1200" kern="1200" dirty="0" smtClean="0">
                <a:solidFill>
                  <a:schemeClr val="tx1"/>
                </a:solidFill>
                <a:latin typeface="+mn-lt"/>
                <a:ea typeface="+mn-ea"/>
                <a:cs typeface="+mn-cs"/>
              </a:rPr>
              <a:t> term in the numerator of equation 12.01.  This condition requires the use of the Immediate If function and the query is shown in Figure 12.13.</a:t>
            </a:r>
          </a:p>
          <a:p>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Pages 246 to 248</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Figure 12.16.</a:t>
            </a:r>
          </a:p>
          <a:p>
            <a:r>
              <a:rPr lang="en-US" dirty="0" smtClean="0"/>
              <a:t>More calculations are needed to sum the counts-squared and then to calculate the NFF.  Queries use calculated fields and some logic to sort the results.</a:t>
            </a:r>
          </a:p>
          <a:p>
            <a:r>
              <a:rPr lang="en-US" sz="1200" kern="1200" dirty="0" smtClean="0">
                <a:solidFill>
                  <a:schemeClr val="tx1"/>
                </a:solidFill>
                <a:latin typeface="+mn-lt"/>
                <a:ea typeface="+mn-ea"/>
                <a:cs typeface="+mn-cs"/>
              </a:rPr>
              <a:t>The results of the SND test are shown in Figure 12.16.  Those subsets with a NFF of 1.00 are shown at the top of the list.  There are 311 subsets with NFFs equal to 1.00.  This is a large list to scan and audit.  The secondary sort is by Sum descending.  The results where the Count equals 2 are not terribly interesting and </a:t>
            </a:r>
            <a:r>
              <a:rPr lang="en-US" sz="1200" i="1" kern="1200" dirty="0" smtClean="0">
                <a:solidFill>
                  <a:schemeClr val="tx1"/>
                </a:solidFill>
                <a:latin typeface="+mn-lt"/>
                <a:ea typeface="+mn-ea"/>
                <a:cs typeface="+mn-cs"/>
              </a:rPr>
              <a:t>qryNFF5</a:t>
            </a:r>
            <a:r>
              <a:rPr lang="en-US" sz="1200" kern="1200" dirty="0" smtClean="0">
                <a:solidFill>
                  <a:schemeClr val="tx1"/>
                </a:solidFill>
                <a:latin typeface="+mn-lt"/>
                <a:ea typeface="+mn-ea"/>
                <a:cs typeface="+mn-cs"/>
              </a:rPr>
              <a:t> could be updated to omit these subsets in the final results.  Also, subsets with NFFs equal to zero (meaning that all the numbers were different) could also be omitted from the results. </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Pages 248 to 251</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Figure 12.17.</a:t>
            </a:r>
          </a:p>
          <a:p>
            <a:r>
              <a:rPr lang="en-US" sz="1200" kern="1200" dirty="0" smtClean="0">
                <a:solidFill>
                  <a:schemeClr val="tx1"/>
                </a:solidFill>
                <a:latin typeface="+mn-lt"/>
                <a:ea typeface="+mn-ea"/>
                <a:cs typeface="+mn-cs"/>
              </a:rPr>
              <a:t>The preferred approach is to use indicator variables.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first step is to sort the data by </a:t>
            </a:r>
            <a:r>
              <a:rPr lang="en-US" sz="1200" i="1" kern="1200" dirty="0" err="1" smtClean="0">
                <a:solidFill>
                  <a:schemeClr val="tx1"/>
                </a:solidFill>
                <a:latin typeface="+mn-lt"/>
                <a:ea typeface="+mn-ea"/>
                <a:cs typeface="+mn-cs"/>
              </a:rPr>
              <a:t>VendorNum</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Date</a:t>
            </a:r>
            <a:r>
              <a:rPr lang="en-US" sz="1200"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InvNum</a:t>
            </a:r>
            <a:r>
              <a:rPr lang="en-US" sz="1200" kern="1200" dirty="0" smtClean="0">
                <a:solidFill>
                  <a:schemeClr val="tx1"/>
                </a:solidFill>
                <a:latin typeface="+mn-lt"/>
                <a:ea typeface="+mn-ea"/>
                <a:cs typeface="+mn-cs"/>
              </a:rPr>
              <a:t>, and </a:t>
            </a:r>
            <a:r>
              <a:rPr lang="en-US" sz="1200" i="1" kern="1200" dirty="0" smtClean="0">
                <a:solidFill>
                  <a:schemeClr val="tx1"/>
                </a:solidFill>
                <a:latin typeface="+mn-lt"/>
                <a:ea typeface="+mn-ea"/>
                <a:cs typeface="+mn-cs"/>
              </a:rPr>
              <a:t>Amount</a:t>
            </a:r>
            <a:r>
              <a:rPr lang="en-US" sz="1200" kern="1200" dirty="0" smtClean="0">
                <a:solidFill>
                  <a:schemeClr val="tx1"/>
                </a:solidFill>
                <a:latin typeface="+mn-lt"/>
                <a:ea typeface="+mn-ea"/>
                <a:cs typeface="+mn-cs"/>
              </a:rPr>
              <a:t> ascending (smallest to largest).  Once this is done, the first series of formulas to run the test are shown in Figure 12.17.</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formula in column E is basically a counter that counts how many times a row has been duplicated.  The formula in column F indicates when the highest number in the series has been reached.</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Pages 248 to 251</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Figure 12.18.</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remaining tidying up steps convert the data to a table.  C</a:t>
            </a:r>
            <a:r>
              <a:rPr lang="en-US" sz="1200" kern="1200" dirty="0" smtClean="0">
                <a:solidFill>
                  <a:schemeClr val="tx1"/>
                </a:solidFill>
                <a:latin typeface="+mn-lt"/>
                <a:ea typeface="+mn-ea"/>
                <a:cs typeface="+mn-cs"/>
              </a:rPr>
              <a:t>lick </a:t>
            </a:r>
            <a:r>
              <a:rPr lang="en-US" sz="1200" b="1" kern="1200" dirty="0" err="1" smtClean="0">
                <a:solidFill>
                  <a:schemeClr val="tx1"/>
                </a:solidFill>
                <a:latin typeface="+mn-lt"/>
                <a:ea typeface="+mn-ea"/>
                <a:cs typeface="+mn-cs"/>
              </a:rPr>
              <a:t>Insert</a:t>
            </a:r>
            <a:r>
              <a:rPr lang="en-US" sz="1200" kern="1200" dirty="0" err="1" smtClean="0">
                <a:solidFill>
                  <a:schemeClr val="tx1"/>
                </a:solidFill>
                <a:latin typeface="+mn-lt"/>
                <a:ea typeface="+mn-ea"/>
                <a:cs typeface="+mn-cs"/>
              </a:rPr>
              <a:t>→</a:t>
            </a:r>
            <a:r>
              <a:rPr lang="en-US" sz="1200" b="1" kern="1200" dirty="0" err="1" smtClean="0">
                <a:solidFill>
                  <a:schemeClr val="tx1"/>
                </a:solidFill>
                <a:latin typeface="+mn-lt"/>
                <a:ea typeface="+mn-ea"/>
                <a:cs typeface="+mn-cs"/>
              </a:rPr>
              <a:t>Tables</a:t>
            </a:r>
            <a:r>
              <a:rPr lang="en-US" sz="1200" kern="1200" dirty="0" err="1" smtClean="0">
                <a:solidFill>
                  <a:schemeClr val="tx1"/>
                </a:solidFill>
                <a:latin typeface="+mn-lt"/>
                <a:ea typeface="+mn-ea"/>
                <a:cs typeface="+mn-cs"/>
              </a:rPr>
              <a:t>→</a:t>
            </a:r>
            <a:r>
              <a:rPr lang="en-US" sz="1200" b="1" kern="1200" dirty="0" err="1" smtClean="0">
                <a:solidFill>
                  <a:schemeClr val="tx1"/>
                </a:solidFill>
                <a:latin typeface="+mn-lt"/>
                <a:ea typeface="+mn-ea"/>
                <a:cs typeface="+mn-cs"/>
              </a:rPr>
              <a:t>Table</a:t>
            </a:r>
            <a:r>
              <a:rPr lang="en-US" sz="1200" kern="1200" dirty="0" smtClean="0">
                <a:solidFill>
                  <a:schemeClr val="tx1"/>
                </a:solidFill>
                <a:latin typeface="+mn-lt"/>
                <a:ea typeface="+mn-ea"/>
                <a:cs typeface="+mn-cs"/>
              </a:rPr>
              <a:t>.  Excel automatically senses the location of the data.  Click </a:t>
            </a:r>
            <a:r>
              <a:rPr lang="en-US" sz="1200" b="1" kern="1200" dirty="0" smtClean="0">
                <a:solidFill>
                  <a:schemeClr val="tx1"/>
                </a:solidFill>
                <a:latin typeface="+mn-lt"/>
                <a:ea typeface="+mn-ea"/>
                <a:cs typeface="+mn-cs"/>
              </a:rPr>
              <a:t>OK</a:t>
            </a:r>
            <a:r>
              <a:rPr lang="en-US" sz="1200" kern="1200" dirty="0" smtClean="0">
                <a:solidFill>
                  <a:schemeClr val="tx1"/>
                </a:solidFill>
                <a:latin typeface="+mn-lt"/>
                <a:ea typeface="+mn-ea"/>
                <a:cs typeface="+mn-cs"/>
              </a:rPr>
              <a:t>.  The filter is activated by clicking on the drop-down arrow in </a:t>
            </a:r>
            <a:r>
              <a:rPr lang="en-US" sz="1200" i="1" kern="1200" dirty="0" smtClean="0">
                <a:solidFill>
                  <a:schemeClr val="tx1"/>
                </a:solidFill>
                <a:latin typeface="+mn-lt"/>
                <a:ea typeface="+mn-ea"/>
                <a:cs typeface="+mn-cs"/>
              </a:rPr>
              <a:t>Indic 1</a:t>
            </a:r>
            <a:r>
              <a:rPr lang="en-US" sz="1200" kern="1200" dirty="0" smtClean="0">
                <a:solidFill>
                  <a:schemeClr val="tx1"/>
                </a:solidFill>
                <a:latin typeface="+mn-lt"/>
                <a:ea typeface="+mn-ea"/>
                <a:cs typeface="+mn-cs"/>
              </a:rPr>
              <a:t> and we can now use a filter as is shown in Figure 12.18.</a:t>
            </a:r>
          </a:p>
          <a:p>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 251</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Figure 12.20.</a:t>
            </a:r>
          </a:p>
          <a:p>
            <a:r>
              <a:rPr lang="en-US" sz="1200" kern="1200" dirty="0" smtClean="0">
                <a:solidFill>
                  <a:schemeClr val="tx1"/>
                </a:solidFill>
                <a:latin typeface="+mn-lt"/>
                <a:ea typeface="+mn-ea"/>
                <a:cs typeface="+mn-cs"/>
              </a:rPr>
              <a:t>After another filter to keep only the records &gt;= $100, the results are as is shown in figure 12.20.</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Pages 252 to 256</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We are looking for cases where we have same</a:t>
            </a:r>
            <a:r>
              <a:rPr lang="en-US" sz="1200" kern="1200" baseline="0" dirty="0" smtClean="0">
                <a:solidFill>
                  <a:schemeClr val="tx1"/>
                </a:solidFill>
                <a:latin typeface="+mn-lt"/>
                <a:ea typeface="+mn-ea"/>
                <a:cs typeface="+mn-cs"/>
              </a:rPr>
              <a:t> date, same invoice number, same amount, and different vendors.  this will happen when we have matches in columns A, B, and C and a mismatch in Column D.</a:t>
            </a:r>
            <a:endParaRPr lang="en-US" sz="1200" kern="1200" dirty="0" smtClean="0">
              <a:solidFill>
                <a:schemeClr val="tx1"/>
              </a:solidFill>
              <a:latin typeface="+mn-lt"/>
              <a:ea typeface="+mn-ea"/>
              <a:cs typeface="+mn-cs"/>
            </a:endParaRPr>
          </a:p>
          <a:p>
            <a:pPr marL="0" marR="0" indent="0" algn="l" defTabSz="914400" rtl="0" eaLnBrk="1" fontAlgn="auto" latinLnBrk="0" hangingPunct="0">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0">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  </a:t>
            </a:r>
          </a:p>
        </p:txBody>
      </p:sp>
      <p:sp>
        <p:nvSpPr>
          <p:cNvPr id="4" name="Slide Number Placeholder 3"/>
          <p:cNvSpPr>
            <a:spLocks noGrp="1"/>
          </p:cNvSpPr>
          <p:nvPr>
            <p:ph type="sldNum" sz="quarter" idx="10"/>
          </p:nvPr>
        </p:nvSpPr>
        <p:spPr/>
        <p:txBody>
          <a:bodyPr/>
          <a:lstStyle/>
          <a:p>
            <a:fld id="{20470CDF-350B-46CB-BEAF-ECD563619AFC}"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Pages 252 to 253</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Figure 12.21.</a:t>
            </a:r>
          </a:p>
          <a:p>
            <a:r>
              <a:rPr lang="en-US" sz="1200" kern="1200" dirty="0" smtClean="0">
                <a:solidFill>
                  <a:schemeClr val="tx1"/>
                </a:solidFill>
                <a:latin typeface="+mn-lt"/>
                <a:ea typeface="+mn-ea"/>
                <a:cs typeface="+mn-cs"/>
              </a:rPr>
              <a:t>The SSS (for same-same-same) indicator in column E starts a count for the number of same-same-same cases ignoring the </a:t>
            </a:r>
            <a:r>
              <a:rPr lang="en-US" sz="1200" i="1" kern="1200" dirty="0" smtClean="0">
                <a:solidFill>
                  <a:schemeClr val="tx1"/>
                </a:solidFill>
                <a:latin typeface="+mn-lt"/>
                <a:ea typeface="+mn-ea"/>
                <a:cs typeface="+mn-cs"/>
              </a:rPr>
              <a:t>Vendor</a:t>
            </a:r>
            <a:r>
              <a:rPr lang="en-US" sz="1200" kern="1200" dirty="0" smtClean="0">
                <a:solidFill>
                  <a:schemeClr val="tx1"/>
                </a:solidFill>
                <a:latin typeface="+mn-lt"/>
                <a:ea typeface="+mn-ea"/>
                <a:cs typeface="+mn-cs"/>
              </a:rPr>
              <a:t> field.  A count of 2 or more in the SSS field means that we have one or more duplicates.  The </a:t>
            </a:r>
            <a:r>
              <a:rPr lang="en-US" sz="1200" i="1" kern="1200" dirty="0" smtClean="0">
                <a:solidFill>
                  <a:schemeClr val="tx1"/>
                </a:solidFill>
                <a:latin typeface="+mn-lt"/>
                <a:ea typeface="+mn-ea"/>
                <a:cs typeface="+mn-cs"/>
              </a:rPr>
              <a:t>Group</a:t>
            </a:r>
            <a:r>
              <a:rPr lang="en-US" sz="1200" kern="1200" dirty="0" smtClean="0">
                <a:solidFill>
                  <a:schemeClr val="tx1"/>
                </a:solidFill>
                <a:latin typeface="+mn-lt"/>
                <a:ea typeface="+mn-ea"/>
                <a:cs typeface="+mn-cs"/>
              </a:rPr>
              <a:t> field in column F signals starts numbering the groups with a 1, 2, 3, and so on.  If group #78 has 4 records the formula would show 1, 2, 3, and 4 on four successive rows. </a:t>
            </a:r>
          </a:p>
          <a:p>
            <a:pPr marL="0" marR="0" indent="0" algn="l" defTabSz="914400" rtl="0" eaLnBrk="1" fontAlgn="auto" latinLnBrk="0" hangingPunct="0">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0">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  </a:t>
            </a:r>
          </a:p>
        </p:txBody>
      </p:sp>
      <p:sp>
        <p:nvSpPr>
          <p:cNvPr id="4" name="Slide Number Placeholder 3"/>
          <p:cNvSpPr>
            <a:spLocks noGrp="1"/>
          </p:cNvSpPr>
          <p:nvPr>
            <p:ph type="sldNum" sz="quarter" idx="10"/>
          </p:nvPr>
        </p:nvSpPr>
        <p:spPr/>
        <p:txBody>
          <a:bodyPr/>
          <a:lstStyle/>
          <a:p>
            <a:fld id="{20470CDF-350B-46CB-BEAF-ECD563619AFC}"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 233.</a:t>
            </a:r>
          </a:p>
          <a:p>
            <a:r>
              <a:rPr lang="en-US" sz="1200" kern="120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2</a:t>
            </a:fld>
            <a:endParaRPr lang="en-US"/>
          </a:p>
        </p:txBody>
      </p:sp>
    </p:spTree>
    <p:extLst>
      <p:ext uri="{BB962C8B-B14F-4D97-AF65-F5344CB8AC3E}">
        <p14:creationId xmlns:p14="http://schemas.microsoft.com/office/powerpoint/2010/main" xmlns="" val="37452484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Pages 252 to 256</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Figure not in book.</a:t>
            </a:r>
          </a:p>
          <a:p>
            <a:r>
              <a:rPr lang="en-US" sz="1200" kern="1200" dirty="0" smtClean="0">
                <a:solidFill>
                  <a:schemeClr val="tx1"/>
                </a:solidFill>
                <a:latin typeface="+mn-lt"/>
                <a:ea typeface="+mn-ea"/>
                <a:cs typeface="+mn-cs"/>
              </a:rPr>
              <a:t>The extract from the Excel file shows</a:t>
            </a:r>
            <a:r>
              <a:rPr lang="en-US" sz="1200" kern="1200" baseline="0" dirty="0" smtClean="0">
                <a:solidFill>
                  <a:schemeClr val="tx1"/>
                </a:solidFill>
                <a:latin typeface="+mn-lt"/>
                <a:ea typeface="+mn-ea"/>
                <a:cs typeface="+mn-cs"/>
              </a:rPr>
              <a:t> two successive rows that are identified as being SSD.</a:t>
            </a:r>
          </a:p>
          <a:p>
            <a:r>
              <a:rPr lang="en-US" sz="1200" kern="1200" baseline="0" dirty="0" smtClean="0">
                <a:solidFill>
                  <a:schemeClr val="tx1"/>
                </a:solidFill>
                <a:latin typeface="+mn-lt"/>
                <a:ea typeface="+mn-ea"/>
                <a:cs typeface="+mn-cs"/>
              </a:rPr>
              <a:t>SSS counts 1 and 2</a:t>
            </a:r>
          </a:p>
          <a:p>
            <a:r>
              <a:rPr lang="en-US" sz="1200" kern="1200" baseline="0" dirty="0" smtClean="0">
                <a:solidFill>
                  <a:schemeClr val="tx1"/>
                </a:solidFill>
                <a:latin typeface="+mn-lt"/>
                <a:ea typeface="+mn-ea"/>
                <a:cs typeface="+mn-cs"/>
              </a:rPr>
              <a:t>Group is the same</a:t>
            </a:r>
          </a:p>
          <a:p>
            <a:r>
              <a:rPr lang="en-US" sz="1200" kern="1200" baseline="0" dirty="0" err="1" smtClean="0">
                <a:solidFill>
                  <a:schemeClr val="tx1"/>
                </a:solidFill>
                <a:latin typeface="+mn-lt"/>
                <a:ea typeface="+mn-ea"/>
                <a:cs typeface="+mn-cs"/>
              </a:rPr>
              <a:t>VenChange</a:t>
            </a:r>
            <a:r>
              <a:rPr lang="en-US" sz="1200" kern="1200" baseline="0" dirty="0" smtClean="0">
                <a:solidFill>
                  <a:schemeClr val="tx1"/>
                </a:solidFill>
                <a:latin typeface="+mn-lt"/>
                <a:ea typeface="+mn-ea"/>
                <a:cs typeface="+mn-cs"/>
              </a:rPr>
              <a:t> indicates that there is a change in the vendors</a:t>
            </a:r>
          </a:p>
          <a:p>
            <a:r>
              <a:rPr lang="en-US" sz="1200" kern="1200" baseline="0" dirty="0" err="1" smtClean="0">
                <a:solidFill>
                  <a:schemeClr val="tx1"/>
                </a:solidFill>
                <a:latin typeface="+mn-lt"/>
                <a:ea typeface="+mn-ea"/>
                <a:cs typeface="+mn-cs"/>
              </a:rPr>
              <a:t>SumVC</a:t>
            </a:r>
            <a:r>
              <a:rPr lang="en-US" sz="1200" kern="1200" baseline="0" dirty="0" smtClean="0">
                <a:solidFill>
                  <a:schemeClr val="tx1"/>
                </a:solidFill>
                <a:latin typeface="+mn-lt"/>
                <a:ea typeface="+mn-ea"/>
                <a:cs typeface="+mn-cs"/>
              </a:rPr>
              <a:t> just </a:t>
            </a:r>
            <a:r>
              <a:rPr lang="en-US" sz="1200" kern="1200" dirty="0" smtClean="0">
                <a:solidFill>
                  <a:schemeClr val="tx1"/>
                </a:solidFill>
                <a:latin typeface="+mn-lt"/>
                <a:ea typeface="+mn-ea"/>
                <a:cs typeface="+mn-cs"/>
              </a:rPr>
              <a:t>makes sure that there is an indicator on the same row as the last record for a group if that group has a vendor change.</a:t>
            </a:r>
          </a:p>
          <a:p>
            <a:r>
              <a:rPr lang="en-US" sz="1200" kern="1200" dirty="0" smtClean="0">
                <a:solidFill>
                  <a:schemeClr val="tx1"/>
                </a:solidFill>
                <a:latin typeface="+mn-lt"/>
                <a:ea typeface="+mn-ea"/>
                <a:cs typeface="+mn-cs"/>
              </a:rPr>
              <a:t>SSSD has the formula to make sure that we only have an indicator in the last row of any group of interest.</a:t>
            </a:r>
          </a:p>
          <a:p>
            <a:r>
              <a:rPr lang="en-US" sz="1200" kern="1200" dirty="0" smtClean="0">
                <a:solidFill>
                  <a:schemeClr val="tx1"/>
                </a:solidFill>
                <a:latin typeface="+mn-lt"/>
                <a:ea typeface="+mn-ea"/>
                <a:cs typeface="+mn-cs"/>
              </a:rPr>
              <a:t>Matches uses a formula to places indicators (“1”) in all the rows of any group of interest</a:t>
            </a:r>
          </a:p>
          <a:p>
            <a:r>
              <a:rPr lang="en-US" sz="1200" kern="1200" dirty="0" smtClean="0">
                <a:solidFill>
                  <a:schemeClr val="tx1"/>
                </a:solidFill>
                <a:latin typeface="+mn-lt"/>
                <a:ea typeface="+mn-ea"/>
                <a:cs typeface="+mn-cs"/>
              </a:rPr>
              <a:t>We then tidy up by filtering on J (which shows SSSD) and Amount (to show only material dollar amounts).</a:t>
            </a:r>
          </a:p>
        </p:txBody>
      </p:sp>
      <p:sp>
        <p:nvSpPr>
          <p:cNvPr id="4" name="Slide Number Placeholder 3"/>
          <p:cNvSpPr>
            <a:spLocks noGrp="1"/>
          </p:cNvSpPr>
          <p:nvPr>
            <p:ph type="sldNum" sz="quarter" idx="10"/>
          </p:nvPr>
        </p:nvSpPr>
        <p:spPr/>
        <p:txBody>
          <a:bodyPr/>
          <a:lstStyle/>
          <a:p>
            <a:fld id="{20470CDF-350B-46CB-BEAF-ECD563619AFC}"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 256</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Figure 12.26.</a:t>
            </a:r>
          </a:p>
          <a:p>
            <a:r>
              <a:rPr lang="en-US" sz="1200" kern="1200" dirty="0" smtClean="0">
                <a:solidFill>
                  <a:schemeClr val="tx1"/>
                </a:solidFill>
                <a:latin typeface="+mn-lt"/>
                <a:ea typeface="+mn-ea"/>
                <a:cs typeface="+mn-cs"/>
              </a:rPr>
              <a:t>To tidy up the result we should format the worksheet as a table using </a:t>
            </a:r>
            <a:r>
              <a:rPr lang="en-US" sz="1200" b="1" i="1" kern="1200" dirty="0" err="1" smtClean="0">
                <a:solidFill>
                  <a:schemeClr val="tx1"/>
                </a:solidFill>
                <a:latin typeface="+mn-lt"/>
                <a:ea typeface="+mn-ea"/>
                <a:cs typeface="+mn-cs"/>
              </a:rPr>
              <a:t>Home→Styles→Format</a:t>
            </a:r>
            <a:r>
              <a:rPr lang="en-US" sz="1200" b="1" i="1" kern="1200" dirty="0" smtClean="0">
                <a:solidFill>
                  <a:schemeClr val="tx1"/>
                </a:solidFill>
                <a:latin typeface="+mn-lt"/>
                <a:ea typeface="+mn-ea"/>
                <a:cs typeface="+mn-cs"/>
              </a:rPr>
              <a:t> As </a:t>
            </a:r>
            <a:r>
              <a:rPr lang="en-US" sz="1200" b="1" i="1" kern="1200" dirty="0" err="1" smtClean="0">
                <a:solidFill>
                  <a:schemeClr val="tx1"/>
                </a:solidFill>
                <a:latin typeface="+mn-lt"/>
                <a:ea typeface="+mn-ea"/>
                <a:cs typeface="+mn-cs"/>
              </a:rPr>
              <a:t>Table→Table</a:t>
            </a:r>
            <a:r>
              <a:rPr lang="en-US" sz="1200" b="1" i="1" kern="1200" dirty="0" smtClean="0">
                <a:solidFill>
                  <a:schemeClr val="tx1"/>
                </a:solidFill>
                <a:latin typeface="+mn-lt"/>
                <a:ea typeface="+mn-ea"/>
                <a:cs typeface="+mn-cs"/>
              </a:rPr>
              <a:t> Style Medium 2</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The final step is to filter on </a:t>
            </a:r>
            <a:r>
              <a:rPr lang="en-US" sz="1200" i="1" kern="1200" dirty="0" smtClean="0">
                <a:solidFill>
                  <a:schemeClr val="tx1"/>
                </a:solidFill>
                <a:latin typeface="+mn-lt"/>
                <a:ea typeface="+mn-ea"/>
                <a:cs typeface="+mn-cs"/>
              </a:rPr>
              <a:t>Matches</a:t>
            </a:r>
            <a:r>
              <a:rPr lang="en-US" sz="1200" kern="1200" dirty="0" smtClean="0">
                <a:solidFill>
                  <a:schemeClr val="tx1"/>
                </a:solidFill>
                <a:latin typeface="+mn-lt"/>
                <a:ea typeface="+mn-ea"/>
                <a:cs typeface="+mn-cs"/>
              </a:rPr>
              <a:t> =1, and </a:t>
            </a:r>
            <a:r>
              <a:rPr lang="en-US" sz="1200" i="1" kern="1200" dirty="0" smtClean="0">
                <a:solidFill>
                  <a:schemeClr val="tx1"/>
                </a:solidFill>
                <a:latin typeface="+mn-lt"/>
                <a:ea typeface="+mn-ea"/>
                <a:cs typeface="+mn-cs"/>
              </a:rPr>
              <a:t>Amount</a:t>
            </a:r>
            <a:r>
              <a:rPr lang="en-US" sz="1200" kern="1200" dirty="0" smtClean="0">
                <a:solidFill>
                  <a:schemeClr val="tx1"/>
                </a:solidFill>
                <a:latin typeface="+mn-lt"/>
                <a:ea typeface="+mn-ea"/>
                <a:cs typeface="+mn-cs"/>
              </a:rPr>
              <a:t> ≥ 100.00 to give the result in Figure 12.26.</a:t>
            </a:r>
          </a:p>
        </p:txBody>
      </p:sp>
      <p:sp>
        <p:nvSpPr>
          <p:cNvPr id="4" name="Slide Number Placeholder 3"/>
          <p:cNvSpPr>
            <a:spLocks noGrp="1"/>
          </p:cNvSpPr>
          <p:nvPr>
            <p:ph type="sldNum" sz="quarter" idx="10"/>
          </p:nvPr>
        </p:nvSpPr>
        <p:spPr/>
        <p:txBody>
          <a:bodyPr/>
          <a:lstStyle/>
          <a:p>
            <a:fld id="{20470CDF-350B-46CB-BEAF-ECD563619AFC}"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Pages 256 to 262</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Figure 12.31. </a:t>
            </a:r>
          </a:p>
          <a:p>
            <a:r>
              <a:rPr lang="en-US" sz="1200" kern="1200" dirty="0" smtClean="0">
                <a:solidFill>
                  <a:schemeClr val="tx1"/>
                </a:solidFill>
                <a:latin typeface="+mn-lt"/>
                <a:ea typeface="+mn-ea"/>
                <a:cs typeface="+mn-cs"/>
              </a:rPr>
              <a:t>The first step is to delete all records less than</a:t>
            </a:r>
            <a:r>
              <a:rPr lang="en-US" sz="1200" kern="1200" baseline="0" dirty="0" smtClean="0">
                <a:solidFill>
                  <a:schemeClr val="tx1"/>
                </a:solidFill>
                <a:latin typeface="+mn-lt"/>
                <a:ea typeface="+mn-ea"/>
                <a:cs typeface="+mn-cs"/>
              </a:rPr>
              <a:t> $100.</a:t>
            </a:r>
          </a:p>
          <a:p>
            <a:r>
              <a:rPr lang="en-US" sz="1200" kern="1200" dirty="0" smtClean="0">
                <a:solidFill>
                  <a:schemeClr val="tx1"/>
                </a:solidFill>
                <a:latin typeface="+mn-lt"/>
                <a:ea typeface="+mn-ea"/>
                <a:cs typeface="+mn-cs"/>
              </a:rPr>
              <a:t>The next step is to delete the </a:t>
            </a:r>
            <a:r>
              <a:rPr lang="en-US" sz="1200" i="1" kern="1200" dirty="0" smtClean="0">
                <a:solidFill>
                  <a:schemeClr val="tx1"/>
                </a:solidFill>
                <a:latin typeface="+mn-lt"/>
                <a:ea typeface="+mn-ea"/>
                <a:cs typeface="+mn-cs"/>
              </a:rPr>
              <a:t>Date</a:t>
            </a:r>
            <a:r>
              <a:rPr lang="en-US" sz="1200" kern="1200" dirty="0" smtClean="0">
                <a:solidFill>
                  <a:schemeClr val="tx1"/>
                </a:solidFill>
                <a:latin typeface="+mn-lt"/>
                <a:ea typeface="+mn-ea"/>
                <a:cs typeface="+mn-cs"/>
              </a:rPr>
              <a:t> and </a:t>
            </a:r>
            <a:r>
              <a:rPr lang="en-US" sz="1200" i="1" kern="1200" dirty="0" err="1" smtClean="0">
                <a:solidFill>
                  <a:schemeClr val="tx1"/>
                </a:solidFill>
                <a:latin typeface="+mn-lt"/>
                <a:ea typeface="+mn-ea"/>
                <a:cs typeface="+mn-cs"/>
              </a:rPr>
              <a:t>InvNum</a:t>
            </a:r>
            <a:r>
              <a:rPr lang="en-US" sz="1200" kern="1200" dirty="0" smtClean="0">
                <a:solidFill>
                  <a:schemeClr val="tx1"/>
                </a:solidFill>
                <a:latin typeface="+mn-lt"/>
                <a:ea typeface="+mn-ea"/>
                <a:cs typeface="+mn-cs"/>
              </a:rPr>
              <a:t> fields.  These are not used for these calculations and our worksheet will have a neater format and smaller file size.</a:t>
            </a:r>
          </a:p>
          <a:p>
            <a:r>
              <a:rPr lang="en-US" sz="1200" kern="1200" dirty="0" smtClean="0">
                <a:solidFill>
                  <a:schemeClr val="tx1"/>
                </a:solidFill>
                <a:latin typeface="+mn-lt"/>
                <a:ea typeface="+mn-ea"/>
                <a:cs typeface="+mn-cs"/>
              </a:rPr>
              <a:t>The next step to begin the calculations is to resort the data by</a:t>
            </a:r>
          </a:p>
          <a:p>
            <a:r>
              <a:rPr lang="en-US" sz="1200" i="1" kern="1200" dirty="0" err="1" smtClean="0">
                <a:solidFill>
                  <a:schemeClr val="tx1"/>
                </a:solidFill>
                <a:latin typeface="+mn-lt"/>
                <a:ea typeface="+mn-ea"/>
                <a:cs typeface="+mn-cs"/>
              </a:rPr>
              <a:t>VendorNum</a:t>
            </a:r>
            <a:r>
              <a:rPr lang="en-US" sz="1200" kern="1200" dirty="0" smtClean="0">
                <a:solidFill>
                  <a:schemeClr val="tx1"/>
                </a:solidFill>
                <a:latin typeface="+mn-lt"/>
                <a:ea typeface="+mn-ea"/>
                <a:cs typeface="+mn-cs"/>
              </a:rPr>
              <a:t> Ascending, and</a:t>
            </a:r>
          </a:p>
          <a:p>
            <a:r>
              <a:rPr lang="en-US" sz="1200" i="1" kern="1200" dirty="0" smtClean="0">
                <a:solidFill>
                  <a:schemeClr val="tx1"/>
                </a:solidFill>
                <a:latin typeface="+mn-lt"/>
                <a:ea typeface="+mn-ea"/>
                <a:cs typeface="+mn-cs"/>
              </a:rPr>
              <a:t>Amount</a:t>
            </a:r>
            <a:r>
              <a:rPr lang="en-US" sz="1200" kern="1200" dirty="0" smtClean="0">
                <a:solidFill>
                  <a:schemeClr val="tx1"/>
                </a:solidFill>
                <a:latin typeface="+mn-lt"/>
                <a:ea typeface="+mn-ea"/>
                <a:cs typeface="+mn-cs"/>
              </a:rPr>
              <a:t> Ascending</a:t>
            </a:r>
          </a:p>
          <a:p>
            <a:pPr marL="0" marR="0" indent="0" algn="l" defTabSz="914400" rtl="0" eaLnBrk="1" fontAlgn="auto" latinLnBrk="0" hangingPunct="0">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C counts the number of records in each subset</a:t>
            </a:r>
          </a:p>
          <a:p>
            <a:pPr marL="0" marR="0" indent="0" algn="l" defTabSz="914400" rtl="0" eaLnBrk="1" fontAlgn="auto" latinLnBrk="0" hangingPunct="0">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D look for duplicate numbers</a:t>
            </a:r>
          </a:p>
          <a:p>
            <a:pPr marL="0" marR="0" indent="0" algn="l" defTabSz="914400" rtl="0" eaLnBrk="1" fontAlgn="auto" latinLnBrk="0" hangingPunct="0">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E squares the counts</a:t>
            </a:r>
          </a:p>
          <a:p>
            <a:pPr marL="0" marR="0" indent="0" algn="l" defTabSz="914400" rtl="0" eaLnBrk="1" fontAlgn="auto" latinLnBrk="0" hangingPunct="0">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F sums the squared counts</a:t>
            </a:r>
          </a:p>
          <a:p>
            <a:pPr marL="0" marR="0" indent="0" algn="l" defTabSz="914400" rtl="0" eaLnBrk="1" fontAlgn="auto" latinLnBrk="0" hangingPunct="0">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G squares the count for each subset</a:t>
            </a:r>
          </a:p>
          <a:p>
            <a:pPr marL="0" marR="0" indent="0" algn="l" defTabSz="914400" rtl="0" eaLnBrk="1" fontAlgn="auto" latinLnBrk="0" hangingPunct="0">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H, I, and J (above) calculates some descriptive</a:t>
            </a:r>
            <a:r>
              <a:rPr lang="en-US" sz="1200" kern="1200" baseline="0" dirty="0" smtClean="0">
                <a:solidFill>
                  <a:schemeClr val="tx1"/>
                </a:solidFill>
                <a:latin typeface="+mn-lt"/>
                <a:ea typeface="+mn-ea"/>
                <a:cs typeface="+mn-cs"/>
              </a:rPr>
              <a:t> statistics for each subset.</a:t>
            </a:r>
          </a:p>
          <a:p>
            <a:pPr marL="0" marR="0" indent="0" algn="l" defTabSz="914400" rtl="0" eaLnBrk="1" fontAlgn="auto" latinLnBrk="0" hangingPunct="0">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K (not shown) is used to calculate the NFF and L (not shown) is used to indicate when we have the last record for a subset.</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0470CDF-350B-46CB-BEAF-ECD563619AFC}"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Pages 262</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Figure 12.33.</a:t>
            </a:r>
          </a:p>
          <a:p>
            <a:r>
              <a:rPr lang="en-US" sz="1200" kern="1200" dirty="0" smtClean="0">
                <a:solidFill>
                  <a:schemeClr val="tx1"/>
                </a:solidFill>
                <a:latin typeface="+mn-lt"/>
                <a:ea typeface="+mn-ea"/>
                <a:cs typeface="+mn-cs"/>
              </a:rPr>
              <a:t>We need some tidying up which includes deleting the columns</a:t>
            </a:r>
            <a:r>
              <a:rPr lang="en-US" sz="1200" kern="1200" baseline="0" dirty="0" smtClean="0">
                <a:solidFill>
                  <a:schemeClr val="tx1"/>
                </a:solidFill>
                <a:latin typeface="+mn-lt"/>
                <a:ea typeface="+mn-ea"/>
                <a:cs typeface="+mn-cs"/>
              </a:rPr>
              <a:t> that are no longer needed.  We also only show the rows where </a:t>
            </a:r>
            <a:r>
              <a:rPr lang="en-US" sz="1200" i="1" kern="1200" baseline="0" dirty="0" err="1" smtClean="0">
                <a:solidFill>
                  <a:schemeClr val="tx1"/>
                </a:solidFill>
                <a:latin typeface="+mn-lt"/>
                <a:ea typeface="+mn-ea"/>
                <a:cs typeface="+mn-cs"/>
              </a:rPr>
              <a:t>EndSub</a:t>
            </a:r>
            <a:r>
              <a:rPr lang="en-US" sz="1200" kern="1200" baseline="0" dirty="0" smtClean="0">
                <a:solidFill>
                  <a:schemeClr val="tx1"/>
                </a:solidFill>
                <a:latin typeface="+mn-lt"/>
                <a:ea typeface="+mn-ea"/>
                <a:cs typeface="+mn-cs"/>
              </a:rPr>
              <a:t> = 1.</a:t>
            </a:r>
          </a:p>
          <a:p>
            <a:r>
              <a:rPr lang="en-US" sz="1200" kern="1200" dirty="0" smtClean="0">
                <a:solidFill>
                  <a:schemeClr val="tx1"/>
                </a:solidFill>
                <a:latin typeface="+mn-lt"/>
                <a:ea typeface="+mn-ea"/>
                <a:cs typeface="+mn-cs"/>
              </a:rPr>
              <a:t>to finish tidying up the table has been formatted using </a:t>
            </a:r>
            <a:r>
              <a:rPr lang="en-US" sz="1200" b="1" i="1" kern="1200" dirty="0" err="1" smtClean="0">
                <a:solidFill>
                  <a:schemeClr val="tx1"/>
                </a:solidFill>
                <a:latin typeface="+mn-lt"/>
                <a:ea typeface="+mn-ea"/>
                <a:cs typeface="+mn-cs"/>
              </a:rPr>
              <a:t>Home→Styles→Format</a:t>
            </a:r>
            <a:r>
              <a:rPr lang="en-US" sz="1200" b="1" i="1" kern="1200" dirty="0" smtClean="0">
                <a:solidFill>
                  <a:schemeClr val="tx1"/>
                </a:solidFill>
                <a:latin typeface="+mn-lt"/>
                <a:ea typeface="+mn-ea"/>
                <a:cs typeface="+mn-cs"/>
              </a:rPr>
              <a:t> As Table</a:t>
            </a:r>
            <a:r>
              <a:rPr lang="en-US" sz="1200" kern="1200" dirty="0" smtClean="0">
                <a:solidFill>
                  <a:schemeClr val="tx1"/>
                </a:solidFill>
                <a:latin typeface="+mn-lt"/>
                <a:ea typeface="+mn-ea"/>
                <a:cs typeface="+mn-cs"/>
              </a:rPr>
              <a:t> with a Table Style Medium 2 applied.  This style automatically adds the filters on the first row.</a:t>
            </a:r>
          </a:p>
          <a:p>
            <a:r>
              <a:rPr lang="en-US" sz="1200" kern="1200" dirty="0" smtClean="0">
                <a:solidFill>
                  <a:schemeClr val="tx1"/>
                </a:solidFill>
                <a:latin typeface="+mn-lt"/>
                <a:ea typeface="+mn-ea"/>
                <a:cs typeface="+mn-cs"/>
              </a:rPr>
              <a:t>The NFF results are shown in Figure 12.33.  The results can be saved to a file for the forensic working papers or the results could be e-mailed to accounts payable or corporate risk personnel for follow-up work.  It is probably a little more complex to run this test in Excel.</a:t>
            </a:r>
          </a:p>
        </p:txBody>
      </p:sp>
      <p:sp>
        <p:nvSpPr>
          <p:cNvPr id="4" name="Slide Number Placeholder 3"/>
          <p:cNvSpPr>
            <a:spLocks noGrp="1"/>
          </p:cNvSpPr>
          <p:nvPr>
            <p:ph type="sldNum" sz="quarter" idx="10"/>
          </p:nvPr>
        </p:nvSpPr>
        <p:spPr/>
        <p:txBody>
          <a:bodyPr/>
          <a:lstStyle/>
          <a:p>
            <a:fld id="{20470CDF-350B-46CB-BEAF-ECD563619AFC}"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Page 262</a:t>
            </a:r>
            <a:r>
              <a:rPr lang="en-US" dirty="0" smtClean="0"/>
              <a:t>,</a:t>
            </a:r>
            <a:r>
              <a:rPr lang="en-US" baseline="0" dirty="0" smtClean="0"/>
              <a:t> and a review of the main points in the chapter.</a:t>
            </a:r>
          </a:p>
          <a:p>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24</a:t>
            </a:fld>
            <a:endParaRPr lang="en-US"/>
          </a:p>
        </p:txBody>
      </p:sp>
    </p:spTree>
    <p:extLst>
      <p:ext uri="{BB962C8B-B14F-4D97-AF65-F5344CB8AC3E}">
        <p14:creationId xmlns="" xmlns:p14="http://schemas.microsoft.com/office/powerpoint/2010/main" val="3745248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 234.</a:t>
            </a:r>
            <a:r>
              <a:rPr lang="en-US" sz="1200" kern="1200" dirty="0" smtClean="0">
                <a:solidFill>
                  <a:schemeClr val="tx1"/>
                </a:solidFill>
                <a:latin typeface="+mn-lt"/>
                <a:ea typeface="+mn-ea"/>
                <a:cs typeface="+mn-cs"/>
              </a:rPr>
              <a:t> </a:t>
            </a:r>
            <a:endParaRPr lang="en-US" baseline="0" dirty="0" smtClean="0"/>
          </a:p>
          <a:p>
            <a:r>
              <a:rPr lang="en-US" sz="1200" kern="1200" dirty="0" smtClean="0">
                <a:solidFill>
                  <a:schemeClr val="tx1"/>
                </a:solidFill>
                <a:latin typeface="+mn-lt"/>
                <a:ea typeface="+mn-ea"/>
                <a:cs typeface="+mn-cs"/>
              </a:rPr>
              <a:t>Financial managers often assert that their systems have built-in checks for duplicate payments.  Even if this is so, it is still important to actually test the controls.  Duplicate payments could be frauds and are more likely to occur when the company has just started a new fiscal year, has changed AP systems, or has acquired an entity and assumes responsibility for the AP function after date of acquisition.  One international conglomerate had several unconnected SAP systems used for accounts payable.  It was very possible that one system processed the payment correctly and that payment was duplicated on another one of the systems.</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3</a:t>
            </a:fld>
            <a:endParaRPr lang="en-US"/>
          </a:p>
        </p:txBody>
      </p:sp>
    </p:spTree>
    <p:extLst>
      <p:ext uri="{BB962C8B-B14F-4D97-AF65-F5344CB8AC3E}">
        <p14:creationId xmlns:p14="http://schemas.microsoft.com/office/powerpoint/2010/main" xmlns="" val="3745248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 235 and 236.</a:t>
            </a:r>
            <a:r>
              <a:rPr lang="en-US" sz="1200" kern="1200" dirty="0" smtClean="0">
                <a:solidFill>
                  <a:schemeClr val="tx1"/>
                </a:solidFill>
                <a:latin typeface="+mn-lt"/>
                <a:ea typeface="+mn-ea"/>
                <a:cs typeface="+mn-cs"/>
              </a:rPr>
              <a:t> </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4</a:t>
            </a:fld>
            <a:endParaRPr lang="en-US"/>
          </a:p>
        </p:txBody>
      </p:sp>
    </p:spTree>
    <p:extLst>
      <p:ext uri="{BB962C8B-B14F-4D97-AF65-F5344CB8AC3E}">
        <p14:creationId xmlns:p14="http://schemas.microsoft.com/office/powerpoint/2010/main" xmlns="" val="3745248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 235</a:t>
            </a:r>
            <a:r>
              <a:rPr lang="en-US" baseline="0" dirty="0" smtClean="0"/>
              <a:t> and 236.</a:t>
            </a:r>
            <a:endParaRPr lang="en-US" dirty="0" smtClean="0"/>
          </a:p>
          <a:p>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5</a:t>
            </a:fld>
            <a:endParaRPr lang="en-US"/>
          </a:p>
        </p:txBody>
      </p:sp>
    </p:spTree>
    <p:extLst>
      <p:ext uri="{BB962C8B-B14F-4D97-AF65-F5344CB8AC3E}">
        <p14:creationId xmlns:p14="http://schemas.microsoft.com/office/powerpoint/2010/main" xmlns="" val="3745248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 236 to 238.</a:t>
            </a:r>
          </a:p>
          <a:p>
            <a:r>
              <a:rPr lang="en-US" sz="1200" kern="1200" dirty="0" smtClean="0">
                <a:solidFill>
                  <a:schemeClr val="tx1"/>
                </a:solidFill>
                <a:latin typeface="+mn-lt"/>
                <a:ea typeface="+mn-ea"/>
                <a:cs typeface="+mn-cs"/>
              </a:rPr>
              <a:t>The Subset Number Duplication (SND) test identifies excessive number duplication within subsets.  This test works well in situations where excessive number duplication might signal that the numbers have been invented which might be a red flag for fraud. </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6</a:t>
            </a:fld>
            <a:endParaRPr lang="en-US"/>
          </a:p>
        </p:txBody>
      </p:sp>
    </p:spTree>
    <p:extLst>
      <p:ext uri="{BB962C8B-B14F-4D97-AF65-F5344CB8AC3E}">
        <p14:creationId xmlns:p14="http://schemas.microsoft.com/office/powerpoint/2010/main" xmlns="" val="3745248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 238</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Figure 12.1.</a:t>
            </a:r>
          </a:p>
          <a:p>
            <a:r>
              <a:rPr lang="en-US" sz="1200" kern="1200" dirty="0" smtClean="0">
                <a:solidFill>
                  <a:schemeClr val="tx1"/>
                </a:solidFill>
                <a:latin typeface="+mn-lt"/>
                <a:ea typeface="+mn-ea"/>
                <a:cs typeface="+mn-cs"/>
              </a:rPr>
              <a:t>Access has a </a:t>
            </a:r>
            <a:r>
              <a:rPr lang="en-US" sz="1200" i="1" kern="1200" dirty="0" smtClean="0">
                <a:solidFill>
                  <a:schemeClr val="tx1"/>
                </a:solidFill>
                <a:latin typeface="+mn-lt"/>
                <a:ea typeface="+mn-ea"/>
                <a:cs typeface="+mn-cs"/>
              </a:rPr>
              <a:t>Find Duplicates Query Wizard</a:t>
            </a:r>
            <a:r>
              <a:rPr lang="en-US" sz="1200" kern="1200" dirty="0" smtClean="0">
                <a:solidFill>
                  <a:schemeClr val="tx1"/>
                </a:solidFill>
                <a:latin typeface="+mn-lt"/>
                <a:ea typeface="+mn-ea"/>
                <a:cs typeface="+mn-cs"/>
              </a:rPr>
              <a:t> which works well for this reasonably straightforward test.  A problem with this wizard is that the duplicates are shown on two lines, and the triplicates on three lines and so forth.  This causes a very large results table for large data sets.  The preferred method is to use </a:t>
            </a:r>
            <a:r>
              <a:rPr lang="en-US" sz="1200" b="1" kern="1200" dirty="0" smtClean="0">
                <a:solidFill>
                  <a:schemeClr val="tx1"/>
                </a:solidFill>
                <a:latin typeface="+mn-lt"/>
                <a:ea typeface="+mn-ea"/>
                <a:cs typeface="+mn-cs"/>
              </a:rPr>
              <a:t>Group By</a:t>
            </a:r>
            <a:r>
              <a:rPr lang="en-US" sz="1200" kern="1200" dirty="0" smtClean="0">
                <a:solidFill>
                  <a:schemeClr val="tx1"/>
                </a:solidFill>
                <a:latin typeface="+mn-lt"/>
                <a:ea typeface="+mn-ea"/>
                <a:cs typeface="+mn-cs"/>
              </a:rPr>
              <a:t> routines that will be good practice for other similar tests.</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 239</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Figure 12.2. </a:t>
            </a:r>
          </a:p>
          <a:p>
            <a:r>
              <a:rPr lang="en-US" sz="1200" kern="1200" dirty="0" smtClean="0">
                <a:solidFill>
                  <a:schemeClr val="tx1"/>
                </a:solidFill>
                <a:latin typeface="+mn-lt"/>
                <a:ea typeface="+mn-ea"/>
                <a:cs typeface="+mn-cs"/>
              </a:rPr>
              <a:t>The results in Figure 12.2 show a large number of duplications.  The results are sorted by the </a:t>
            </a:r>
            <a:r>
              <a:rPr lang="en-US" sz="1200" i="1" kern="1200" dirty="0" smtClean="0">
                <a:solidFill>
                  <a:schemeClr val="tx1"/>
                </a:solidFill>
                <a:latin typeface="+mn-lt"/>
                <a:ea typeface="+mn-ea"/>
                <a:cs typeface="+mn-cs"/>
              </a:rPr>
              <a:t>Count</a:t>
            </a:r>
            <a:r>
              <a:rPr lang="en-US" sz="1200" kern="1200" dirty="0" smtClean="0">
                <a:solidFill>
                  <a:schemeClr val="tx1"/>
                </a:solidFill>
                <a:latin typeface="+mn-lt"/>
                <a:ea typeface="+mn-ea"/>
                <a:cs typeface="+mn-cs"/>
              </a:rPr>
              <a:t> descending and then by the </a:t>
            </a:r>
            <a:r>
              <a:rPr lang="en-US" sz="1200" i="1" kern="1200" dirty="0" smtClean="0">
                <a:solidFill>
                  <a:schemeClr val="tx1"/>
                </a:solidFill>
                <a:latin typeface="+mn-lt"/>
                <a:ea typeface="+mn-ea"/>
                <a:cs typeface="+mn-cs"/>
              </a:rPr>
              <a:t>Amount</a:t>
            </a:r>
            <a:r>
              <a:rPr lang="en-US" sz="1200" kern="1200" dirty="0" smtClean="0">
                <a:solidFill>
                  <a:schemeClr val="tx1"/>
                </a:solidFill>
                <a:latin typeface="+mn-lt"/>
                <a:ea typeface="+mn-ea"/>
                <a:cs typeface="+mn-cs"/>
              </a:rPr>
              <a:t> descending.  Amounts less than $100 are not included in the results to keep the results table to a manageable size.</a:t>
            </a:r>
          </a:p>
        </p:txBody>
      </p:sp>
      <p:sp>
        <p:nvSpPr>
          <p:cNvPr id="4" name="Slide Number Placeholder 3"/>
          <p:cNvSpPr>
            <a:spLocks noGrp="1"/>
          </p:cNvSpPr>
          <p:nvPr>
            <p:ph type="sldNum" sz="quarter" idx="10"/>
          </p:nvPr>
        </p:nvSpPr>
        <p:spPr/>
        <p:txBody>
          <a:bodyPr/>
          <a:lstStyle/>
          <a:p>
            <a:fld id="{20470CDF-350B-46CB-BEAF-ECD563619AFC}"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Pages 239 to 244</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Figure 12.3. </a:t>
            </a:r>
          </a:p>
          <a:p>
            <a:r>
              <a:rPr lang="en-US" sz="1200" kern="1200" dirty="0" smtClean="0">
                <a:solidFill>
                  <a:schemeClr val="tx1"/>
                </a:solidFill>
                <a:latin typeface="+mn-lt"/>
                <a:ea typeface="+mn-ea"/>
                <a:cs typeface="+mn-cs"/>
              </a:rPr>
              <a:t>Access has a </a:t>
            </a:r>
            <a:r>
              <a:rPr lang="en-US" sz="1200" i="1" kern="1200" dirty="0" smtClean="0">
                <a:solidFill>
                  <a:schemeClr val="tx1"/>
                </a:solidFill>
                <a:latin typeface="+mn-lt"/>
                <a:ea typeface="+mn-ea"/>
                <a:cs typeface="+mn-cs"/>
              </a:rPr>
              <a:t>Find Unmatched Query Wizard</a:t>
            </a:r>
            <a:r>
              <a:rPr lang="en-US" sz="1200" kern="1200" dirty="0" smtClean="0">
                <a:solidFill>
                  <a:schemeClr val="tx1"/>
                </a:solidFill>
                <a:latin typeface="+mn-lt"/>
                <a:ea typeface="+mn-ea"/>
                <a:cs typeface="+mn-cs"/>
              </a:rPr>
              <a:t> that works reasonably well for the same-same-different test.  A problem with this wizard is that we get some strange results when we have a group of three invoices with two of them being for the same vendor and the third invoice being for a different vendor. </a:t>
            </a:r>
          </a:p>
          <a:p>
            <a:r>
              <a:rPr lang="en-US" sz="1200" kern="1200" dirty="0" smtClean="0">
                <a:solidFill>
                  <a:schemeClr val="tx1"/>
                </a:solidFill>
                <a:latin typeface="+mn-lt"/>
                <a:ea typeface="+mn-ea"/>
                <a:cs typeface="+mn-cs"/>
              </a:rPr>
              <a:t>The first query identifies all the cases where we have the same </a:t>
            </a:r>
            <a:r>
              <a:rPr lang="en-US" sz="1200" i="1" kern="1200" dirty="0" smtClean="0">
                <a:solidFill>
                  <a:schemeClr val="tx1"/>
                </a:solidFill>
                <a:latin typeface="+mn-lt"/>
                <a:ea typeface="+mn-ea"/>
                <a:cs typeface="+mn-cs"/>
              </a:rPr>
              <a:t>Amount</a:t>
            </a:r>
            <a:r>
              <a:rPr lang="en-US" sz="1200" kern="1200" dirty="0" smtClean="0">
                <a:solidFill>
                  <a:schemeClr val="tx1"/>
                </a:solidFill>
                <a:latin typeface="+mn-lt"/>
                <a:ea typeface="+mn-ea"/>
                <a:cs typeface="+mn-cs"/>
              </a:rPr>
              <a:t>, the same </a:t>
            </a:r>
            <a:r>
              <a:rPr lang="en-US" sz="1200" i="1" kern="1200" dirty="0" smtClean="0">
                <a:solidFill>
                  <a:schemeClr val="tx1"/>
                </a:solidFill>
                <a:latin typeface="+mn-lt"/>
                <a:ea typeface="+mn-ea"/>
                <a:cs typeface="+mn-cs"/>
              </a:rPr>
              <a:t>Date</a:t>
            </a:r>
            <a:r>
              <a:rPr lang="en-US" sz="1200" kern="1200" dirty="0" smtClean="0">
                <a:solidFill>
                  <a:schemeClr val="tx1"/>
                </a:solidFill>
                <a:latin typeface="+mn-lt"/>
                <a:ea typeface="+mn-ea"/>
                <a:cs typeface="+mn-cs"/>
              </a:rPr>
              <a:t>, and the same </a:t>
            </a:r>
            <a:r>
              <a:rPr lang="en-US" sz="1200" i="1" kern="1200" dirty="0" err="1" smtClean="0">
                <a:solidFill>
                  <a:schemeClr val="tx1"/>
                </a:solidFill>
                <a:latin typeface="+mn-lt"/>
                <a:ea typeface="+mn-ea"/>
                <a:cs typeface="+mn-cs"/>
              </a:rPr>
              <a:t>InvoiceNum</a:t>
            </a:r>
            <a:r>
              <a:rPr lang="en-US" sz="1200" kern="1200" dirty="0" smtClean="0">
                <a:solidFill>
                  <a:schemeClr val="tx1"/>
                </a:solidFill>
                <a:latin typeface="+mn-lt"/>
                <a:ea typeface="+mn-ea"/>
                <a:cs typeface="+mn-cs"/>
              </a:rPr>
              <a:t>.  The </a:t>
            </a:r>
            <a:r>
              <a:rPr lang="en-US" sz="1200" i="1" kern="1200" dirty="0" err="1" smtClean="0">
                <a:solidFill>
                  <a:schemeClr val="tx1"/>
                </a:solidFill>
                <a:latin typeface="+mn-lt"/>
                <a:ea typeface="+mn-ea"/>
                <a:cs typeface="+mn-cs"/>
              </a:rPr>
              <a:t>VendorNum</a:t>
            </a:r>
            <a:r>
              <a:rPr lang="en-US" sz="1200" i="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field will be used in the next query. </a:t>
            </a:r>
          </a:p>
          <a:p>
            <a:r>
              <a:rPr lang="en-US" sz="1200" kern="1200" dirty="0" smtClean="0">
                <a:solidFill>
                  <a:schemeClr val="tx1"/>
                </a:solidFill>
                <a:latin typeface="+mn-lt"/>
                <a:ea typeface="+mn-ea"/>
                <a:cs typeface="+mn-cs"/>
              </a:rPr>
              <a:t> The results show that we have 2,111 cases where we have the same </a:t>
            </a:r>
            <a:r>
              <a:rPr lang="en-US" sz="1200" i="1" kern="1200" dirty="0" smtClean="0">
                <a:solidFill>
                  <a:schemeClr val="tx1"/>
                </a:solidFill>
                <a:latin typeface="+mn-lt"/>
                <a:ea typeface="+mn-ea"/>
                <a:cs typeface="+mn-cs"/>
              </a:rPr>
              <a:t>Date</a:t>
            </a:r>
            <a:r>
              <a:rPr lang="en-US" sz="1200" kern="1200" dirty="0" smtClean="0">
                <a:solidFill>
                  <a:schemeClr val="tx1"/>
                </a:solidFill>
                <a:latin typeface="+mn-lt"/>
                <a:ea typeface="+mn-ea"/>
                <a:cs typeface="+mn-cs"/>
              </a:rPr>
              <a:t>, the same </a:t>
            </a:r>
            <a:r>
              <a:rPr lang="en-US" sz="1200" i="1" kern="1200" dirty="0" err="1" smtClean="0">
                <a:solidFill>
                  <a:schemeClr val="tx1"/>
                </a:solidFill>
                <a:latin typeface="+mn-lt"/>
                <a:ea typeface="+mn-ea"/>
                <a:cs typeface="+mn-cs"/>
              </a:rPr>
              <a:t>InvoiceNum</a:t>
            </a:r>
            <a:r>
              <a:rPr lang="en-US" sz="1200" kern="1200" dirty="0" smtClean="0">
                <a:solidFill>
                  <a:schemeClr val="tx1"/>
                </a:solidFill>
                <a:latin typeface="+mn-lt"/>
                <a:ea typeface="+mn-ea"/>
                <a:cs typeface="+mn-cs"/>
              </a:rPr>
              <a:t>, and the same </a:t>
            </a:r>
            <a:r>
              <a:rPr lang="en-US" sz="1200" i="1" kern="1200" dirty="0" smtClean="0">
                <a:solidFill>
                  <a:schemeClr val="tx1"/>
                </a:solidFill>
                <a:latin typeface="+mn-lt"/>
                <a:ea typeface="+mn-ea"/>
                <a:cs typeface="+mn-cs"/>
              </a:rPr>
              <a:t>Amount</a:t>
            </a:r>
            <a:r>
              <a:rPr lang="en-US" sz="1200" kern="1200" dirty="0" smtClean="0">
                <a:solidFill>
                  <a:schemeClr val="tx1"/>
                </a:solidFill>
                <a:latin typeface="+mn-lt"/>
                <a:ea typeface="+mn-ea"/>
                <a:cs typeface="+mn-cs"/>
              </a:rPr>
              <a:t>.  In some of these groups the vendors will be the same (in which case we have the results in our prior SSS test) and in some cases the vendors are different (in which case they're exactly what we're looking for in this SSD test). </a:t>
            </a:r>
          </a:p>
          <a:p>
            <a:r>
              <a:rPr lang="en-US" sz="1200" kern="1200" dirty="0" smtClean="0">
                <a:solidFill>
                  <a:schemeClr val="tx1"/>
                </a:solidFill>
                <a:latin typeface="+mn-lt"/>
                <a:ea typeface="+mn-ea"/>
                <a:cs typeface="+mn-cs"/>
              </a:rPr>
              <a:t>The next series of queries (not shown) identifies those</a:t>
            </a:r>
            <a:r>
              <a:rPr lang="en-US" sz="1200" kern="1200" baseline="0" dirty="0" smtClean="0">
                <a:solidFill>
                  <a:schemeClr val="tx1"/>
                </a:solidFill>
                <a:latin typeface="+mn-lt"/>
                <a:ea typeface="+mn-ea"/>
                <a:cs typeface="+mn-cs"/>
              </a:rPr>
              <a:t> cases where the vendors are </a:t>
            </a:r>
            <a:r>
              <a:rPr lang="en-US" sz="1200" i="1" kern="1200" baseline="0" dirty="0" smtClean="0">
                <a:solidFill>
                  <a:schemeClr val="tx1"/>
                </a:solidFill>
                <a:latin typeface="+mn-lt"/>
                <a:ea typeface="+mn-ea"/>
                <a:cs typeface="+mn-cs"/>
              </a:rPr>
              <a:t>different</a:t>
            </a:r>
            <a:r>
              <a:rPr lang="en-US" sz="1200"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44887388-CA01-48FB-9F7F-8548B84ECDD2}" type="datetimeFigureOut">
              <a:rPr lang="en-US" smtClean="0"/>
              <a:pPr/>
              <a:t>4/20/2012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8256B651-48DF-4E35-A653-B7BFB5F3ACF6}"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887388-CA01-48FB-9F7F-8548B84ECDD2}" type="datetimeFigureOut">
              <a:rPr lang="en-US" smtClean="0"/>
              <a:pPr/>
              <a:t>4/20/2012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887388-CA01-48FB-9F7F-8548B84ECDD2}" type="datetimeFigureOut">
              <a:rPr lang="en-US" smtClean="0"/>
              <a:pPr/>
              <a:t>4/20/2012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887388-CA01-48FB-9F7F-8548B84ECDD2}" type="datetimeFigureOut">
              <a:rPr lang="en-US" smtClean="0"/>
              <a:pPr/>
              <a:t>4/20/2012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4887388-CA01-48FB-9F7F-8548B84ECDD2}" type="datetimeFigureOut">
              <a:rPr lang="en-US" smtClean="0"/>
              <a:pPr/>
              <a:t>4/20/2012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8256B651-48DF-4E35-A653-B7BFB5F3ACF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4887388-CA01-48FB-9F7F-8548B84ECDD2}" type="datetimeFigureOut">
              <a:rPr lang="en-US" smtClean="0"/>
              <a:pPr/>
              <a:t>4/20/2012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4887388-CA01-48FB-9F7F-8548B84ECDD2}" type="datetimeFigureOut">
              <a:rPr lang="en-US" smtClean="0"/>
              <a:pPr/>
              <a:t>4/20/2012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4887388-CA01-48FB-9F7F-8548B84ECDD2}" type="datetimeFigureOut">
              <a:rPr lang="en-US" smtClean="0"/>
              <a:pPr/>
              <a:t>4/20/2012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887388-CA01-48FB-9F7F-8548B84ECDD2}" type="datetimeFigureOut">
              <a:rPr lang="en-US" smtClean="0"/>
              <a:pPr/>
              <a:t>4/20/2012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4887388-CA01-48FB-9F7F-8548B84ECDD2}" type="datetimeFigureOut">
              <a:rPr lang="en-US" smtClean="0"/>
              <a:pPr/>
              <a:t>4/20/2012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4887388-CA01-48FB-9F7F-8548B84ECDD2}" type="datetimeFigureOut">
              <a:rPr lang="en-US" smtClean="0"/>
              <a:pPr/>
              <a:t>4/20/2012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duotone>
              <a:prstClr val="black"/>
              <a:schemeClr val="accent4">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44887388-CA01-48FB-9F7F-8548B84ECDD2}" type="datetimeFigureOut">
              <a:rPr lang="en-US" smtClean="0"/>
              <a:pPr/>
              <a:t>4/20/2012</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8256B651-48DF-4E35-A653-B7BFB5F3ACF6}"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381000"/>
            <a:ext cx="5029200" cy="838200"/>
          </a:xfrm>
        </p:spPr>
        <p:txBody>
          <a:bodyPr/>
          <a:lstStyle/>
          <a:p>
            <a:r>
              <a:rPr lang="en-US" dirty="0" smtClean="0"/>
              <a:t>Chapter 12</a:t>
            </a:r>
            <a:endParaRPr lang="en-US" dirty="0"/>
          </a:p>
        </p:txBody>
      </p:sp>
      <p:sp>
        <p:nvSpPr>
          <p:cNvPr id="3" name="Subtitle 2"/>
          <p:cNvSpPr>
            <a:spLocks noGrp="1"/>
          </p:cNvSpPr>
          <p:nvPr>
            <p:ph type="subTitle" idx="1"/>
          </p:nvPr>
        </p:nvSpPr>
        <p:spPr>
          <a:xfrm>
            <a:off x="1219200" y="1600200"/>
            <a:ext cx="5715000" cy="2133600"/>
          </a:xfrm>
          <a:solidFill>
            <a:schemeClr val="tx1"/>
          </a:solidFill>
        </p:spPr>
        <p:txBody>
          <a:bodyPr>
            <a:normAutofit/>
          </a:bodyPr>
          <a:lstStyle/>
          <a:p>
            <a:pPr algn="l"/>
            <a:r>
              <a:rPr lang="en-US" dirty="0" smtClean="0">
                <a:solidFill>
                  <a:schemeClr val="bg1"/>
                </a:solidFill>
                <a:latin typeface="Times New Roman" pitchFamily="18" charset="0"/>
                <a:cs typeface="Times New Roman" pitchFamily="18" charset="0"/>
              </a:rPr>
              <a:t>Duplications within subsets</a:t>
            </a:r>
          </a:p>
          <a:p>
            <a:pPr algn="l"/>
            <a:r>
              <a:rPr lang="en-US" dirty="0" smtClean="0">
                <a:solidFill>
                  <a:schemeClr val="bg1"/>
                </a:solidFill>
                <a:latin typeface="Times New Roman" pitchFamily="18" charset="0"/>
                <a:cs typeface="Times New Roman" pitchFamily="18" charset="0"/>
              </a:rPr>
              <a:t>Can use Access or Excel</a:t>
            </a:r>
            <a:endParaRPr lang="en-US" dirty="0" smtClean="0">
              <a:solidFill>
                <a:schemeClr val="bg1"/>
              </a:solidFill>
              <a:latin typeface="Times New Roman" pitchFamily="18" charset="0"/>
              <a:cs typeface="Times New Roman" pitchFamily="18" charset="0"/>
            </a:endParaRPr>
          </a:p>
          <a:p>
            <a:pPr algn="l"/>
            <a:r>
              <a:rPr lang="en-US" dirty="0" smtClean="0">
                <a:solidFill>
                  <a:schemeClr val="bg1"/>
                </a:solidFill>
                <a:latin typeface="Times New Roman" pitchFamily="18" charset="0"/>
                <a:cs typeface="Times New Roman" pitchFamily="18" charset="0"/>
              </a:rPr>
              <a:t>Exact </a:t>
            </a:r>
            <a:r>
              <a:rPr lang="en-US" dirty="0" smtClean="0">
                <a:solidFill>
                  <a:schemeClr val="bg1"/>
                </a:solidFill>
                <a:latin typeface="Times New Roman" pitchFamily="18" charset="0"/>
                <a:cs typeface="Times New Roman" pitchFamily="18" charset="0"/>
              </a:rPr>
              <a:t>duplicates: Same-same-same</a:t>
            </a:r>
          </a:p>
          <a:p>
            <a:pPr algn="l"/>
            <a:r>
              <a:rPr lang="en-US" dirty="0" smtClean="0">
                <a:solidFill>
                  <a:schemeClr val="bg1"/>
                </a:solidFill>
                <a:latin typeface="Times New Roman" pitchFamily="18" charset="0"/>
                <a:cs typeface="Times New Roman" pitchFamily="18" charset="0"/>
              </a:rPr>
              <a:t>Close duplicates: </a:t>
            </a:r>
            <a:r>
              <a:rPr lang="en-US" dirty="0" smtClean="0">
                <a:solidFill>
                  <a:schemeClr val="bg1"/>
                </a:solidFill>
                <a:latin typeface="Times New Roman" pitchFamily="18" charset="0"/>
                <a:cs typeface="Times New Roman" pitchFamily="18" charset="0"/>
              </a:rPr>
              <a:t>Same-same-different</a:t>
            </a:r>
            <a:endParaRPr lang="en-US" dirty="0" smtClean="0">
              <a:solidFill>
                <a:schemeClr val="bg1"/>
              </a:solidFill>
              <a:latin typeface="Times New Roman" pitchFamily="18" charset="0"/>
              <a:cs typeface="Times New Roman" pitchFamily="18" charset="0"/>
            </a:endParaRPr>
          </a:p>
        </p:txBody>
      </p:sp>
      <p:sp>
        <p:nvSpPr>
          <p:cNvPr id="5" name="Rectangle 4"/>
          <p:cNvSpPr/>
          <p:nvPr/>
        </p:nvSpPr>
        <p:spPr>
          <a:xfrm>
            <a:off x="1371600" y="4648200"/>
            <a:ext cx="3352800" cy="904863"/>
          </a:xfrm>
          <a:prstGeom prst="rect">
            <a:avLst/>
          </a:prstGeom>
          <a:solidFill>
            <a:schemeClr val="tx1"/>
          </a:solidFill>
        </p:spPr>
        <p:txBody>
          <a:bodyPr wrap="square">
            <a:spAutoFit/>
          </a:bodyPr>
          <a:lstStyle/>
          <a:p>
            <a:pPr lvl="0">
              <a:spcBef>
                <a:spcPct val="20000"/>
              </a:spcBef>
              <a:buClr>
                <a:prstClr val="white">
                  <a:shade val="95000"/>
                </a:prstClr>
              </a:buClr>
              <a:buSzPct val="65000"/>
            </a:pPr>
            <a:r>
              <a:rPr lang="en-US" sz="2400" dirty="0" smtClean="0">
                <a:solidFill>
                  <a:prstClr val="black"/>
                </a:solidFill>
                <a:latin typeface="Book Antiqua" pitchFamily="18" charset="0"/>
                <a:cs typeface="Calibri" pitchFamily="34" charset="0"/>
              </a:rPr>
              <a:t>Prepared by:</a:t>
            </a:r>
          </a:p>
          <a:p>
            <a:pPr lvl="0">
              <a:spcBef>
                <a:spcPct val="20000"/>
              </a:spcBef>
              <a:buClr>
                <a:prstClr val="white">
                  <a:shade val="95000"/>
                </a:prstClr>
              </a:buClr>
              <a:buSzPct val="65000"/>
            </a:pPr>
            <a:r>
              <a:rPr lang="en-US" sz="2400" dirty="0" smtClean="0">
                <a:solidFill>
                  <a:prstClr val="black"/>
                </a:solidFill>
                <a:latin typeface="Book Antiqua" pitchFamily="18" charset="0"/>
                <a:cs typeface="Calibri" pitchFamily="34" charset="0"/>
              </a:rPr>
              <a:t>Mark J. Nigrini</a:t>
            </a:r>
            <a:endParaRPr lang="en-US" sz="2400" dirty="0">
              <a:solidFill>
                <a:prstClr val="black"/>
              </a:solidFill>
              <a:latin typeface="Book Antiqua" pitchFamily="18" charset="0"/>
              <a:cs typeface="Calibri" pitchFamily="34" charset="0"/>
            </a:endParaRPr>
          </a:p>
        </p:txBody>
      </p:sp>
      <p:sp>
        <p:nvSpPr>
          <p:cNvPr id="4" name="TextBox 3"/>
          <p:cNvSpPr txBox="1"/>
          <p:nvPr/>
        </p:nvSpPr>
        <p:spPr>
          <a:xfrm>
            <a:off x="152400" y="6489125"/>
            <a:ext cx="4953000" cy="276999"/>
          </a:xfrm>
          <a:prstGeom prst="rect">
            <a:avLst/>
          </a:prstGeom>
          <a:noFill/>
        </p:spPr>
        <p:txBody>
          <a:bodyPr wrap="square" rtlCol="0">
            <a:spAutoFit/>
          </a:bodyPr>
          <a:lstStyle/>
          <a:p>
            <a:r>
              <a:rPr lang="en-US" sz="1200" dirty="0" smtClean="0"/>
              <a:t>Copyright © 2012 by Mark J. Nigrini. All rights reserved.</a:t>
            </a:r>
            <a:endParaRPr lang="en-US" sz="1200" dirty="0"/>
          </a:p>
        </p:txBody>
      </p:sp>
      <p:pic>
        <p:nvPicPr>
          <p:cNvPr id="11266" name="Picture 2" descr="C:\DataDrivenForensics_Images\ForensicAnalyticsImages300DPI\Images_Chapter12\Figure12-33 - Copy.jpg"/>
          <p:cNvPicPr>
            <a:picLocks noChangeAspect="1" noChangeArrowheads="1"/>
          </p:cNvPicPr>
          <p:nvPr/>
        </p:nvPicPr>
        <p:blipFill>
          <a:blip r:embed="rId3" cstate="print"/>
          <a:srcRect/>
          <a:stretch>
            <a:fillRect/>
          </a:stretch>
        </p:blipFill>
        <p:spPr bwMode="auto">
          <a:xfrm>
            <a:off x="5181600" y="4648200"/>
            <a:ext cx="3602736" cy="1389888"/>
          </a:xfrm>
          <a:prstGeom prst="rect">
            <a:avLst/>
          </a:prstGeom>
          <a:noFill/>
        </p:spPr>
      </p:pic>
      <p:pic>
        <p:nvPicPr>
          <p:cNvPr id="1026" name="Picture 2"/>
          <p:cNvPicPr>
            <a:picLocks noChangeAspect="1" noChangeArrowheads="1"/>
          </p:cNvPicPr>
          <p:nvPr/>
        </p:nvPicPr>
        <p:blipFill>
          <a:blip r:embed="rId4" cstate="print"/>
          <a:srcRect/>
          <a:stretch>
            <a:fillRect/>
          </a:stretch>
        </p:blipFill>
        <p:spPr bwMode="auto">
          <a:xfrm>
            <a:off x="6724650" y="0"/>
            <a:ext cx="2419350" cy="3448050"/>
          </a:xfrm>
          <a:prstGeom prst="rect">
            <a:avLst/>
          </a:prstGeom>
          <a:noFill/>
          <a:ln w="9525">
            <a:noFill/>
            <a:miter lim="800000"/>
            <a:headEnd/>
            <a:tailEnd/>
          </a:ln>
          <a:effectLst/>
        </p:spPr>
      </p:pic>
    </p:spTree>
    <p:extLst>
      <p:ext uri="{BB962C8B-B14F-4D97-AF65-F5344CB8AC3E}">
        <p14:creationId xmlns="" xmlns:p14="http://schemas.microsoft.com/office/powerpoint/2010/main" val="35485908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0"/>
            <a:ext cx="8305800" cy="914400"/>
          </a:xfrm>
        </p:spPr>
        <p:txBody>
          <a:bodyPr>
            <a:normAutofit/>
          </a:bodyPr>
          <a:lstStyle/>
          <a:p>
            <a:r>
              <a:rPr lang="en-US" dirty="0" smtClean="0"/>
              <a:t>SSD: access</a:t>
            </a:r>
            <a:endParaRPr lang="en-US" dirty="0"/>
          </a:p>
        </p:txBody>
      </p:sp>
      <p:pic>
        <p:nvPicPr>
          <p:cNvPr id="4099" name="Picture 3" descr="C:\DataDrivenForensics_Images\ForensicAnalyticsImages300DPI\Images_Chapter12\Figure12-09 - Copy.jpg"/>
          <p:cNvPicPr>
            <a:picLocks noChangeAspect="1" noChangeArrowheads="1"/>
          </p:cNvPicPr>
          <p:nvPr/>
        </p:nvPicPr>
        <p:blipFill>
          <a:blip r:embed="rId3" cstate="print"/>
          <a:srcRect/>
          <a:stretch>
            <a:fillRect/>
          </a:stretch>
        </p:blipFill>
        <p:spPr bwMode="auto">
          <a:xfrm>
            <a:off x="1905000" y="1072591"/>
            <a:ext cx="5450464" cy="5785409"/>
          </a:xfrm>
          <a:prstGeom prst="rect">
            <a:avLst/>
          </a:prstGeom>
          <a:noFill/>
        </p:spPr>
      </p:pic>
    </p:spTree>
    <p:extLst>
      <p:ext uri="{BB962C8B-B14F-4D97-AF65-F5344CB8AC3E}">
        <p14:creationId xmlns="" xmlns:p14="http://schemas.microsoft.com/office/powerpoint/2010/main" val="28412411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28600"/>
            <a:ext cx="9144000" cy="1066800"/>
          </a:xfrm>
        </p:spPr>
        <p:txBody>
          <a:bodyPr>
            <a:normAutofit/>
          </a:bodyPr>
          <a:lstStyle/>
          <a:p>
            <a:r>
              <a:rPr lang="en-US" dirty="0" err="1" smtClean="0"/>
              <a:t>snd</a:t>
            </a:r>
            <a:r>
              <a:rPr lang="en-US" dirty="0" smtClean="0"/>
              <a:t>: access</a:t>
            </a:r>
            <a:endParaRPr lang="en-US" dirty="0"/>
          </a:p>
        </p:txBody>
      </p:sp>
      <p:pic>
        <p:nvPicPr>
          <p:cNvPr id="5123" name="Picture 3" descr="C:\DataDrivenForensics_Images\ForensicAnalyticsImages300DPI\Images_Chapter12\Figure12-11 - Copy.jpg"/>
          <p:cNvPicPr>
            <a:picLocks noChangeAspect="1" noChangeArrowheads="1"/>
          </p:cNvPicPr>
          <p:nvPr/>
        </p:nvPicPr>
        <p:blipFill>
          <a:blip r:embed="rId3" cstate="print"/>
          <a:srcRect/>
          <a:stretch>
            <a:fillRect/>
          </a:stretch>
        </p:blipFill>
        <p:spPr bwMode="auto">
          <a:xfrm>
            <a:off x="1447800" y="2133600"/>
            <a:ext cx="6241877" cy="3825667"/>
          </a:xfrm>
          <a:prstGeom prst="rect">
            <a:avLst/>
          </a:prstGeom>
          <a:noFill/>
        </p:spPr>
      </p:pic>
    </p:spTree>
    <p:extLst>
      <p:ext uri="{BB962C8B-B14F-4D97-AF65-F5344CB8AC3E}">
        <p14:creationId xmlns="" xmlns:p14="http://schemas.microsoft.com/office/powerpoint/2010/main" val="28412411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28600"/>
            <a:ext cx="9144000" cy="1066800"/>
          </a:xfrm>
        </p:spPr>
        <p:txBody>
          <a:bodyPr>
            <a:normAutofit/>
          </a:bodyPr>
          <a:lstStyle/>
          <a:p>
            <a:r>
              <a:rPr lang="en-US" dirty="0" err="1" smtClean="0"/>
              <a:t>snd</a:t>
            </a:r>
            <a:r>
              <a:rPr lang="en-US" dirty="0" smtClean="0"/>
              <a:t>: access</a:t>
            </a:r>
            <a:endParaRPr lang="en-US" dirty="0"/>
          </a:p>
        </p:txBody>
      </p:sp>
      <p:pic>
        <p:nvPicPr>
          <p:cNvPr id="15362" name="Picture 2" descr="C:\DataDrivenForensics_Images\ForensicAnalyticsImages300DPI\Images_Chapter12\Figure12-12 - Copy.jpg"/>
          <p:cNvPicPr>
            <a:picLocks noChangeAspect="1" noChangeArrowheads="1"/>
          </p:cNvPicPr>
          <p:nvPr/>
        </p:nvPicPr>
        <p:blipFill>
          <a:blip r:embed="rId3" cstate="print"/>
          <a:srcRect/>
          <a:stretch>
            <a:fillRect/>
          </a:stretch>
        </p:blipFill>
        <p:spPr bwMode="auto">
          <a:xfrm>
            <a:off x="2895600" y="1447800"/>
            <a:ext cx="3410712" cy="5202936"/>
          </a:xfrm>
          <a:prstGeom prst="rect">
            <a:avLst/>
          </a:prstGeom>
          <a:noFill/>
        </p:spPr>
      </p:pic>
    </p:spTree>
    <p:extLst>
      <p:ext uri="{BB962C8B-B14F-4D97-AF65-F5344CB8AC3E}">
        <p14:creationId xmlns="" xmlns:p14="http://schemas.microsoft.com/office/powerpoint/2010/main" val="28412411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28600"/>
            <a:ext cx="9144000" cy="1066800"/>
          </a:xfrm>
        </p:spPr>
        <p:txBody>
          <a:bodyPr>
            <a:normAutofit/>
          </a:bodyPr>
          <a:lstStyle/>
          <a:p>
            <a:r>
              <a:rPr lang="en-US" dirty="0" err="1" smtClean="0"/>
              <a:t>snd</a:t>
            </a:r>
            <a:r>
              <a:rPr lang="en-US" dirty="0" smtClean="0"/>
              <a:t>: access</a:t>
            </a:r>
            <a:endParaRPr lang="en-US" dirty="0"/>
          </a:p>
        </p:txBody>
      </p:sp>
      <p:pic>
        <p:nvPicPr>
          <p:cNvPr id="16386" name="Picture 2" descr="C:\DataDrivenForensics_Images\ForensicAnalyticsImages300DPI\Images_Chapter12\Figure12-13 - Copy.jpg"/>
          <p:cNvPicPr>
            <a:picLocks noChangeAspect="1" noChangeArrowheads="1"/>
          </p:cNvPicPr>
          <p:nvPr/>
        </p:nvPicPr>
        <p:blipFill>
          <a:blip r:embed="rId3" cstate="print"/>
          <a:srcRect/>
          <a:stretch>
            <a:fillRect/>
          </a:stretch>
        </p:blipFill>
        <p:spPr bwMode="auto">
          <a:xfrm>
            <a:off x="762000" y="2209800"/>
            <a:ext cx="7729728" cy="3840480"/>
          </a:xfrm>
          <a:prstGeom prst="rect">
            <a:avLst/>
          </a:prstGeom>
          <a:noFill/>
        </p:spPr>
      </p:pic>
    </p:spTree>
    <p:extLst>
      <p:ext uri="{BB962C8B-B14F-4D97-AF65-F5344CB8AC3E}">
        <p14:creationId xmlns="" xmlns:p14="http://schemas.microsoft.com/office/powerpoint/2010/main" val="28412411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0"/>
            <a:ext cx="9144000" cy="990600"/>
          </a:xfrm>
        </p:spPr>
        <p:txBody>
          <a:bodyPr>
            <a:normAutofit/>
          </a:bodyPr>
          <a:lstStyle/>
          <a:p>
            <a:r>
              <a:rPr lang="en-US" sz="5400" dirty="0" err="1" smtClean="0"/>
              <a:t>snd</a:t>
            </a:r>
            <a:r>
              <a:rPr lang="en-US" sz="5400" dirty="0" smtClean="0"/>
              <a:t>: access</a:t>
            </a:r>
            <a:endParaRPr lang="en-US" sz="5400" dirty="0"/>
          </a:p>
        </p:txBody>
      </p:sp>
      <p:pic>
        <p:nvPicPr>
          <p:cNvPr id="17410" name="Picture 2" descr="C:\DataDrivenForensics_Images\ForensicAnalyticsImages300DPI\Images_Chapter12\Figure12-16 - Copy.jpg"/>
          <p:cNvPicPr>
            <a:picLocks noChangeAspect="1" noChangeArrowheads="1"/>
          </p:cNvPicPr>
          <p:nvPr/>
        </p:nvPicPr>
        <p:blipFill>
          <a:blip r:embed="rId3" cstate="print"/>
          <a:srcRect/>
          <a:stretch>
            <a:fillRect/>
          </a:stretch>
        </p:blipFill>
        <p:spPr bwMode="auto">
          <a:xfrm>
            <a:off x="838200" y="1092891"/>
            <a:ext cx="7358634" cy="5765109"/>
          </a:xfrm>
          <a:prstGeom prst="rect">
            <a:avLst/>
          </a:prstGeom>
          <a:noFill/>
        </p:spPr>
      </p:pic>
    </p:spTree>
    <p:extLst>
      <p:ext uri="{BB962C8B-B14F-4D97-AF65-F5344CB8AC3E}">
        <p14:creationId xmlns="" xmlns:p14="http://schemas.microsoft.com/office/powerpoint/2010/main" val="28412411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28600"/>
            <a:ext cx="9144000" cy="838200"/>
          </a:xfrm>
        </p:spPr>
        <p:txBody>
          <a:bodyPr>
            <a:normAutofit/>
          </a:bodyPr>
          <a:lstStyle/>
          <a:p>
            <a:r>
              <a:rPr lang="en-US" dirty="0" err="1" smtClean="0"/>
              <a:t>sss</a:t>
            </a:r>
            <a:r>
              <a:rPr lang="en-US" dirty="0" smtClean="0"/>
              <a:t>: excel</a:t>
            </a:r>
            <a:endParaRPr lang="en-US" dirty="0"/>
          </a:p>
        </p:txBody>
      </p:sp>
      <p:pic>
        <p:nvPicPr>
          <p:cNvPr id="6148" name="Picture 4" descr="C:\DataDrivenForensics_Images\ForensicAnalyticsImages300DPI\Images_Chapter12\Figure12-17 - Copy.jpg"/>
          <p:cNvPicPr>
            <a:picLocks noChangeAspect="1" noChangeArrowheads="1"/>
          </p:cNvPicPr>
          <p:nvPr/>
        </p:nvPicPr>
        <p:blipFill>
          <a:blip r:embed="rId3" cstate="print"/>
          <a:srcRect/>
          <a:stretch>
            <a:fillRect/>
          </a:stretch>
        </p:blipFill>
        <p:spPr bwMode="auto">
          <a:xfrm>
            <a:off x="1600200" y="1184239"/>
            <a:ext cx="6029005" cy="5673761"/>
          </a:xfrm>
          <a:prstGeom prst="rect">
            <a:avLst/>
          </a:prstGeom>
          <a:noFill/>
        </p:spPr>
      </p:pic>
    </p:spTree>
    <p:extLst>
      <p:ext uri="{BB962C8B-B14F-4D97-AF65-F5344CB8AC3E}">
        <p14:creationId xmlns="" xmlns:p14="http://schemas.microsoft.com/office/powerpoint/2010/main" val="28412411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28600"/>
            <a:ext cx="9144000" cy="1066800"/>
          </a:xfrm>
        </p:spPr>
        <p:txBody>
          <a:bodyPr>
            <a:normAutofit/>
          </a:bodyPr>
          <a:lstStyle/>
          <a:p>
            <a:r>
              <a:rPr lang="en-US" dirty="0" err="1" smtClean="0"/>
              <a:t>sss</a:t>
            </a:r>
            <a:r>
              <a:rPr lang="en-US" dirty="0" smtClean="0"/>
              <a:t>: excel</a:t>
            </a:r>
            <a:endParaRPr lang="en-US" dirty="0"/>
          </a:p>
        </p:txBody>
      </p:sp>
      <p:pic>
        <p:nvPicPr>
          <p:cNvPr id="18434" name="Picture 2" descr="C:\DataDrivenForensics_Images\ForensicAnalyticsImages300DPI\Images_Chapter12\Figure12-18 - Copy.jpg"/>
          <p:cNvPicPr>
            <a:picLocks noChangeAspect="1" noChangeArrowheads="1"/>
          </p:cNvPicPr>
          <p:nvPr/>
        </p:nvPicPr>
        <p:blipFill>
          <a:blip r:embed="rId3" cstate="print"/>
          <a:srcRect/>
          <a:stretch>
            <a:fillRect/>
          </a:stretch>
        </p:blipFill>
        <p:spPr bwMode="auto">
          <a:xfrm>
            <a:off x="1981200" y="1981200"/>
            <a:ext cx="5602712" cy="4252783"/>
          </a:xfrm>
          <a:prstGeom prst="rect">
            <a:avLst/>
          </a:prstGeom>
          <a:noFill/>
        </p:spPr>
      </p:pic>
    </p:spTree>
    <p:extLst>
      <p:ext uri="{BB962C8B-B14F-4D97-AF65-F5344CB8AC3E}">
        <p14:creationId xmlns="" xmlns:p14="http://schemas.microsoft.com/office/powerpoint/2010/main" val="28412411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28600"/>
            <a:ext cx="9144000" cy="1066800"/>
          </a:xfrm>
        </p:spPr>
        <p:txBody>
          <a:bodyPr>
            <a:normAutofit/>
          </a:bodyPr>
          <a:lstStyle/>
          <a:p>
            <a:r>
              <a:rPr lang="en-US" dirty="0" err="1" smtClean="0"/>
              <a:t>sss</a:t>
            </a:r>
            <a:r>
              <a:rPr lang="en-US" dirty="0" smtClean="0"/>
              <a:t>: excel</a:t>
            </a:r>
            <a:endParaRPr lang="en-US" dirty="0"/>
          </a:p>
        </p:txBody>
      </p:sp>
      <p:pic>
        <p:nvPicPr>
          <p:cNvPr id="7171" name="Picture 3" descr="C:\DataDrivenForensics_Images\ForensicAnalyticsImages300DPI\Images_Chapter12\Figure12-20 - Copy.jpg"/>
          <p:cNvPicPr>
            <a:picLocks noChangeAspect="1" noChangeArrowheads="1"/>
          </p:cNvPicPr>
          <p:nvPr/>
        </p:nvPicPr>
        <p:blipFill>
          <a:blip r:embed="rId3" cstate="print"/>
          <a:srcRect/>
          <a:stretch>
            <a:fillRect/>
          </a:stretch>
        </p:blipFill>
        <p:spPr bwMode="auto">
          <a:xfrm>
            <a:off x="1143000" y="2362200"/>
            <a:ext cx="6961632" cy="3218688"/>
          </a:xfrm>
          <a:prstGeom prst="rect">
            <a:avLst/>
          </a:prstGeom>
          <a:noFill/>
        </p:spPr>
      </p:pic>
    </p:spTree>
    <p:extLst>
      <p:ext uri="{BB962C8B-B14F-4D97-AF65-F5344CB8AC3E}">
        <p14:creationId xmlns="" xmlns:p14="http://schemas.microsoft.com/office/powerpoint/2010/main" val="28412411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28600"/>
            <a:ext cx="9144000" cy="1066800"/>
          </a:xfrm>
        </p:spPr>
        <p:txBody>
          <a:bodyPr>
            <a:normAutofit/>
          </a:bodyPr>
          <a:lstStyle/>
          <a:p>
            <a:r>
              <a:rPr lang="en-US" dirty="0" err="1" smtClean="0"/>
              <a:t>ssd</a:t>
            </a:r>
            <a:r>
              <a:rPr lang="en-US" dirty="0" smtClean="0"/>
              <a:t>: excel</a:t>
            </a:r>
            <a:endParaRPr lang="en-US" dirty="0"/>
          </a:p>
        </p:txBody>
      </p:sp>
      <p:pic>
        <p:nvPicPr>
          <p:cNvPr id="8195" name="Picture 3"/>
          <p:cNvPicPr>
            <a:picLocks noChangeAspect="1" noChangeArrowheads="1"/>
          </p:cNvPicPr>
          <p:nvPr/>
        </p:nvPicPr>
        <p:blipFill>
          <a:blip r:embed="rId3" cstate="print"/>
          <a:srcRect/>
          <a:stretch>
            <a:fillRect/>
          </a:stretch>
        </p:blipFill>
        <p:spPr bwMode="auto">
          <a:xfrm>
            <a:off x="914400" y="2438400"/>
            <a:ext cx="7254256" cy="2670052"/>
          </a:xfrm>
          <a:prstGeom prst="rect">
            <a:avLst/>
          </a:prstGeom>
          <a:noFill/>
          <a:ln w="9525">
            <a:noFill/>
            <a:miter lim="800000"/>
            <a:headEnd/>
            <a:tailEnd/>
          </a:ln>
        </p:spPr>
      </p:pic>
    </p:spTree>
    <p:extLst>
      <p:ext uri="{BB962C8B-B14F-4D97-AF65-F5344CB8AC3E}">
        <p14:creationId xmlns="" xmlns:p14="http://schemas.microsoft.com/office/powerpoint/2010/main" val="28412411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28600"/>
            <a:ext cx="9144000" cy="1066800"/>
          </a:xfrm>
        </p:spPr>
        <p:txBody>
          <a:bodyPr>
            <a:normAutofit/>
          </a:bodyPr>
          <a:lstStyle/>
          <a:p>
            <a:r>
              <a:rPr lang="en-US" dirty="0" err="1" smtClean="0"/>
              <a:t>ssd</a:t>
            </a:r>
            <a:r>
              <a:rPr lang="en-US" dirty="0" smtClean="0"/>
              <a:t>: excel</a:t>
            </a:r>
            <a:endParaRPr lang="en-US" dirty="0"/>
          </a:p>
        </p:txBody>
      </p:sp>
      <p:pic>
        <p:nvPicPr>
          <p:cNvPr id="19458" name="Picture 2" descr="C:\DataDrivenForensics_Images\ForensicAnalyticsImages300DPI\Images_Chapter12\Figure12-21 - Copy.jpg"/>
          <p:cNvPicPr>
            <a:picLocks noChangeAspect="1" noChangeArrowheads="1"/>
          </p:cNvPicPr>
          <p:nvPr/>
        </p:nvPicPr>
        <p:blipFill>
          <a:blip r:embed="rId3" cstate="print"/>
          <a:srcRect/>
          <a:stretch>
            <a:fillRect/>
          </a:stretch>
        </p:blipFill>
        <p:spPr bwMode="auto">
          <a:xfrm>
            <a:off x="1828800" y="1524000"/>
            <a:ext cx="5431536" cy="5074920"/>
          </a:xfrm>
          <a:prstGeom prst="rect">
            <a:avLst/>
          </a:prstGeom>
          <a:noFill/>
        </p:spPr>
      </p:pic>
    </p:spTree>
    <p:extLst>
      <p:ext uri="{BB962C8B-B14F-4D97-AF65-F5344CB8AC3E}">
        <p14:creationId xmlns="" xmlns:p14="http://schemas.microsoft.com/office/powerpoint/2010/main" val="28412411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381000"/>
            <a:ext cx="8305800" cy="762000"/>
          </a:xfrm>
        </p:spPr>
        <p:txBody>
          <a:bodyPr>
            <a:normAutofit/>
          </a:bodyPr>
          <a:lstStyle/>
          <a:p>
            <a:r>
              <a:rPr lang="en-US" b="0" dirty="0" smtClean="0"/>
              <a:t>introduction</a:t>
            </a:r>
            <a:endParaRPr lang="en-US" b="0" dirty="0"/>
          </a:p>
        </p:txBody>
      </p:sp>
      <p:sp>
        <p:nvSpPr>
          <p:cNvPr id="5" name="Subtitle 4"/>
          <p:cNvSpPr>
            <a:spLocks noGrp="1"/>
          </p:cNvSpPr>
          <p:nvPr>
            <p:ph type="subTitle" idx="1"/>
          </p:nvPr>
        </p:nvSpPr>
        <p:spPr>
          <a:xfrm>
            <a:off x="0" y="1828800"/>
            <a:ext cx="9144000" cy="4572000"/>
          </a:xfrm>
        </p:spPr>
        <p:txBody>
          <a:bodyPr>
            <a:noAutofit/>
          </a:bodyPr>
          <a:lstStyle/>
          <a:p>
            <a:pPr marL="457200" indent="-457200" algn="l">
              <a:buFont typeface="Wingdings" pitchFamily="2" charset="2"/>
              <a:buChar char="§"/>
            </a:pPr>
            <a:r>
              <a:rPr lang="en-US" sz="3600" dirty="0" smtClean="0"/>
              <a:t>Tests assume that excessive duplications are red flags for fraud or errors</a:t>
            </a:r>
          </a:p>
          <a:p>
            <a:pPr marL="457200" indent="-457200" algn="l">
              <a:buFont typeface="Wingdings" pitchFamily="2" charset="2"/>
              <a:buChar char="§"/>
            </a:pPr>
            <a:r>
              <a:rPr lang="en-US" sz="3600" dirty="0" smtClean="0"/>
              <a:t>Need to define </a:t>
            </a:r>
            <a:r>
              <a:rPr lang="en-US" sz="3600" i="1" dirty="0" smtClean="0"/>
              <a:t>abnormal</a:t>
            </a:r>
            <a:r>
              <a:rPr lang="en-US" sz="3600" dirty="0" smtClean="0"/>
              <a:t> duplication</a:t>
            </a:r>
          </a:p>
          <a:p>
            <a:pPr marL="457200" indent="-457200" algn="l">
              <a:buFont typeface="Wingdings" pitchFamily="2" charset="2"/>
              <a:buChar char="§"/>
            </a:pPr>
            <a:r>
              <a:rPr lang="en-US" sz="3600" dirty="0" smtClean="0"/>
              <a:t>Exact duplicates: Same-same-same</a:t>
            </a:r>
          </a:p>
          <a:p>
            <a:pPr marL="457200" indent="-457200" algn="l">
              <a:buFont typeface="Wingdings" pitchFamily="2" charset="2"/>
              <a:buChar char="§"/>
            </a:pPr>
            <a:r>
              <a:rPr lang="en-US" sz="3600" dirty="0" smtClean="0"/>
              <a:t>Close duplicates: Same-same-different</a:t>
            </a:r>
          </a:p>
          <a:p>
            <a:pPr marL="457200" indent="-457200" algn="l">
              <a:buFont typeface="Wingdings" pitchFamily="2" charset="2"/>
              <a:buChar char="§"/>
            </a:pPr>
            <a:r>
              <a:rPr lang="en-US" sz="3600" dirty="0" smtClean="0"/>
              <a:t>Subset duplications → high risk of fraud or errors</a:t>
            </a:r>
          </a:p>
        </p:txBody>
      </p:sp>
    </p:spTree>
    <p:extLst>
      <p:ext uri="{BB962C8B-B14F-4D97-AF65-F5344CB8AC3E}">
        <p14:creationId xmlns:p14="http://schemas.microsoft.com/office/powerpoint/2010/main" xmlns="" val="12848037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28600"/>
            <a:ext cx="9144000" cy="1066800"/>
          </a:xfrm>
        </p:spPr>
        <p:txBody>
          <a:bodyPr>
            <a:normAutofit/>
          </a:bodyPr>
          <a:lstStyle/>
          <a:p>
            <a:r>
              <a:rPr lang="en-US" dirty="0" err="1" smtClean="0"/>
              <a:t>ssd</a:t>
            </a:r>
            <a:r>
              <a:rPr lang="en-US" dirty="0" smtClean="0"/>
              <a:t>: excel</a:t>
            </a:r>
            <a:endParaRPr lang="en-US" dirty="0"/>
          </a:p>
        </p:txBody>
      </p:sp>
      <p:pic>
        <p:nvPicPr>
          <p:cNvPr id="20482" name="Picture 2"/>
          <p:cNvPicPr>
            <a:picLocks noChangeAspect="1" noChangeArrowheads="1"/>
          </p:cNvPicPr>
          <p:nvPr/>
        </p:nvPicPr>
        <p:blipFill>
          <a:blip r:embed="rId3" cstate="print"/>
          <a:srcRect/>
          <a:stretch>
            <a:fillRect/>
          </a:stretch>
        </p:blipFill>
        <p:spPr bwMode="auto">
          <a:xfrm>
            <a:off x="304800" y="2209800"/>
            <a:ext cx="8556332" cy="2435965"/>
          </a:xfrm>
          <a:prstGeom prst="rect">
            <a:avLst/>
          </a:prstGeom>
          <a:noFill/>
          <a:ln w="9525">
            <a:noFill/>
            <a:miter lim="800000"/>
            <a:headEnd/>
            <a:tailEnd/>
          </a:ln>
        </p:spPr>
      </p:pic>
    </p:spTree>
    <p:extLst>
      <p:ext uri="{BB962C8B-B14F-4D97-AF65-F5344CB8AC3E}">
        <p14:creationId xmlns="" xmlns:p14="http://schemas.microsoft.com/office/powerpoint/2010/main" val="28412411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0"/>
            <a:ext cx="9144000" cy="990600"/>
          </a:xfrm>
        </p:spPr>
        <p:txBody>
          <a:bodyPr>
            <a:normAutofit/>
          </a:bodyPr>
          <a:lstStyle/>
          <a:p>
            <a:r>
              <a:rPr lang="en-US" dirty="0" err="1" smtClean="0"/>
              <a:t>ssd</a:t>
            </a:r>
            <a:r>
              <a:rPr lang="en-US" dirty="0" smtClean="0"/>
              <a:t>: excel</a:t>
            </a:r>
            <a:endParaRPr lang="en-US" dirty="0"/>
          </a:p>
        </p:txBody>
      </p:sp>
      <p:pic>
        <p:nvPicPr>
          <p:cNvPr id="21506" name="Picture 2" descr="C:\DataDrivenForensics_Images\ForensicAnalyticsImages300DPI\Images_Chapter12\Figure12-26 - Copy.jpg"/>
          <p:cNvPicPr>
            <a:picLocks noChangeAspect="1" noChangeArrowheads="1"/>
          </p:cNvPicPr>
          <p:nvPr/>
        </p:nvPicPr>
        <p:blipFill>
          <a:blip r:embed="rId3" cstate="print"/>
          <a:srcRect/>
          <a:stretch>
            <a:fillRect/>
          </a:stretch>
        </p:blipFill>
        <p:spPr bwMode="auto">
          <a:xfrm>
            <a:off x="2133600" y="1126998"/>
            <a:ext cx="4679442" cy="5731002"/>
          </a:xfrm>
          <a:prstGeom prst="rect">
            <a:avLst/>
          </a:prstGeom>
          <a:noFill/>
        </p:spPr>
      </p:pic>
    </p:spTree>
    <p:extLst>
      <p:ext uri="{BB962C8B-B14F-4D97-AF65-F5344CB8AC3E}">
        <p14:creationId xmlns="" xmlns:p14="http://schemas.microsoft.com/office/powerpoint/2010/main" val="28412411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28600"/>
            <a:ext cx="9144000" cy="1066800"/>
          </a:xfrm>
        </p:spPr>
        <p:txBody>
          <a:bodyPr>
            <a:normAutofit/>
          </a:bodyPr>
          <a:lstStyle/>
          <a:p>
            <a:r>
              <a:rPr lang="en-US" dirty="0" err="1" smtClean="0"/>
              <a:t>snd</a:t>
            </a:r>
            <a:r>
              <a:rPr lang="en-US" dirty="0" smtClean="0"/>
              <a:t>: excel</a:t>
            </a:r>
            <a:endParaRPr lang="en-US" dirty="0"/>
          </a:p>
        </p:txBody>
      </p:sp>
      <p:pic>
        <p:nvPicPr>
          <p:cNvPr id="1026" name="Picture 2" descr="C:\DataDrivenForensics_Images\ForensicAnalyticsImages300DPI\Images_Chapter12\Figure12-31 - Copy.jpg"/>
          <p:cNvPicPr>
            <a:picLocks noChangeAspect="1" noChangeArrowheads="1"/>
          </p:cNvPicPr>
          <p:nvPr/>
        </p:nvPicPr>
        <p:blipFill>
          <a:blip r:embed="rId3" cstate="print"/>
          <a:srcRect/>
          <a:stretch>
            <a:fillRect/>
          </a:stretch>
        </p:blipFill>
        <p:spPr bwMode="auto">
          <a:xfrm>
            <a:off x="1371600" y="1676400"/>
            <a:ext cx="6753697" cy="4799747"/>
          </a:xfrm>
          <a:prstGeom prst="rect">
            <a:avLst/>
          </a:prstGeom>
          <a:noFill/>
        </p:spPr>
      </p:pic>
    </p:spTree>
    <p:extLst>
      <p:ext uri="{BB962C8B-B14F-4D97-AF65-F5344CB8AC3E}">
        <p14:creationId xmlns="" xmlns:p14="http://schemas.microsoft.com/office/powerpoint/2010/main" val="28412411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28600"/>
            <a:ext cx="9144000" cy="838200"/>
          </a:xfrm>
        </p:spPr>
        <p:txBody>
          <a:bodyPr>
            <a:normAutofit/>
          </a:bodyPr>
          <a:lstStyle/>
          <a:p>
            <a:r>
              <a:rPr lang="en-US" dirty="0" err="1" smtClean="0"/>
              <a:t>snd</a:t>
            </a:r>
            <a:r>
              <a:rPr lang="en-US" dirty="0" smtClean="0"/>
              <a:t>: excel</a:t>
            </a:r>
            <a:endParaRPr lang="en-US" dirty="0"/>
          </a:p>
        </p:txBody>
      </p:sp>
      <p:pic>
        <p:nvPicPr>
          <p:cNvPr id="2050" name="Picture 2" descr="C:\DataDrivenForensics_Images\ForensicAnalyticsImages300DPI\Images_Chapter12\Figure12-33 - Copy.jpg"/>
          <p:cNvPicPr>
            <a:picLocks noChangeAspect="1" noChangeArrowheads="1"/>
          </p:cNvPicPr>
          <p:nvPr/>
        </p:nvPicPr>
        <p:blipFill>
          <a:blip r:embed="rId3" cstate="print"/>
          <a:srcRect/>
          <a:stretch>
            <a:fillRect/>
          </a:stretch>
        </p:blipFill>
        <p:spPr bwMode="auto">
          <a:xfrm>
            <a:off x="914400" y="2209800"/>
            <a:ext cx="7205472" cy="2779776"/>
          </a:xfrm>
          <a:prstGeom prst="rect">
            <a:avLst/>
          </a:prstGeom>
          <a:noFill/>
        </p:spPr>
      </p:pic>
    </p:spTree>
    <p:extLst>
      <p:ext uri="{BB962C8B-B14F-4D97-AF65-F5344CB8AC3E}">
        <p14:creationId xmlns="" xmlns:p14="http://schemas.microsoft.com/office/powerpoint/2010/main" val="28412411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381000"/>
            <a:ext cx="9144000" cy="762000"/>
          </a:xfrm>
        </p:spPr>
        <p:txBody>
          <a:bodyPr>
            <a:normAutofit/>
          </a:bodyPr>
          <a:lstStyle/>
          <a:p>
            <a:r>
              <a:rPr lang="en-US" b="0" dirty="0" smtClean="0"/>
              <a:t>abnormal </a:t>
            </a:r>
            <a:r>
              <a:rPr lang="en-US" b="0" dirty="0" err="1" smtClean="0"/>
              <a:t>dups</a:t>
            </a:r>
            <a:r>
              <a:rPr lang="en-US" b="0" dirty="0" smtClean="0"/>
              <a:t> summary</a:t>
            </a:r>
            <a:endParaRPr lang="en-US" b="0" dirty="0"/>
          </a:p>
        </p:txBody>
      </p:sp>
      <p:sp>
        <p:nvSpPr>
          <p:cNvPr id="5" name="Subtitle 4"/>
          <p:cNvSpPr>
            <a:spLocks noGrp="1"/>
          </p:cNvSpPr>
          <p:nvPr>
            <p:ph type="subTitle" idx="1"/>
          </p:nvPr>
        </p:nvSpPr>
        <p:spPr>
          <a:xfrm>
            <a:off x="0" y="1676400"/>
            <a:ext cx="9144000" cy="5029200"/>
          </a:xfrm>
        </p:spPr>
        <p:txBody>
          <a:bodyPr>
            <a:normAutofit lnSpcReduction="10000"/>
          </a:bodyPr>
          <a:lstStyle/>
          <a:p>
            <a:pPr marL="457200" indent="-457200" algn="l">
              <a:buFont typeface="Wingdings" pitchFamily="2" charset="2"/>
              <a:buChar char="§"/>
            </a:pPr>
            <a:r>
              <a:rPr lang="en-US" sz="3200" dirty="0" smtClean="0"/>
              <a:t>Excessive duplications  are red flags for fraud or error</a:t>
            </a:r>
          </a:p>
          <a:p>
            <a:pPr marL="457200" indent="-457200" algn="l">
              <a:buFont typeface="Wingdings" pitchFamily="2" charset="2"/>
              <a:buChar char="§"/>
            </a:pPr>
            <a:r>
              <a:rPr lang="en-US" sz="3200" dirty="0" smtClean="0"/>
              <a:t>Unusual to charge $113.64 twice on the same day</a:t>
            </a:r>
          </a:p>
          <a:p>
            <a:pPr marL="457200" indent="-457200" algn="l">
              <a:buFont typeface="Wingdings" pitchFamily="2" charset="2"/>
              <a:buChar char="§"/>
            </a:pPr>
            <a:r>
              <a:rPr lang="en-US" sz="3200" dirty="0" smtClean="0"/>
              <a:t>Same-same-same could be a split purchase or an election tally error</a:t>
            </a:r>
          </a:p>
          <a:p>
            <a:pPr marL="457200" indent="-457200" algn="l">
              <a:buFont typeface="Wingdings" pitchFamily="2" charset="2"/>
              <a:buChar char="§"/>
            </a:pPr>
            <a:r>
              <a:rPr lang="en-US" sz="3200" dirty="0" smtClean="0"/>
              <a:t>Same-same-different looked for near duplicates</a:t>
            </a:r>
          </a:p>
          <a:p>
            <a:pPr marL="457200" indent="-457200" algn="l">
              <a:buFont typeface="Wingdings" pitchFamily="2" charset="2"/>
              <a:buChar char="§"/>
            </a:pPr>
            <a:r>
              <a:rPr lang="en-US" sz="3200" dirty="0" smtClean="0"/>
              <a:t>Subset duplication could signal errors</a:t>
            </a:r>
          </a:p>
          <a:p>
            <a:pPr marL="457200" indent="-457200" algn="l">
              <a:buFont typeface="Wingdings" pitchFamily="2" charset="2"/>
              <a:buChar char="§"/>
            </a:pPr>
            <a:r>
              <a:rPr lang="en-US" sz="3200" dirty="0" smtClean="0"/>
              <a:t>Tests can be run in Access or Excel</a:t>
            </a:r>
          </a:p>
        </p:txBody>
      </p:sp>
    </p:spTree>
    <p:extLst>
      <p:ext uri="{BB962C8B-B14F-4D97-AF65-F5344CB8AC3E}">
        <p14:creationId xmlns="" xmlns:p14="http://schemas.microsoft.com/office/powerpoint/2010/main" val="12848037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381000"/>
            <a:ext cx="8305800" cy="762000"/>
          </a:xfrm>
        </p:spPr>
        <p:txBody>
          <a:bodyPr>
            <a:normAutofit/>
          </a:bodyPr>
          <a:lstStyle/>
          <a:p>
            <a:r>
              <a:rPr lang="en-US" b="0" dirty="0" smtClean="0"/>
              <a:t>same-same-same</a:t>
            </a:r>
            <a:endParaRPr lang="en-US" b="0" dirty="0"/>
          </a:p>
        </p:txBody>
      </p:sp>
      <p:pic>
        <p:nvPicPr>
          <p:cNvPr id="12290" name="Picture 2"/>
          <p:cNvPicPr>
            <a:picLocks noChangeAspect="1" noChangeArrowheads="1"/>
          </p:cNvPicPr>
          <p:nvPr/>
        </p:nvPicPr>
        <p:blipFill>
          <a:blip r:embed="rId3" cstate="print"/>
          <a:srcRect/>
          <a:stretch>
            <a:fillRect/>
          </a:stretch>
        </p:blipFill>
        <p:spPr bwMode="auto">
          <a:xfrm>
            <a:off x="838200" y="1981200"/>
            <a:ext cx="2745155" cy="1293393"/>
          </a:xfrm>
          <a:prstGeom prst="rect">
            <a:avLst/>
          </a:prstGeom>
          <a:noFill/>
          <a:ln w="9525">
            <a:noFill/>
            <a:miter lim="800000"/>
            <a:headEnd/>
            <a:tailEnd/>
          </a:ln>
        </p:spPr>
      </p:pic>
      <p:pic>
        <p:nvPicPr>
          <p:cNvPr id="12291" name="Picture 3"/>
          <p:cNvPicPr>
            <a:picLocks noChangeAspect="1" noChangeArrowheads="1"/>
          </p:cNvPicPr>
          <p:nvPr/>
        </p:nvPicPr>
        <p:blipFill>
          <a:blip r:embed="rId4" cstate="print"/>
          <a:srcRect/>
          <a:stretch>
            <a:fillRect/>
          </a:stretch>
        </p:blipFill>
        <p:spPr bwMode="auto">
          <a:xfrm>
            <a:off x="4267200" y="3962400"/>
            <a:ext cx="4408087" cy="2309626"/>
          </a:xfrm>
          <a:prstGeom prst="rect">
            <a:avLst/>
          </a:prstGeom>
          <a:noFill/>
          <a:ln w="9525">
            <a:noFill/>
            <a:miter lim="800000"/>
            <a:headEnd/>
            <a:tailEnd/>
          </a:ln>
        </p:spPr>
      </p:pic>
    </p:spTree>
    <p:extLst>
      <p:ext uri="{BB962C8B-B14F-4D97-AF65-F5344CB8AC3E}">
        <p14:creationId xmlns:p14="http://schemas.microsoft.com/office/powerpoint/2010/main" xmlns="" val="12848037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381000"/>
            <a:ext cx="8305800" cy="762000"/>
          </a:xfrm>
        </p:spPr>
        <p:txBody>
          <a:bodyPr>
            <a:normAutofit/>
          </a:bodyPr>
          <a:lstStyle/>
          <a:p>
            <a:r>
              <a:rPr lang="en-US" b="0" dirty="0" smtClean="0"/>
              <a:t>same-same-different</a:t>
            </a:r>
            <a:endParaRPr lang="en-US" b="0" dirty="0"/>
          </a:p>
        </p:txBody>
      </p:sp>
      <p:pic>
        <p:nvPicPr>
          <p:cNvPr id="13314" name="Picture 2"/>
          <p:cNvPicPr>
            <a:picLocks noChangeAspect="1" noChangeArrowheads="1"/>
          </p:cNvPicPr>
          <p:nvPr/>
        </p:nvPicPr>
        <p:blipFill>
          <a:blip r:embed="rId3" cstate="print"/>
          <a:srcRect/>
          <a:stretch>
            <a:fillRect/>
          </a:stretch>
        </p:blipFill>
        <p:spPr bwMode="auto">
          <a:xfrm>
            <a:off x="2971800" y="2819400"/>
            <a:ext cx="3002285" cy="1493525"/>
          </a:xfrm>
          <a:prstGeom prst="rect">
            <a:avLst/>
          </a:prstGeom>
          <a:noFill/>
          <a:ln w="9525">
            <a:noFill/>
            <a:miter lim="800000"/>
            <a:headEnd/>
            <a:tailEnd/>
          </a:ln>
        </p:spPr>
      </p:pic>
    </p:spTree>
    <p:extLst>
      <p:ext uri="{BB962C8B-B14F-4D97-AF65-F5344CB8AC3E}">
        <p14:creationId xmlns:p14="http://schemas.microsoft.com/office/powerpoint/2010/main" xmlns="" val="12848037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381000"/>
            <a:ext cx="8305800" cy="762000"/>
          </a:xfrm>
        </p:spPr>
        <p:txBody>
          <a:bodyPr>
            <a:normAutofit/>
          </a:bodyPr>
          <a:lstStyle/>
          <a:p>
            <a:r>
              <a:rPr lang="en-US" b="0" dirty="0" err="1" smtClean="0"/>
              <a:t>ssd</a:t>
            </a:r>
            <a:r>
              <a:rPr lang="en-US" b="0" dirty="0" smtClean="0"/>
              <a:t> notes</a:t>
            </a:r>
            <a:endParaRPr lang="en-US" b="0" dirty="0"/>
          </a:p>
        </p:txBody>
      </p:sp>
      <p:sp>
        <p:nvSpPr>
          <p:cNvPr id="5" name="Subtitle 4"/>
          <p:cNvSpPr>
            <a:spLocks noGrp="1"/>
          </p:cNvSpPr>
          <p:nvPr>
            <p:ph type="subTitle" idx="1"/>
          </p:nvPr>
        </p:nvSpPr>
        <p:spPr>
          <a:xfrm>
            <a:off x="0" y="1828800"/>
            <a:ext cx="9144000" cy="4572000"/>
          </a:xfrm>
        </p:spPr>
        <p:txBody>
          <a:bodyPr>
            <a:noAutofit/>
          </a:bodyPr>
          <a:lstStyle/>
          <a:p>
            <a:pPr marL="457200" indent="-457200" algn="l">
              <a:buFont typeface="Wingdings" pitchFamily="2" charset="2"/>
              <a:buChar char="§"/>
            </a:pPr>
            <a:r>
              <a:rPr lang="en-US" sz="3600" dirty="0" smtClean="0"/>
              <a:t>Effective for accounts payable errors</a:t>
            </a:r>
          </a:p>
          <a:p>
            <a:pPr marL="457200" indent="-457200" algn="l">
              <a:buFont typeface="Wingdings" pitchFamily="2" charset="2"/>
              <a:buChar char="§"/>
            </a:pPr>
            <a:r>
              <a:rPr lang="en-US" sz="3600" dirty="0" smtClean="0"/>
              <a:t>Finds where wrong vendor is paid first</a:t>
            </a:r>
          </a:p>
          <a:p>
            <a:pPr marL="457200" indent="-457200" algn="l">
              <a:buFont typeface="Wingdings" pitchFamily="2" charset="2"/>
              <a:buChar char="§"/>
            </a:pPr>
            <a:r>
              <a:rPr lang="en-US" sz="3600" dirty="0" smtClean="0"/>
              <a:t>Higher risk when vendors have many #s</a:t>
            </a:r>
          </a:p>
          <a:p>
            <a:pPr marL="457200" indent="-457200" algn="l">
              <a:buFont typeface="Wingdings" pitchFamily="2" charset="2"/>
              <a:buChar char="§"/>
            </a:pPr>
            <a:r>
              <a:rPr lang="en-US" sz="3600" dirty="0" smtClean="0"/>
              <a:t>Adapt the test for very large files</a:t>
            </a:r>
          </a:p>
          <a:p>
            <a:pPr marL="457200" indent="-457200" algn="l">
              <a:buFont typeface="Wingdings" pitchFamily="2" charset="2"/>
              <a:buChar char="§"/>
            </a:pPr>
            <a:r>
              <a:rPr lang="en-US" sz="3600" dirty="0" smtClean="0"/>
              <a:t>Leads the way for system improvements</a:t>
            </a:r>
          </a:p>
          <a:p>
            <a:pPr marL="457200" indent="-457200" algn="l">
              <a:buFont typeface="Wingdings" pitchFamily="2" charset="2"/>
              <a:buChar char="§"/>
            </a:pPr>
            <a:r>
              <a:rPr lang="en-US" sz="3600" dirty="0" smtClean="0"/>
              <a:t>Finds where payments are made to same vendor from different processing centers</a:t>
            </a:r>
          </a:p>
        </p:txBody>
      </p:sp>
    </p:spTree>
    <p:extLst>
      <p:ext uri="{BB962C8B-B14F-4D97-AF65-F5344CB8AC3E}">
        <p14:creationId xmlns:p14="http://schemas.microsoft.com/office/powerpoint/2010/main" xmlns="" val="12848037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381000"/>
            <a:ext cx="8305800" cy="762000"/>
          </a:xfrm>
        </p:spPr>
        <p:txBody>
          <a:bodyPr>
            <a:normAutofit fontScale="90000"/>
          </a:bodyPr>
          <a:lstStyle/>
          <a:p>
            <a:r>
              <a:rPr lang="en-US" b="0" dirty="0" smtClean="0"/>
              <a:t>subset number duplication</a:t>
            </a:r>
            <a:endParaRPr lang="en-US" b="0" dirty="0"/>
          </a:p>
        </p:txBody>
      </p:sp>
      <p:pic>
        <p:nvPicPr>
          <p:cNvPr id="2" name="Picture 2"/>
          <p:cNvPicPr>
            <a:picLocks noChangeAspect="1" noChangeArrowheads="1"/>
          </p:cNvPicPr>
          <p:nvPr/>
        </p:nvPicPr>
        <p:blipFill>
          <a:blip r:embed="rId3" cstate="print"/>
          <a:srcRect/>
          <a:stretch>
            <a:fillRect/>
          </a:stretch>
        </p:blipFill>
        <p:spPr bwMode="auto">
          <a:xfrm>
            <a:off x="228600" y="2362200"/>
            <a:ext cx="6461775" cy="883920"/>
          </a:xfrm>
          <a:prstGeom prst="rect">
            <a:avLst/>
          </a:prstGeom>
          <a:noFill/>
          <a:ln w="9525">
            <a:noFill/>
            <a:miter lim="800000"/>
            <a:headEnd/>
            <a:tailEnd/>
          </a:ln>
        </p:spPr>
      </p:pic>
      <p:pic>
        <p:nvPicPr>
          <p:cNvPr id="14339" name="Picture 3"/>
          <p:cNvPicPr>
            <a:picLocks noChangeAspect="1" noChangeArrowheads="1"/>
          </p:cNvPicPr>
          <p:nvPr/>
        </p:nvPicPr>
        <p:blipFill>
          <a:blip r:embed="rId4" cstate="print"/>
          <a:srcRect/>
          <a:stretch>
            <a:fillRect/>
          </a:stretch>
        </p:blipFill>
        <p:spPr bwMode="auto">
          <a:xfrm>
            <a:off x="2362200" y="5257800"/>
            <a:ext cx="6553215" cy="792480"/>
          </a:xfrm>
          <a:prstGeom prst="rect">
            <a:avLst/>
          </a:prstGeom>
          <a:noFill/>
          <a:ln w="9525">
            <a:noFill/>
            <a:miter lim="800000"/>
            <a:headEnd/>
            <a:tailEnd/>
          </a:ln>
        </p:spPr>
      </p:pic>
    </p:spTree>
    <p:extLst>
      <p:ext uri="{BB962C8B-B14F-4D97-AF65-F5344CB8AC3E}">
        <p14:creationId xmlns:p14="http://schemas.microsoft.com/office/powerpoint/2010/main" xmlns="" val="12848037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28600"/>
            <a:ext cx="9144000" cy="1066800"/>
          </a:xfrm>
        </p:spPr>
        <p:txBody>
          <a:bodyPr>
            <a:normAutofit/>
          </a:bodyPr>
          <a:lstStyle/>
          <a:p>
            <a:r>
              <a:rPr lang="en-US" dirty="0" err="1" smtClean="0"/>
              <a:t>sss</a:t>
            </a:r>
            <a:r>
              <a:rPr lang="en-US" dirty="0" smtClean="0"/>
              <a:t>: access</a:t>
            </a:r>
            <a:endParaRPr lang="en-US" dirty="0"/>
          </a:p>
        </p:txBody>
      </p:sp>
      <p:pic>
        <p:nvPicPr>
          <p:cNvPr id="1027" name="Picture 3" descr="C:\DataDrivenForensics_Images\ForensicAnalyticsImages300DPI\Images_Chapter12\Figure12-01 - Copy.jpg"/>
          <p:cNvPicPr>
            <a:picLocks noChangeAspect="1" noChangeArrowheads="1"/>
          </p:cNvPicPr>
          <p:nvPr/>
        </p:nvPicPr>
        <p:blipFill>
          <a:blip r:embed="rId3" cstate="print"/>
          <a:srcRect/>
          <a:stretch>
            <a:fillRect/>
          </a:stretch>
        </p:blipFill>
        <p:spPr bwMode="auto">
          <a:xfrm>
            <a:off x="228600" y="2286000"/>
            <a:ext cx="8658088" cy="3780922"/>
          </a:xfrm>
          <a:prstGeom prst="rect">
            <a:avLst/>
          </a:prstGeom>
          <a:noFill/>
        </p:spPr>
      </p:pic>
    </p:spTree>
    <p:extLst>
      <p:ext uri="{BB962C8B-B14F-4D97-AF65-F5344CB8AC3E}">
        <p14:creationId xmlns="" xmlns:p14="http://schemas.microsoft.com/office/powerpoint/2010/main" val="28412411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28600"/>
            <a:ext cx="9144000" cy="1066800"/>
          </a:xfrm>
        </p:spPr>
        <p:txBody>
          <a:bodyPr>
            <a:normAutofit/>
          </a:bodyPr>
          <a:lstStyle/>
          <a:p>
            <a:r>
              <a:rPr lang="en-US" dirty="0" err="1" smtClean="0"/>
              <a:t>sss</a:t>
            </a:r>
            <a:r>
              <a:rPr lang="en-US" dirty="0" smtClean="0"/>
              <a:t>: access</a:t>
            </a:r>
            <a:endParaRPr lang="en-US" dirty="0"/>
          </a:p>
        </p:txBody>
      </p:sp>
      <p:pic>
        <p:nvPicPr>
          <p:cNvPr id="2052" name="Picture 4" descr="C:\DataDrivenForensics_Images\ForensicAnalyticsImages300DPI\Images_Chapter12\Figure12-02 - Copy.jpg"/>
          <p:cNvPicPr>
            <a:picLocks noChangeAspect="1" noChangeArrowheads="1"/>
          </p:cNvPicPr>
          <p:nvPr/>
        </p:nvPicPr>
        <p:blipFill>
          <a:blip r:embed="rId3" cstate="print"/>
          <a:srcRect/>
          <a:stretch>
            <a:fillRect/>
          </a:stretch>
        </p:blipFill>
        <p:spPr bwMode="auto">
          <a:xfrm>
            <a:off x="1676400" y="1981200"/>
            <a:ext cx="5663611" cy="4354281"/>
          </a:xfrm>
          <a:prstGeom prst="rect">
            <a:avLst/>
          </a:prstGeom>
          <a:noFill/>
        </p:spPr>
      </p:pic>
    </p:spTree>
    <p:extLst>
      <p:ext uri="{BB962C8B-B14F-4D97-AF65-F5344CB8AC3E}">
        <p14:creationId xmlns="" xmlns:p14="http://schemas.microsoft.com/office/powerpoint/2010/main" val="28412411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228600"/>
            <a:ext cx="8001000" cy="914400"/>
          </a:xfrm>
        </p:spPr>
        <p:txBody>
          <a:bodyPr>
            <a:normAutofit/>
          </a:bodyPr>
          <a:lstStyle/>
          <a:p>
            <a:r>
              <a:rPr lang="en-US" dirty="0" err="1" smtClean="0"/>
              <a:t>ssd</a:t>
            </a:r>
            <a:r>
              <a:rPr lang="en-US" dirty="0" smtClean="0"/>
              <a:t>: access</a:t>
            </a:r>
            <a:endParaRPr lang="en-US" dirty="0"/>
          </a:p>
        </p:txBody>
      </p:sp>
      <p:pic>
        <p:nvPicPr>
          <p:cNvPr id="3075" name="Picture 3" descr="C:\DataDrivenForensics_Images\ForensicAnalyticsImages300DPI\Images_Chapter12\Figure12-03 - Copy.jpg"/>
          <p:cNvPicPr>
            <a:picLocks noChangeAspect="1" noChangeArrowheads="1"/>
          </p:cNvPicPr>
          <p:nvPr/>
        </p:nvPicPr>
        <p:blipFill>
          <a:blip r:embed="rId3" cstate="print"/>
          <a:srcRect/>
          <a:stretch>
            <a:fillRect/>
          </a:stretch>
        </p:blipFill>
        <p:spPr bwMode="auto">
          <a:xfrm>
            <a:off x="838200" y="2133600"/>
            <a:ext cx="7550658" cy="3825667"/>
          </a:xfrm>
          <a:prstGeom prst="rect">
            <a:avLst/>
          </a:prstGeom>
          <a:noFill/>
        </p:spPr>
      </p:pic>
    </p:spTree>
    <p:extLst>
      <p:ext uri="{BB962C8B-B14F-4D97-AF65-F5344CB8AC3E}">
        <p14:creationId xmlns="" xmlns:p14="http://schemas.microsoft.com/office/powerpoint/2010/main" val="28412411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66532</TotalTime>
  <Words>2103</Words>
  <Application>Microsoft Office PowerPoint</Application>
  <PresentationFormat>On-screen Show (4:3)</PresentationFormat>
  <Paragraphs>166</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Apex</vt:lpstr>
      <vt:lpstr>Chapter 12</vt:lpstr>
      <vt:lpstr>introduction</vt:lpstr>
      <vt:lpstr>same-same-same</vt:lpstr>
      <vt:lpstr>same-same-different</vt:lpstr>
      <vt:lpstr>ssd notes</vt:lpstr>
      <vt:lpstr>subset number duplication</vt:lpstr>
      <vt:lpstr>sss: access</vt:lpstr>
      <vt:lpstr>sss: access</vt:lpstr>
      <vt:lpstr>ssd: access</vt:lpstr>
      <vt:lpstr>SSD: access</vt:lpstr>
      <vt:lpstr>snd: access</vt:lpstr>
      <vt:lpstr>snd: access</vt:lpstr>
      <vt:lpstr>snd: access</vt:lpstr>
      <vt:lpstr>snd: access</vt:lpstr>
      <vt:lpstr>sss: excel</vt:lpstr>
      <vt:lpstr>sss: excel</vt:lpstr>
      <vt:lpstr>sss: excel</vt:lpstr>
      <vt:lpstr>ssd: excel</vt:lpstr>
      <vt:lpstr>ssd: excel</vt:lpstr>
      <vt:lpstr>ssd: excel</vt:lpstr>
      <vt:lpstr>ssd: excel</vt:lpstr>
      <vt:lpstr>snd: excel</vt:lpstr>
      <vt:lpstr>snd: excel</vt:lpstr>
      <vt:lpstr>abnormal dups 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12</dc:title>
  <dc:subject>Abnormal Duplications</dc:subject>
  <dc:creator>Mark J. Nigrini</dc:creator>
  <cp:keywords>same-same-same, subset duplications, Excel</cp:keywords>
  <dc:description>(c) 2012 Mark J. Nigrini.  All rights reserved._x000d_
These PowerPoint slides are intended for use by instructors that have adopted Forensic Analytics as a textbook, or for conference presentations with a full disclosure of the source.</dc:description>
  <cp:lastModifiedBy>Mark J. Nigrini</cp:lastModifiedBy>
  <cp:revision>303</cp:revision>
  <dcterms:created xsi:type="dcterms:W3CDTF">2012-01-04T23:11:02Z</dcterms:created>
  <dcterms:modified xsi:type="dcterms:W3CDTF">2012-01-24T23:01:57Z</dcterms:modified>
  <cp:category>Presentation slides</cp:category>
</cp:coreProperties>
</file>