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56" r:id="rId3"/>
    <p:sldId id="2441" r:id="rId4"/>
    <p:sldId id="257" r:id="rId5"/>
    <p:sldId id="258" r:id="rId7"/>
    <p:sldId id="260" r:id="rId8"/>
    <p:sldId id="259" r:id="rId9"/>
    <p:sldId id="261" r:id="rId10"/>
    <p:sldId id="2447" r:id="rId11"/>
    <p:sldId id="244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78"/>
    <a:srgbClr val="E95429"/>
    <a:srgbClr val="05386A"/>
    <a:srgbClr val="BA4DFF"/>
    <a:srgbClr val="04396B"/>
    <a:srgbClr val="D2DCE8"/>
    <a:srgbClr val="A2CEEA"/>
    <a:srgbClr val="FFEFF3"/>
    <a:srgbClr val="F7E6FE"/>
    <a:srgbClr val="FC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/>
    <p:restoredTop sz="92943" autoAdjust="0"/>
  </p:normalViewPr>
  <p:slideViewPr>
    <p:cSldViewPr snapToGrid="0" showGuides="1">
      <p:cViewPr varScale="1">
        <p:scale>
          <a:sx n="121" d="100"/>
          <a:sy n="121" d="100"/>
        </p:scale>
        <p:origin x="1136" y="184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true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 userDrawn="true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 userDrawn="true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/>
            <p:cNvSpPr txBox="true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  <a:endParaRPr kumimoji="1" lang="zh-CN" altLang="en-US" sz="10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true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线箭头连接符 106"/>
          <p:cNvCxnSpPr>
            <a:endCxn id="231" idx="3"/>
          </p:cNvCxnSpPr>
          <p:nvPr/>
        </p:nvCxnSpPr>
        <p:spPr>
          <a:xfrm>
            <a:off x="11282808" y="1902395"/>
            <a:ext cx="0" cy="16826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 flipH="true">
            <a:off x="9375791" y="1911920"/>
            <a:ext cx="931598" cy="5535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true">
            <a:off x="9375790" y="1902395"/>
            <a:ext cx="1310865" cy="180132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endCxn id="199" idx="0"/>
          </p:cNvCxnSpPr>
          <p:nvPr/>
        </p:nvCxnSpPr>
        <p:spPr>
          <a:xfrm flipH="true" flipV="true">
            <a:off x="6324635" y="1936161"/>
            <a:ext cx="675111" cy="162941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 flipH="true" flipV="true">
            <a:off x="7061337" y="1951789"/>
            <a:ext cx="2055378" cy="16889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4915820" y="0"/>
            <a:ext cx="727618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204869" y="1365076"/>
            <a:ext cx="3872751" cy="3529798"/>
            <a:chOff x="204869" y="1365076"/>
            <a:chExt cx="3872751" cy="3529798"/>
          </a:xfrm>
        </p:grpSpPr>
        <p:sp>
          <p:nvSpPr>
            <p:cNvPr id="117" name="圆角矩形 116"/>
            <p:cNvSpPr/>
            <p:nvPr/>
          </p:nvSpPr>
          <p:spPr>
            <a:xfrm>
              <a:off x="1589915" y="2465436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Web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UI</a:t>
              </a:r>
              <a:endParaRPr kumimoji="1" lang="en-US" altLang="zh-CN" sz="1100" dirty="0"/>
            </a:p>
            <a:p>
              <a:pPr algn="ctr"/>
              <a:r>
                <a:rPr kumimoji="1" lang="en-US" altLang="zh-CN" sz="1100" dirty="0"/>
                <a:t>API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Gateway</a:t>
              </a:r>
              <a:endParaRPr kumimoji="1" lang="zh-CN" altLang="en-US" sz="1100" dirty="0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204869" y="3496374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Visits</a:t>
              </a:r>
              <a:endParaRPr kumimoji="1" lang="en-US" altLang="zh-CN" sz="1100" dirty="0"/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2974961" y="3496373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Customer</a:t>
              </a:r>
              <a:endParaRPr kumimoji="1" lang="en-US" altLang="zh-CN" sz="1100" dirty="0"/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1589915" y="3496375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Vets</a:t>
              </a:r>
              <a:endParaRPr kumimoji="1" lang="en-US" altLang="zh-CN" sz="1100" dirty="0"/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cxnSp>
          <p:nvCxnSpPr>
            <p:cNvPr id="121" name="直线箭头连接符 6"/>
            <p:cNvCxnSpPr>
              <a:stCxn id="117" idx="1"/>
              <a:endCxn id="118" idx="0"/>
            </p:cNvCxnSpPr>
            <p:nvPr/>
          </p:nvCxnSpPr>
          <p:spPr>
            <a:xfrm rot="10800000" flipV="true">
              <a:off x="756199" y="2716448"/>
              <a:ext cx="833716" cy="7799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17" idx="2"/>
              <a:endCxn id="120" idx="0"/>
            </p:cNvCxnSpPr>
            <p:nvPr/>
          </p:nvCxnSpPr>
          <p:spPr>
            <a:xfrm>
              <a:off x="2141245" y="2967459"/>
              <a:ext cx="0" cy="52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0"/>
            <p:cNvCxnSpPr>
              <a:stCxn id="117" idx="3"/>
              <a:endCxn id="119" idx="0"/>
            </p:cNvCxnSpPr>
            <p:nvPr/>
          </p:nvCxnSpPr>
          <p:spPr>
            <a:xfrm>
              <a:off x="2692574" y="2716448"/>
              <a:ext cx="833717" cy="7799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圆柱体 124"/>
            <p:cNvSpPr/>
            <p:nvPr/>
          </p:nvSpPr>
          <p:spPr>
            <a:xfrm>
              <a:off x="446916" y="4392851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圆柱体 125"/>
            <p:cNvSpPr/>
            <p:nvPr/>
          </p:nvSpPr>
          <p:spPr>
            <a:xfrm>
              <a:off x="1836445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圆柱体 126"/>
            <p:cNvSpPr/>
            <p:nvPr/>
          </p:nvSpPr>
          <p:spPr>
            <a:xfrm>
              <a:off x="3225974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8" name="直线箭头连接符 127"/>
            <p:cNvCxnSpPr>
              <a:stCxn id="118" idx="2"/>
              <a:endCxn id="125" idx="1"/>
            </p:cNvCxnSpPr>
            <p:nvPr/>
          </p:nvCxnSpPr>
          <p:spPr>
            <a:xfrm>
              <a:off x="756199" y="3998397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/>
            <p:cNvCxnSpPr>
              <a:stCxn id="120" idx="2"/>
              <a:endCxn id="126" idx="1"/>
            </p:cNvCxnSpPr>
            <p:nvPr/>
          </p:nvCxnSpPr>
          <p:spPr>
            <a:xfrm>
              <a:off x="2141245" y="3998398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/>
            <p:cNvCxnSpPr>
              <a:stCxn id="119" idx="2"/>
              <a:endCxn id="127" idx="1"/>
            </p:cNvCxnSpPr>
            <p:nvPr/>
          </p:nvCxnSpPr>
          <p:spPr>
            <a:xfrm>
              <a:off x="3526291" y="3998396"/>
              <a:ext cx="8966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/>
            <p:cNvCxnSpPr>
              <a:endCxn id="117" idx="0"/>
            </p:cNvCxnSpPr>
            <p:nvPr/>
          </p:nvCxnSpPr>
          <p:spPr>
            <a:xfrm>
              <a:off x="2141244" y="2109146"/>
              <a:ext cx="1" cy="35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oogle Shape;11526;p68"/>
            <p:cNvGrpSpPr/>
            <p:nvPr/>
          </p:nvGrpSpPr>
          <p:grpSpPr>
            <a:xfrm>
              <a:off x="1855775" y="1365076"/>
              <a:ext cx="599235" cy="546844"/>
              <a:chOff x="1958520" y="2302574"/>
              <a:chExt cx="359213" cy="327807"/>
            </a:xfrm>
          </p:grpSpPr>
          <p:sp>
            <p:nvSpPr>
              <p:cNvPr id="134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false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false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false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5447756" y="441704"/>
            <a:ext cx="6417978" cy="5822317"/>
            <a:chOff x="4962571" y="451229"/>
            <a:chExt cx="6417978" cy="5822317"/>
          </a:xfrm>
        </p:grpSpPr>
        <p:cxnSp>
          <p:nvCxnSpPr>
            <p:cNvPr id="139" name="肘形连接符 138"/>
            <p:cNvCxnSpPr>
              <a:stCxn id="231" idx="1"/>
              <a:endCxn id="168" idx="2"/>
            </p:cNvCxnSpPr>
            <p:nvPr/>
          </p:nvCxnSpPr>
          <p:spPr>
            <a:xfrm rot="5400000">
              <a:off x="7455014" y="2832321"/>
              <a:ext cx="1939359" cy="4745860"/>
            </a:xfrm>
            <a:prstGeom prst="bentConnector3">
              <a:avLst>
                <a:gd name="adj1" fmla="val 11178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>
              <a:stCxn id="227" idx="2"/>
              <a:endCxn id="143" idx="1"/>
            </p:cNvCxnSpPr>
            <p:nvPr/>
          </p:nvCxnSpPr>
          <p:spPr>
            <a:xfrm>
              <a:off x="10201469" y="4293844"/>
              <a:ext cx="0" cy="135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/>
            <p:cNvSpPr/>
            <p:nvPr/>
          </p:nvSpPr>
          <p:spPr>
            <a:xfrm>
              <a:off x="5676317" y="468362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/>
            <p:cNvSpPr/>
            <p:nvPr/>
          </p:nvSpPr>
          <p:spPr>
            <a:xfrm>
              <a:off x="7703871" y="4688296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/>
            <p:cNvSpPr/>
            <p:nvPr/>
          </p:nvSpPr>
          <p:spPr>
            <a:xfrm>
              <a:off x="9892186" y="564723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/>
            <p:cNvCxnSpPr>
              <a:endCxn id="141" idx="1"/>
            </p:cNvCxnSpPr>
            <p:nvPr/>
          </p:nvCxnSpPr>
          <p:spPr>
            <a:xfrm>
              <a:off x="5985600" y="4289168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/>
            <p:cNvCxnSpPr>
              <a:endCxn id="142" idx="1"/>
            </p:cNvCxnSpPr>
            <p:nvPr/>
          </p:nvCxnSpPr>
          <p:spPr>
            <a:xfrm>
              <a:off x="8008671" y="4293844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/>
            <p:cNvCxnSpPr>
              <a:stCxn id="202" idx="2"/>
              <a:endCxn id="143" idx="1"/>
            </p:cNvCxnSpPr>
            <p:nvPr/>
          </p:nvCxnSpPr>
          <p:spPr>
            <a:xfrm>
              <a:off x="10201469" y="5224941"/>
              <a:ext cx="0" cy="4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/>
            <p:cNvCxnSpPr>
              <a:stCxn id="155" idx="2"/>
              <a:endCxn id="237" idx="3"/>
            </p:cNvCxnSpPr>
            <p:nvPr/>
          </p:nvCxnSpPr>
          <p:spPr>
            <a:xfrm rot="16200000" flipH="true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/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false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false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false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  <a:endParaRPr kumimoji="1" lang="en-US" altLang="zh-CN" sz="1050" dirty="0"/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>
                <a:stCxn id="237" idx="0"/>
                <a:endCxn id="235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  <a:endParaRPr kumimoji="1" lang="en-US" altLang="zh-CN" sz="1050" dirty="0"/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>
                <a:stCxn id="231" idx="0"/>
                <a:endCxn id="229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  <a:endParaRPr kumimoji="1" lang="en-US" altLang="zh-CN" sz="1050" dirty="0"/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/>
              <p:cNvCxnSpPr>
                <a:stCxn id="223" idx="0"/>
                <a:endCxn id="221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  <a:endParaRPr kumimoji="1" lang="en-US" altLang="zh-CN" sz="1050" dirty="0"/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>
                <a:stCxn id="216" idx="0"/>
                <a:endCxn id="214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/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false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false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false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" name="圆角矩形 154"/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  <a:endParaRPr kumimoji="1" lang="en-US" altLang="zh-CN" sz="1050" dirty="0">
                  <a:solidFill>
                    <a:srgbClr val="E95429"/>
                  </a:solidFill>
                </a:endParaRP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>
                <a:stCxn id="207" idx="0"/>
                <a:endCxn id="204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/>
            <p:cNvCxnSpPr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/>
            <p:cNvCxnSpPr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/>
            <p:cNvCxnSpPr>
              <a:endCxn id="155" idx="1"/>
            </p:cNvCxnSpPr>
            <p:nvPr/>
          </p:nvCxnSpPr>
          <p:spPr>
            <a:xfrm rot="16200000" flipH="true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/>
            <p:cNvCxnSpPr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/>
            <p:cNvCxnSpPr/>
            <p:nvPr/>
          </p:nvCxnSpPr>
          <p:spPr>
            <a:xfrm rot="16200000" flipH="true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/>
            <p:cNvCxnSpPr/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true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/>
            <p:cNvSpPr txBox="true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/>
            <p:cNvSpPr txBox="true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/>
            <p:cNvSpPr txBox="true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5286083" y="5553473"/>
              <a:ext cx="1531360" cy="621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Monitor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(Metric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logs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Trace)</a:t>
              </a:r>
              <a:endParaRPr kumimoji="1" lang="zh-CN" altLang="en-US" sz="1200" b="1" dirty="0"/>
            </a:p>
          </p:txBody>
        </p:sp>
        <p:sp>
          <p:nvSpPr>
            <p:cNvPr id="169" name="圆角矩形 168"/>
            <p:cNvSpPr/>
            <p:nvPr/>
          </p:nvSpPr>
          <p:spPr>
            <a:xfrm>
              <a:off x="9643913" y="1297628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Controller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(Limiter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Circuit Breaker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Retry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Timeout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Canary)</a:t>
              </a:r>
              <a:endParaRPr kumimoji="1" lang="zh-CN" altLang="en-US" sz="1200" b="1" dirty="0"/>
            </a:p>
          </p:txBody>
        </p:sp>
        <p:cxnSp>
          <p:nvCxnSpPr>
            <p:cNvPr id="176" name="肘形连接符 175"/>
            <p:cNvCxnSpPr>
              <a:stCxn id="222" idx="1"/>
              <a:endCxn id="168" idx="1"/>
            </p:cNvCxnSpPr>
            <p:nvPr/>
          </p:nvCxnSpPr>
          <p:spPr>
            <a:xfrm rot="10800000" flipV="true">
              <a:off x="5286084" y="4089392"/>
              <a:ext cx="5641" cy="1774809"/>
            </a:xfrm>
            <a:prstGeom prst="bentConnector3">
              <a:avLst>
                <a:gd name="adj1" fmla="val 41524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/>
            <p:cNvCxnSpPr>
              <a:stCxn id="236" idx="1"/>
              <a:endCxn id="168" idx="1"/>
            </p:cNvCxnSpPr>
            <p:nvPr/>
          </p:nvCxnSpPr>
          <p:spPr>
            <a:xfrm rot="10800000" flipV="true">
              <a:off x="5286083" y="2839270"/>
              <a:ext cx="2125150" cy="3024932"/>
            </a:xfrm>
            <a:prstGeom prst="bentConnector3">
              <a:avLst>
                <a:gd name="adj1" fmla="val 11075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>
              <a:stCxn id="215" idx="1"/>
              <a:endCxn id="168" idx="3"/>
            </p:cNvCxnSpPr>
            <p:nvPr/>
          </p:nvCxnSpPr>
          <p:spPr>
            <a:xfrm rot="10800000" flipV="true">
              <a:off x="6817443" y="4110066"/>
              <a:ext cx="593790" cy="1754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/>
            <p:cNvCxnSpPr>
              <a:stCxn id="230" idx="1"/>
              <a:endCxn id="168" idx="2"/>
            </p:cNvCxnSpPr>
            <p:nvPr/>
          </p:nvCxnSpPr>
          <p:spPr>
            <a:xfrm rot="10800000" flipV="true">
              <a:off x="6051763" y="4110065"/>
              <a:ext cx="3398912" cy="2064865"/>
            </a:xfrm>
            <a:prstGeom prst="bentConnector4">
              <a:avLst>
                <a:gd name="adj1" fmla="val 9987"/>
                <a:gd name="adj2" fmla="val 11107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/>
            <p:cNvCxnSpPr>
              <a:stCxn id="205" idx="1"/>
              <a:endCxn id="168" idx="2"/>
            </p:cNvCxnSpPr>
            <p:nvPr/>
          </p:nvCxnSpPr>
          <p:spPr>
            <a:xfrm rot="10800000" flipV="true">
              <a:off x="6051763" y="5041163"/>
              <a:ext cx="3398912" cy="1133768"/>
            </a:xfrm>
            <a:prstGeom prst="bentConnector4">
              <a:avLst>
                <a:gd name="adj1" fmla="val 9987"/>
                <a:gd name="adj2" fmla="val 12016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/>
            <p:cNvSpPr txBox="true"/>
            <p:nvPr/>
          </p:nvSpPr>
          <p:spPr>
            <a:xfrm>
              <a:off x="5237972" y="2602629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6" name="文本框 185"/>
            <p:cNvSpPr txBox="true"/>
            <p:nvPr/>
          </p:nvSpPr>
          <p:spPr>
            <a:xfrm>
              <a:off x="7485904" y="6042714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文本框 186"/>
            <p:cNvSpPr txBox="true"/>
            <p:nvPr/>
          </p:nvSpPr>
          <p:spPr>
            <a:xfrm rot="16200000">
              <a:off x="6282145" y="4905073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cxnSp>
          <p:nvCxnSpPr>
            <p:cNvPr id="188" name="肘形连接符 187"/>
            <p:cNvCxnSpPr>
              <a:stCxn id="223" idx="1"/>
              <a:endCxn id="168" idx="0"/>
            </p:cNvCxnSpPr>
            <p:nvPr/>
          </p:nvCxnSpPr>
          <p:spPr>
            <a:xfrm rot="5400000">
              <a:off x="5675931" y="4590732"/>
              <a:ext cx="1338574" cy="5869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连接符 189"/>
            <p:cNvCxnSpPr>
              <a:stCxn id="216" idx="1"/>
              <a:endCxn id="168" idx="3"/>
            </p:cNvCxnSpPr>
            <p:nvPr/>
          </p:nvCxnSpPr>
          <p:spPr>
            <a:xfrm rot="5400000">
              <a:off x="6973498" y="4079518"/>
              <a:ext cx="1628629" cy="1940738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0"/>
            <p:cNvCxnSpPr>
              <a:stCxn id="207" idx="1"/>
              <a:endCxn id="168" idx="2"/>
            </p:cNvCxnSpPr>
            <p:nvPr/>
          </p:nvCxnSpPr>
          <p:spPr>
            <a:xfrm rot="5400000">
              <a:off x="7920562" y="3297870"/>
              <a:ext cx="1008262" cy="4745860"/>
            </a:xfrm>
            <a:prstGeom prst="bentConnector3">
              <a:avLst>
                <a:gd name="adj1" fmla="val 1226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/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4962571" y="1326349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Service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Discovery</a:t>
              </a:r>
              <a:endParaRPr kumimoji="1" lang="zh-CN" altLang="en-US" sz="1200" b="1" dirty="0"/>
            </a:p>
          </p:txBody>
        </p:sp>
        <p:sp>
          <p:nvSpPr>
            <p:cNvPr id="199" name="文本框 198"/>
            <p:cNvSpPr txBox="true"/>
            <p:nvPr/>
          </p:nvSpPr>
          <p:spPr>
            <a:xfrm>
              <a:off x="5167631" y="1945686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Query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by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  <p:sp>
          <p:nvSpPr>
            <p:cNvPr id="201" name="文本框 200"/>
            <p:cNvSpPr txBox="true"/>
            <p:nvPr/>
          </p:nvSpPr>
          <p:spPr>
            <a:xfrm>
              <a:off x="9822204" y="1925030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Control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the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</p:grpSp>
      <p:sp>
        <p:nvSpPr>
          <p:cNvPr id="243" name="右箭头 242"/>
          <p:cNvSpPr/>
          <p:nvPr/>
        </p:nvSpPr>
        <p:spPr>
          <a:xfrm>
            <a:off x="4570478" y="3252309"/>
            <a:ext cx="714375" cy="4391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文本框 243"/>
          <p:cNvSpPr txBox="true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true"/>
          <p:nvPr/>
        </p:nvSpPr>
        <p:spPr>
          <a:xfrm>
            <a:off x="1739152" y="4636503"/>
            <a:ext cx="9152965" cy="1754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/>
              <a:t>通过在老服务机器上安装一个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边车服务。把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对外的流量全部劫持到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上。</a:t>
            </a:r>
            <a:endParaRPr kumimoji="1" lang="en-US" altLang="zh-CN" sz="1600" dirty="0"/>
          </a:p>
          <a:p>
            <a:r>
              <a:rPr kumimoji="1" lang="zh-CN" altLang="en-US" sz="1600" dirty="0"/>
              <a:t>并通过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Agent</a:t>
            </a:r>
            <a:r>
              <a:rPr kumimoji="1" lang="zh-CN" altLang="en-US" sz="1600" dirty="0"/>
              <a:t>的字节码注入技术，采集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的调用链和指标数据。</a:t>
            </a:r>
            <a:endParaRPr kumimoji="1" lang="en-US" altLang="zh-CN" sz="1600" dirty="0"/>
          </a:p>
          <a:p>
            <a:r>
              <a:rPr kumimoji="1" lang="zh-CN" altLang="en-US" sz="1600" dirty="0"/>
              <a:t>这样就可以把一个老旧的服务改造成新的服务，并接纳入新型的服务框架中。</a:t>
            </a:r>
            <a:endParaRPr kumimoji="1" lang="en-US" altLang="zh-CN" sz="1600" dirty="0"/>
          </a:p>
          <a:p>
            <a:r>
              <a:rPr kumimoji="1" lang="zh-CN" altLang="en-US" sz="1600" dirty="0"/>
              <a:t>这个方法对老架构和新架构都完全透明。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900259" y="2922327"/>
            <a:ext cx="2268754" cy="735291"/>
            <a:chOff x="5191811" y="3378497"/>
            <a:chExt cx="2142243" cy="735291"/>
          </a:xfrm>
        </p:grpSpPr>
        <p:sp>
          <p:nvSpPr>
            <p:cNvPr id="4" name="圆角矩形 3"/>
            <p:cNvSpPr/>
            <p:nvPr/>
          </p:nvSpPr>
          <p:spPr>
            <a:xfrm>
              <a:off x="5191811" y="3378497"/>
              <a:ext cx="2142243" cy="7352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r>
                <a:rPr kumimoji="1" lang="zh-CN" altLang="en-US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服务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B</a:t>
              </a:r>
              <a:endParaRPr kumimoji="1" lang="en-US" altLang="zh-CN" sz="14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885740" y="3498968"/>
              <a:ext cx="1325766" cy="4943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Service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Framework</a:t>
              </a:r>
              <a:endParaRPr kumimoji="1" lang="en-US" altLang="zh-CN" sz="10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(SDK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内嵌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kumimoji="1"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30818" y="1565106"/>
            <a:ext cx="2407637" cy="830153"/>
            <a:chOff x="1109595" y="1574071"/>
            <a:chExt cx="2407637" cy="830153"/>
          </a:xfrm>
        </p:grpSpPr>
        <p:sp>
          <p:nvSpPr>
            <p:cNvPr id="7" name="圆角矩形 6"/>
            <p:cNvSpPr/>
            <p:nvPr/>
          </p:nvSpPr>
          <p:spPr>
            <a:xfrm>
              <a:off x="1109595" y="1574071"/>
              <a:ext cx="2407637" cy="830153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79036" y="1621501"/>
              <a:ext cx="2268753" cy="735291"/>
              <a:chOff x="5225555" y="3258024"/>
              <a:chExt cx="2268753" cy="735291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5225555" y="3258024"/>
                <a:ext cx="800344" cy="73529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    <a:noAutofit/>
              </a:bodyPr>
              <a:lstStyle/>
              <a:p>
                <a:pPr algn="ctr"/>
                <a:r>
                  <a:rPr kumimoji="1" lang="zh-CN" altLang="en-US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服务</a:t>
                </a:r>
                <a:r>
                  <a:rPr kumimoji="1" lang="en-US" altLang="zh-CN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A</a:t>
                </a:r>
                <a:endParaRPr kumimoji="1" lang="en-US" altLang="zh-CN" sz="1400" b="1" dirty="0">
                  <a:solidFill>
                    <a:schemeClr val="accent6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212263" y="3258024"/>
                <a:ext cx="1282045" cy="73529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  <a:no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Side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Car</a:t>
                </a:r>
                <a:endParaRPr kumimoji="1" lang="en-US" altLang="zh-CN" sz="1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(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本机部署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)</a:t>
                </a:r>
                <a:endParaRPr kumimoji="1" lang="zh-CN" altLang="en-US" sz="1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" name="直线箭头连接符 10"/>
              <p:cNvCxnSpPr>
                <a:stCxn id="9" idx="3"/>
                <a:endCxn id="10" idx="1"/>
              </p:cNvCxnSpPr>
              <p:nvPr/>
            </p:nvCxnSpPr>
            <p:spPr>
              <a:xfrm>
                <a:off x="6025899" y="3625670"/>
                <a:ext cx="18636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圆角矩形 11"/>
          <p:cNvSpPr/>
          <p:nvPr/>
        </p:nvSpPr>
        <p:spPr>
          <a:xfrm>
            <a:off x="9192289" y="1525237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192289" y="2296839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192289" y="3068440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91298" y="1035748"/>
            <a:ext cx="1344860" cy="471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12" idx="1"/>
            <a:endCxn id="15" idx="3"/>
          </p:cNvCxnSpPr>
          <p:nvPr/>
        </p:nvCxnSpPr>
        <p:spPr>
          <a:xfrm rot="10800000">
            <a:off x="7536159" y="1271418"/>
            <a:ext cx="1656131" cy="54840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3" idx="1"/>
            <a:endCxn id="15" idx="3"/>
          </p:cNvCxnSpPr>
          <p:nvPr/>
        </p:nvCxnSpPr>
        <p:spPr>
          <a:xfrm rot="10800000">
            <a:off x="7536159" y="1271418"/>
            <a:ext cx="1656131" cy="132001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1"/>
            <a:endCxn id="15" idx="3"/>
          </p:cNvCxnSpPr>
          <p:nvPr/>
        </p:nvCxnSpPr>
        <p:spPr>
          <a:xfrm rot="10800000">
            <a:off x="7536159" y="1271419"/>
            <a:ext cx="1656131" cy="209161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15" idx="1"/>
          </p:cNvCxnSpPr>
          <p:nvPr/>
        </p:nvCxnSpPr>
        <p:spPr>
          <a:xfrm flipV="true">
            <a:off x="5169012" y="1271418"/>
            <a:ext cx="1022286" cy="70876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3"/>
            <a:endCxn id="15" idx="1"/>
          </p:cNvCxnSpPr>
          <p:nvPr/>
        </p:nvCxnSpPr>
        <p:spPr>
          <a:xfrm flipV="true">
            <a:off x="5169013" y="1271418"/>
            <a:ext cx="1022285" cy="201855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true"/>
          <p:nvPr/>
        </p:nvSpPr>
        <p:spPr>
          <a:xfrm>
            <a:off x="7745357" y="1040915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  <a:endParaRPr kumimoji="1" lang="zh-CN" altLang="en-US" sz="1200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5392008" y="1063010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  <a:endParaRPr kumimoji="1" lang="zh-CN" altLang="en-US" sz="1200" dirty="0">
              <a:latin typeface="+mj-ea"/>
              <a:ea typeface="+mj-ea"/>
            </a:endParaRPr>
          </a:p>
        </p:txBody>
      </p:sp>
      <p:cxnSp>
        <p:nvCxnSpPr>
          <p:cNvPr id="23" name="直线箭头连接符 22"/>
          <p:cNvCxnSpPr>
            <a:endCxn id="14" idx="1"/>
          </p:cNvCxnSpPr>
          <p:nvPr/>
        </p:nvCxnSpPr>
        <p:spPr>
          <a:xfrm>
            <a:off x="5197303" y="2105637"/>
            <a:ext cx="3994986" cy="12573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3" idx="1"/>
          </p:cNvCxnSpPr>
          <p:nvPr/>
        </p:nvCxnSpPr>
        <p:spPr>
          <a:xfrm flipH="true">
            <a:off x="5039228" y="2591428"/>
            <a:ext cx="4153061" cy="8387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 rot="20999357">
            <a:off x="6822214" y="2988518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6" name="文本框 25"/>
          <p:cNvSpPr txBox="true"/>
          <p:nvPr/>
        </p:nvSpPr>
        <p:spPr>
          <a:xfrm rot="1257880">
            <a:off x="6820069" y="2412465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0975" y="1609151"/>
            <a:ext cx="1344860" cy="471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220975" y="3623695"/>
            <a:ext cx="1583696" cy="5550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  <a:endParaRPr kumimoji="1"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肘形连接符 28"/>
          <p:cNvCxnSpPr>
            <a:stCxn id="10" idx="2"/>
            <a:endCxn id="28" idx="1"/>
          </p:cNvCxnSpPr>
          <p:nvPr/>
        </p:nvCxnSpPr>
        <p:spPr>
          <a:xfrm rot="16200000" flipH="true">
            <a:off x="4597787" y="2278029"/>
            <a:ext cx="1553391" cy="1692985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2"/>
            <a:endCxn id="28" idx="1"/>
          </p:cNvCxnSpPr>
          <p:nvPr/>
        </p:nvCxnSpPr>
        <p:spPr>
          <a:xfrm rot="16200000" flipH="true">
            <a:off x="5097050" y="2777293"/>
            <a:ext cx="364072" cy="1883777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2" idx="3"/>
            <a:endCxn id="28" idx="3"/>
          </p:cNvCxnSpPr>
          <p:nvPr/>
        </p:nvCxnSpPr>
        <p:spPr>
          <a:xfrm flipH="true">
            <a:off x="7804671" y="1819826"/>
            <a:ext cx="2323372" cy="2081392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" idx="3"/>
            <a:endCxn id="28" idx="3"/>
          </p:cNvCxnSpPr>
          <p:nvPr/>
        </p:nvCxnSpPr>
        <p:spPr>
          <a:xfrm flipH="true">
            <a:off x="7804671" y="2591428"/>
            <a:ext cx="2323372" cy="1309790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4" idx="3"/>
            <a:endCxn id="28" idx="3"/>
          </p:cNvCxnSpPr>
          <p:nvPr/>
        </p:nvCxnSpPr>
        <p:spPr>
          <a:xfrm flipH="true">
            <a:off x="7804671" y="3363029"/>
            <a:ext cx="2323372" cy="538189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900258" y="2032227"/>
            <a:ext cx="800345" cy="315595"/>
          </a:xfrm>
          <a:prstGeom prst="roundRect">
            <a:avLst>
              <a:gd name="adj" fmla="val 256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JavaAgent</a:t>
            </a:r>
            <a:endParaRPr kumimoji="1" lang="en-US" altLang="zh-CN" sz="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zh-CN" altLang="en-US" sz="800" dirty="0">
                <a:solidFill>
                  <a:schemeClr val="bg1"/>
                </a:solidFill>
                <a:latin typeface="+mj-ea"/>
                <a:ea typeface="+mj-ea"/>
              </a:rPr>
              <a:t>本机部署</a:t>
            </a:r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zh-CN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5" name="肘形连接符 34"/>
          <p:cNvCxnSpPr>
            <a:stCxn id="34" idx="2"/>
            <a:endCxn id="28" idx="1"/>
          </p:cNvCxnSpPr>
          <p:nvPr/>
        </p:nvCxnSpPr>
        <p:spPr>
          <a:xfrm rot="16200000" flipH="true">
            <a:off x="3984005" y="1664248"/>
            <a:ext cx="1553396" cy="2920544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3115153" y="12087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Pod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27" idx="1"/>
          </p:cNvCxnSpPr>
          <p:nvPr/>
        </p:nvCxnSpPr>
        <p:spPr>
          <a:xfrm rot="10800000" flipV="true">
            <a:off x="5175639" y="1844820"/>
            <a:ext cx="1045336" cy="5195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7" idx="1"/>
            <a:endCxn id="5" idx="3"/>
          </p:cNvCxnSpPr>
          <p:nvPr/>
        </p:nvCxnSpPr>
        <p:spPr>
          <a:xfrm rot="10800000" flipV="true">
            <a:off x="5039229" y="1844820"/>
            <a:ext cx="1181747" cy="1445151"/>
          </a:xfrm>
          <a:prstGeom prst="curvedConnector3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1"/>
          <p:cNvCxnSpPr>
            <a:stCxn id="27" idx="3"/>
          </p:cNvCxnSpPr>
          <p:nvPr/>
        </p:nvCxnSpPr>
        <p:spPr>
          <a:xfrm flipV="true">
            <a:off x="7565835" y="1785523"/>
            <a:ext cx="1626454" cy="592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41"/>
          <p:cNvCxnSpPr>
            <a:stCxn id="27" idx="3"/>
          </p:cNvCxnSpPr>
          <p:nvPr/>
        </p:nvCxnSpPr>
        <p:spPr>
          <a:xfrm>
            <a:off x="7565835" y="1844821"/>
            <a:ext cx="1662758" cy="66739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41"/>
          <p:cNvCxnSpPr>
            <a:stCxn id="27" idx="3"/>
          </p:cNvCxnSpPr>
          <p:nvPr/>
        </p:nvCxnSpPr>
        <p:spPr>
          <a:xfrm>
            <a:off x="7565835" y="1844821"/>
            <a:ext cx="1669386" cy="142192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true"/>
          <p:nvPr/>
        </p:nvSpPr>
        <p:spPr>
          <a:xfrm>
            <a:off x="1590541" y="31495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SDK</a:t>
            </a:r>
            <a:r>
              <a:rPr kumimoji="1" lang="zh-CN" altLang="en-US" dirty="0"/>
              <a:t>方式</a:t>
            </a:r>
            <a:endParaRPr kumimoji="1" lang="zh-CN" altLang="en-US" dirty="0"/>
          </a:p>
        </p:txBody>
      </p:sp>
      <p:sp>
        <p:nvSpPr>
          <p:cNvPr id="64" name="文本框 63"/>
          <p:cNvSpPr txBox="true"/>
          <p:nvPr/>
        </p:nvSpPr>
        <p:spPr>
          <a:xfrm>
            <a:off x="1488398" y="18259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Mesh</a:t>
            </a:r>
            <a:r>
              <a:rPr kumimoji="1" lang="zh-CN" altLang="en-US" dirty="0"/>
              <a:t>方式</a:t>
            </a:r>
            <a:endParaRPr kumimoji="1" lang="zh-CN" altLang="en-US" dirty="0"/>
          </a:p>
        </p:txBody>
      </p:sp>
      <p:sp>
        <p:nvSpPr>
          <p:cNvPr id="65" name="文本框 64"/>
          <p:cNvSpPr txBox="true"/>
          <p:nvPr/>
        </p:nvSpPr>
        <p:spPr>
          <a:xfrm>
            <a:off x="4833357" y="3944412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66" name="文本框 65"/>
          <p:cNvSpPr txBox="true"/>
          <p:nvPr/>
        </p:nvSpPr>
        <p:spPr>
          <a:xfrm>
            <a:off x="7897354" y="3942854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46" name="文本框 45"/>
          <p:cNvSpPr txBox="true"/>
          <p:nvPr/>
        </p:nvSpPr>
        <p:spPr>
          <a:xfrm>
            <a:off x="166226" y="202786"/>
            <a:ext cx="4002362" cy="8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工作原理</a:t>
            </a:r>
            <a:endParaRPr lang="en-US" altLang="zh-CN" sz="2400" b="1" dirty="0">
              <a:solidFill>
                <a:srgbClr val="0439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mechanism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of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Ease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Service</a:t>
            </a:r>
            <a:endParaRPr lang="en-US" altLang="zh-CN" sz="1600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7" name="等腰三角形 5"/>
          <p:cNvSpPr/>
          <p:nvPr/>
        </p:nvSpPr>
        <p:spPr>
          <a:xfrm rot="5400000">
            <a:off x="3535010" y="409083"/>
            <a:ext cx="215900" cy="1152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/>
          <p:cNvSpPr/>
          <p:nvPr/>
        </p:nvSpPr>
        <p:spPr>
          <a:xfrm flipH="true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/>
          <p:cNvSpPr/>
          <p:nvPr/>
        </p:nvSpPr>
        <p:spPr>
          <a:xfrm flipH="true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/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  <a:endParaRPr kumimoji="1" lang="en-US" altLang="zh-CN" b="1" dirty="0"/>
          </a:p>
          <a:p>
            <a:pPr algn="ctr"/>
            <a:r>
              <a:rPr kumimoji="1" lang="en-US" altLang="zh-CN" sz="1200" b="1" dirty="0"/>
              <a:t>(Kubernetes CRD)</a:t>
            </a:r>
            <a:endParaRPr kumimoji="1" lang="en-US" altLang="zh-CN" sz="1200" b="1" dirty="0"/>
          </a:p>
        </p:txBody>
      </p:sp>
      <p:cxnSp>
        <p:nvCxnSpPr>
          <p:cNvPr id="16" name="Straight Connector 15"/>
          <p:cNvCxnSpPr/>
          <p:nvPr/>
        </p:nvCxnSpPr>
        <p:spPr>
          <a:xfrm flipV="true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/>
          <p:cNvSpPr txBox="true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/>
          <p:cNvSpPr txBox="true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/>
          <p:cNvCxnSpPr>
            <a:endCxn id="6" idx="1"/>
          </p:cNvCxnSpPr>
          <p:nvPr/>
        </p:nvCxnSpPr>
        <p:spPr>
          <a:xfrm flipV="true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/>
          <p:cNvSpPr txBox="true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/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/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/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/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/>
            <p:cNvCxnSpPr/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/>
            <p:cNvCxnSpPr/>
            <p:nvPr/>
          </p:nvCxnSpPr>
          <p:spPr>
            <a:xfrm flipH="true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/>
            <p:cNvSpPr txBox="true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/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  <a:endParaRPr kumimoji="1" lang="en-US" altLang="zh-CN" b="1" dirty="0"/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/>
          <p:cNvCxnSpPr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true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7" idx="3"/>
            <a:endCxn id="44" idx="1"/>
          </p:cNvCxnSpPr>
          <p:nvPr/>
        </p:nvCxnSpPr>
        <p:spPr>
          <a:xfrm flipV="true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/>
            <p:cNvSpPr txBox="true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/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/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/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/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/>
            <p:cNvCxnSpPr/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/>
            <p:cNvCxnSpPr/>
            <p:nvPr/>
          </p:nvCxnSpPr>
          <p:spPr>
            <a:xfrm flipH="true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/>
          <p:cNvCxnSpPr/>
          <p:nvPr/>
        </p:nvCxnSpPr>
        <p:spPr>
          <a:xfrm flipV="true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/>
          <p:cNvCxnSpPr/>
          <p:nvPr/>
        </p:nvCxnSpPr>
        <p:spPr>
          <a:xfrm flipV="true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/>
          <p:cNvCxnSpPr/>
          <p:nvPr/>
        </p:nvCxnSpPr>
        <p:spPr>
          <a:xfrm flipV="true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/>
          <p:cNvSpPr txBox="true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/>
          <p:cNvCxnSpPr/>
          <p:nvPr/>
        </p:nvCxnSpPr>
        <p:spPr>
          <a:xfrm flipH="true" flipV="true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/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Easegress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  <a:endParaRPr lang="en-US" altLang="zh-CN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圆角矩形 82"/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  <a:endParaRPr kumimoji="1" lang="en-US" altLang="zh-CN" sz="1200" b="1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/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  <a:endParaRPr kumimoji="1" lang="en-US" altLang="zh-CN" sz="1200" b="1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/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  <a:endParaRPr kumimoji="1" lang="en-US" altLang="zh-CN" sz="1200" b="1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/>
          <p:cNvCxnSpPr>
            <a:stCxn id="91" idx="1"/>
            <a:endCxn id="6" idx="3"/>
          </p:cNvCxnSpPr>
          <p:nvPr/>
        </p:nvCxnSpPr>
        <p:spPr>
          <a:xfrm rot="10800000" flipV="true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/>
          <p:cNvCxnSpPr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/>
          <p:cNvCxnSpPr>
            <a:stCxn id="98" idx="2"/>
          </p:cNvCxnSpPr>
          <p:nvPr/>
        </p:nvCxnSpPr>
        <p:spPr>
          <a:xfrm flipH="true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/>
          <p:cNvCxnSpPr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/>
          <p:cNvCxnSpPr>
            <a:endCxn id="67" idx="2"/>
          </p:cNvCxnSpPr>
          <p:nvPr/>
        </p:nvCxnSpPr>
        <p:spPr>
          <a:xfrm flipH="true" flipV="true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/>
          <p:cNvCxnSpPr/>
          <p:nvPr/>
        </p:nvCxnSpPr>
        <p:spPr>
          <a:xfrm flipH="true" flipV="true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/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  <a:endParaRPr kumimoji="1" lang="en-US" altLang="zh-CN" b="1" dirty="0"/>
          </a:p>
          <a:p>
            <a:pPr algn="ctr"/>
            <a:r>
              <a:rPr kumimoji="1" lang="en-US" altLang="zh-CN" sz="1200" b="1" dirty="0"/>
              <a:t>(Easegress)</a:t>
            </a:r>
            <a:endParaRPr kumimoji="1" lang="en-US" altLang="zh-CN" sz="1200" b="1" dirty="0"/>
          </a:p>
        </p:txBody>
      </p:sp>
      <p:cxnSp>
        <p:nvCxnSpPr>
          <p:cNvPr id="126" name="肘形连接符 195"/>
          <p:cNvCxnSpPr>
            <a:stCxn id="58" idx="3"/>
            <a:endCxn id="44" idx="2"/>
          </p:cNvCxnSpPr>
          <p:nvPr/>
        </p:nvCxnSpPr>
        <p:spPr>
          <a:xfrm rot="5400000" flipH="true" flipV="true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/>
          <p:cNvSpPr txBox="true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/>
          <p:cNvSpPr txBox="true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/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  <a:endParaRPr kumimoji="1" lang="en-US" altLang="zh-CN" b="1" dirty="0"/>
          </a:p>
        </p:txBody>
      </p:sp>
      <p:cxnSp>
        <p:nvCxnSpPr>
          <p:cNvPr id="135" name="肘形连接符 195"/>
          <p:cNvCxnSpPr>
            <a:stCxn id="134" idx="1"/>
            <a:endCxn id="49" idx="3"/>
          </p:cNvCxnSpPr>
          <p:nvPr/>
        </p:nvCxnSpPr>
        <p:spPr>
          <a:xfrm flipH="true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/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  <a:endParaRPr kumimoji="1" lang="en-US" altLang="zh-CN" b="1" dirty="0"/>
          </a:p>
        </p:txBody>
      </p:sp>
      <p:cxnSp>
        <p:nvCxnSpPr>
          <p:cNvPr id="150" name="肘形连接符 195"/>
          <p:cNvCxnSpPr>
            <a:stCxn id="141" idx="1"/>
            <a:endCxn id="11" idx="3"/>
          </p:cNvCxnSpPr>
          <p:nvPr/>
        </p:nvCxnSpPr>
        <p:spPr>
          <a:xfrm flipH="true" flipV="true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/>
          <p:cNvCxnSpPr/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true"/>
          <p:nvPr/>
        </p:nvSpPr>
        <p:spPr>
          <a:xfrm>
            <a:off x="4546070" y="5020509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Initialize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Controllers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圆角矩形 173"/>
          <p:cNvSpPr/>
          <p:nvPr/>
        </p:nvSpPr>
        <p:spPr>
          <a:xfrm>
            <a:off x="6437550" y="2931435"/>
            <a:ext cx="4901997" cy="1987908"/>
          </a:xfrm>
          <a:prstGeom prst="roundRect">
            <a:avLst>
              <a:gd name="adj" fmla="val 16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Pipelines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Orchestration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(Filters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Chain)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3250" y="247026"/>
            <a:ext cx="481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圆角矩形 173"/>
          <p:cNvSpPr/>
          <p:nvPr/>
        </p:nvSpPr>
        <p:spPr>
          <a:xfrm>
            <a:off x="6437550" y="1448719"/>
            <a:ext cx="4901997" cy="986389"/>
          </a:xfrm>
          <a:prstGeom prst="roundRect">
            <a:avLst>
              <a:gd name="adj" fmla="val 3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Traffic</a:t>
            </a:r>
            <a:r>
              <a:rPr kumimoji="1" lang="zh-CN" altLang="en-US" b="1">
                <a:solidFill>
                  <a:schemeClr val="bg1"/>
                </a:solidFill>
              </a:rPr>
              <a:t> </a:t>
            </a:r>
            <a:r>
              <a:rPr kumimoji="1" lang="en-US" altLang="zh-CN" b="1">
                <a:solidFill>
                  <a:schemeClr val="bg1"/>
                </a:solidFill>
              </a:rPr>
              <a:t>Gate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圆角矩形 173"/>
          <p:cNvSpPr/>
          <p:nvPr/>
        </p:nvSpPr>
        <p:spPr>
          <a:xfrm>
            <a:off x="6736398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Validator</a:t>
            </a:r>
            <a:endParaRPr kumimoji="1" lang="en-US" altLang="zh-CN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872894" y="547626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Pull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835607" y="421884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Push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圆角矩形 173"/>
          <p:cNvSpPr/>
          <p:nvPr/>
        </p:nvSpPr>
        <p:spPr>
          <a:xfrm>
            <a:off x="6736398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TimeLimiter</a:t>
            </a:r>
            <a:endParaRPr kumimoji="1" lang="en-US" altLang="zh-CN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圆角矩形 173"/>
          <p:cNvSpPr/>
          <p:nvPr/>
        </p:nvSpPr>
        <p:spPr>
          <a:xfrm>
            <a:off x="6736398" y="4463547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OAuth2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HMAC</a:t>
            </a:r>
            <a:endParaRPr kumimoji="1" lang="en-US" altLang="zh-CN" sz="9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圆角矩形 173"/>
          <p:cNvSpPr/>
          <p:nvPr/>
        </p:nvSpPr>
        <p:spPr>
          <a:xfrm>
            <a:off x="8274701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RateLimiter</a:t>
            </a:r>
            <a:endParaRPr kumimoji="1" lang="en-US" altLang="zh-CN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圆角矩形 173"/>
          <p:cNvSpPr/>
          <p:nvPr/>
        </p:nvSpPr>
        <p:spPr>
          <a:xfrm>
            <a:off x="8274701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CircuitBreaker</a:t>
            </a:r>
            <a:endParaRPr kumimoji="1" lang="en-US" altLang="zh-CN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圆角矩形 173"/>
          <p:cNvSpPr/>
          <p:nvPr/>
        </p:nvSpPr>
        <p:spPr>
          <a:xfrm>
            <a:off x="8274701" y="4447043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CORSAdaptor</a:t>
            </a:r>
            <a:endParaRPr kumimoji="1" lang="en-US" altLang="zh-CN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圆角矩形 173"/>
          <p:cNvSpPr/>
          <p:nvPr/>
        </p:nvSpPr>
        <p:spPr>
          <a:xfrm>
            <a:off x="9813004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Retryer</a:t>
            </a:r>
            <a:endParaRPr kumimoji="1" lang="en-US" altLang="zh-CN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圆角矩形 173"/>
          <p:cNvSpPr/>
          <p:nvPr/>
        </p:nvSpPr>
        <p:spPr>
          <a:xfrm>
            <a:off x="9813004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Proxy</a:t>
            </a:r>
            <a:endParaRPr kumimoji="1" lang="en-US" altLang="zh-CN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圆角矩形 173"/>
          <p:cNvSpPr/>
          <p:nvPr/>
        </p:nvSpPr>
        <p:spPr>
          <a:xfrm>
            <a:off x="9813004" y="4451357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APIAggregator</a:t>
            </a:r>
            <a:endParaRPr kumimoji="1" lang="en-US" altLang="zh-CN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794290" y="1461316"/>
            <a:ext cx="1128445" cy="4589833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  <a:endParaRPr kumimoji="1" lang="en-US" altLang="zh-CN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zh-C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(Raft)</a:t>
            </a:r>
            <a:endParaRPr kumimoji="1" lang="zh-CN" altLang="en-US" sz="2000" dirty="0"/>
          </a:p>
        </p:txBody>
      </p:sp>
      <p:sp>
        <p:nvSpPr>
          <p:cNvPr id="26" name="圆角矩形 25"/>
          <p:cNvSpPr/>
          <p:nvPr/>
        </p:nvSpPr>
        <p:spPr>
          <a:xfrm>
            <a:off x="4569731" y="5312368"/>
            <a:ext cx="6769816" cy="738783"/>
          </a:xfrm>
          <a:prstGeom prst="roundRect">
            <a:avLst>
              <a:gd name="adj" fmla="val 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Supervisor</a:t>
            </a:r>
            <a:endParaRPr kumimoji="1" lang="zh-CN" altLang="en-US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4567231" y="1461316"/>
            <a:ext cx="1232910" cy="2375650"/>
            <a:chOff x="3878317" y="1615637"/>
            <a:chExt cx="1232910" cy="2375650"/>
          </a:xfrm>
        </p:grpSpPr>
        <p:sp>
          <p:nvSpPr>
            <p:cNvPr id="22" name="圆角矩形 173"/>
            <p:cNvSpPr/>
            <p:nvPr/>
          </p:nvSpPr>
          <p:spPr>
            <a:xfrm>
              <a:off x="3878317" y="1615637"/>
              <a:ext cx="1232910" cy="2375650"/>
            </a:xfrm>
            <a:prstGeom prst="roundRect">
              <a:avLst>
                <a:gd name="adj" fmla="val 3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  <a:endParaRPr kumimoji="1" lang="en-US" altLang="zh-CN" sz="1600" b="1" dirty="0"/>
            </a:p>
            <a:p>
              <a:pPr algn="ctr"/>
              <a:r>
                <a:rPr kumimoji="1" lang="en-US" altLang="zh-CN" sz="1200" dirty="0"/>
                <a:t>(Business)</a:t>
              </a:r>
              <a:endParaRPr kumimoji="1" lang="en-US" altLang="zh-CN" sz="1200" dirty="0"/>
            </a:p>
          </p:txBody>
        </p:sp>
        <p:sp>
          <p:nvSpPr>
            <p:cNvPr id="28" name="圆角矩形 173"/>
            <p:cNvSpPr/>
            <p:nvPr/>
          </p:nvSpPr>
          <p:spPr>
            <a:xfrm>
              <a:off x="4047230" y="3535772"/>
              <a:ext cx="899281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  <a:endParaRPr kumimoji="1" lang="en-US" altLang="zh-CN" sz="1000" b="1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  <a:endParaRPr kumimoji="1"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圆角矩形 173"/>
            <p:cNvSpPr/>
            <p:nvPr/>
          </p:nvSpPr>
          <p:spPr>
            <a:xfrm>
              <a:off x="4047230" y="3082323"/>
              <a:ext cx="899282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  <a:endParaRPr kumimoji="1" lang="en-US" altLang="zh-CN" sz="1000" b="1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  <a:endParaRPr kumimoji="1"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圆角矩形 173"/>
            <p:cNvSpPr/>
            <p:nvPr/>
          </p:nvSpPr>
          <p:spPr>
            <a:xfrm>
              <a:off x="4047230" y="2175425"/>
              <a:ext cx="925254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Service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Discovery</a:t>
              </a:r>
              <a:endParaRPr kumimoji="1"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圆角矩形 173"/>
            <p:cNvSpPr/>
            <p:nvPr/>
          </p:nvSpPr>
          <p:spPr>
            <a:xfrm>
              <a:off x="4047230" y="2628874"/>
              <a:ext cx="914401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Monitor</a:t>
              </a:r>
              <a:endParaRPr kumimoji="1" lang="en-US" altLang="zh-CN" sz="1000" b="1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  <a:endParaRPr kumimoji="1"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68481" y="3901286"/>
            <a:ext cx="1232910" cy="1043601"/>
            <a:chOff x="3872382" y="3864727"/>
            <a:chExt cx="1232910" cy="1043601"/>
          </a:xfrm>
        </p:grpSpPr>
        <p:sp>
          <p:nvSpPr>
            <p:cNvPr id="36" name="圆角矩形 173"/>
            <p:cNvSpPr/>
            <p:nvPr/>
          </p:nvSpPr>
          <p:spPr>
            <a:xfrm>
              <a:off x="3872382" y="3864727"/>
              <a:ext cx="1232910" cy="1043601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  <a:endParaRPr kumimoji="1" lang="en-US" altLang="zh-CN" sz="1600" b="1" dirty="0"/>
            </a:p>
            <a:p>
              <a:pPr algn="ctr"/>
              <a:r>
                <a:rPr kumimoji="1" lang="en-US" altLang="zh-CN" sz="1200" dirty="0"/>
                <a:t>(System)</a:t>
              </a:r>
              <a:endParaRPr kumimoji="1" lang="en-US" altLang="zh-CN" sz="1200" dirty="0"/>
            </a:p>
          </p:txBody>
        </p:sp>
        <p:sp>
          <p:nvSpPr>
            <p:cNvPr id="32" name="圆角矩形 173"/>
            <p:cNvSpPr/>
            <p:nvPr/>
          </p:nvSpPr>
          <p:spPr>
            <a:xfrm>
              <a:off x="4005237" y="4424878"/>
              <a:ext cx="982319" cy="3459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Sync</a:t>
              </a:r>
              <a:endParaRPr kumimoji="1" lang="en-US" altLang="zh-CN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3" name="圆角矩形 173"/>
          <p:cNvSpPr/>
          <p:nvPr/>
        </p:nvSpPr>
        <p:spPr>
          <a:xfrm>
            <a:off x="6736398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kumimoji="1" lang="zh-CN" alt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1/2/3</a:t>
            </a:r>
            <a:endParaRPr kumimoji="1" lang="en-US" altLang="zh-CN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圆角矩形 173"/>
          <p:cNvSpPr/>
          <p:nvPr/>
        </p:nvSpPr>
        <p:spPr>
          <a:xfrm>
            <a:off x="8274701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MQTT</a:t>
            </a:r>
            <a:endParaRPr kumimoji="1" lang="en-US" altLang="zh-CN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圆角矩形 173"/>
          <p:cNvSpPr/>
          <p:nvPr/>
        </p:nvSpPr>
        <p:spPr>
          <a:xfrm>
            <a:off x="9813004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WebSocket</a:t>
            </a:r>
            <a:endParaRPr kumimoji="1" lang="en-US" altLang="zh-CN" sz="12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152848" y="2506164"/>
            <a:ext cx="1587583" cy="628946"/>
            <a:chOff x="1245312" y="2448774"/>
            <a:chExt cx="1587583" cy="628946"/>
          </a:xfrm>
        </p:grpSpPr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0000" b="90000" l="10000" r="90000">
                          <a14:foregroundMark x1="35556" y1="52000" x2="35556" y2="52000"/>
                          <a14:foregroundMark x1="60444" y1="66667" x2="60444" y2="6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5312" y="2448774"/>
              <a:ext cx="628946" cy="628946"/>
            </a:xfrm>
            <a:prstGeom prst="rect">
              <a:avLst/>
            </a:prstGeom>
          </p:spPr>
        </p:pic>
        <p:cxnSp>
          <p:nvCxnSpPr>
            <p:cNvPr id="51" name="直线箭头连接符 50"/>
            <p:cNvCxnSpPr/>
            <p:nvPr/>
          </p:nvCxnSpPr>
          <p:spPr>
            <a:xfrm>
              <a:off x="2070410" y="2786162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true"/>
            <p:nvPr/>
          </p:nvSpPr>
          <p:spPr>
            <a:xfrm>
              <a:off x="2024660" y="2491664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Command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73182" y="4146964"/>
            <a:ext cx="1630812" cy="628946"/>
            <a:chOff x="1222582" y="4171743"/>
            <a:chExt cx="1630812" cy="628946"/>
          </a:xfrm>
        </p:grpSpPr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2582" y="4171743"/>
              <a:ext cx="628946" cy="628946"/>
            </a:xfrm>
            <a:prstGeom prst="rect">
              <a:avLst/>
            </a:prstGeom>
          </p:spPr>
        </p:pic>
        <p:cxnSp>
          <p:nvCxnSpPr>
            <p:cNvPr id="50" name="直线箭头连接符 49"/>
            <p:cNvCxnSpPr/>
            <p:nvPr/>
          </p:nvCxnSpPr>
          <p:spPr>
            <a:xfrm>
              <a:off x="2051398" y="4478469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true"/>
            <p:nvPr/>
          </p:nvSpPr>
          <p:spPr>
            <a:xfrm>
              <a:off x="1995467" y="4528813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Restful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API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文本框 53"/>
          <p:cNvSpPr txBox="true"/>
          <p:nvPr/>
        </p:nvSpPr>
        <p:spPr>
          <a:xfrm>
            <a:off x="695859" y="3290497"/>
            <a:ext cx="1447832" cy="7386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Administration</a:t>
            </a:r>
            <a:endParaRPr kumimoji="1"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</a:t>
            </a:r>
            <a:endParaRPr kumimoji="1"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右箭头 54"/>
          <p:cNvSpPr/>
          <p:nvPr/>
        </p:nvSpPr>
        <p:spPr>
          <a:xfrm rot="16200000">
            <a:off x="5098960" y="5024368"/>
            <a:ext cx="252000" cy="18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7556639" y="5010896"/>
            <a:ext cx="2725011" cy="263529"/>
            <a:chOff x="7792586" y="5029868"/>
            <a:chExt cx="2725011" cy="263529"/>
          </a:xfrm>
        </p:grpSpPr>
        <p:sp>
          <p:nvSpPr>
            <p:cNvPr id="56" name="右箭头 55"/>
            <p:cNvSpPr/>
            <p:nvPr/>
          </p:nvSpPr>
          <p:spPr>
            <a:xfrm rot="16200000">
              <a:off x="7756586" y="5068976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16200000">
              <a:off x="10301597" y="5065868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true"/>
            <p:nvPr/>
          </p:nvSpPr>
          <p:spPr>
            <a:xfrm>
              <a:off x="8375071" y="5039481"/>
              <a:ext cx="1560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Pipelines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0" name="直线箭头连接符 59"/>
          <p:cNvCxnSpPr/>
          <p:nvPr/>
        </p:nvCxnSpPr>
        <p:spPr>
          <a:xfrm>
            <a:off x="3937372" y="450029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3937372" y="575465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7539297" y="2544830"/>
            <a:ext cx="2778103" cy="288000"/>
            <a:chOff x="7739494" y="2574277"/>
            <a:chExt cx="2778103" cy="288000"/>
          </a:xfrm>
        </p:grpSpPr>
        <p:cxnSp>
          <p:nvCxnSpPr>
            <p:cNvPr id="66" name="直线箭头连接符 65"/>
            <p:cNvCxnSpPr/>
            <p:nvPr/>
          </p:nvCxnSpPr>
          <p:spPr>
            <a:xfrm flipV="true">
              <a:off x="7779138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V="true">
              <a:off x="8669674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/>
            <p:cNvCxnSpPr/>
            <p:nvPr/>
          </p:nvCxnSpPr>
          <p:spPr>
            <a:xfrm flipV="true">
              <a:off x="9560210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/>
            <p:nvPr/>
          </p:nvCxnSpPr>
          <p:spPr>
            <a:xfrm flipV="true">
              <a:off x="10450745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true"/>
            <p:nvPr/>
          </p:nvSpPr>
          <p:spPr>
            <a:xfrm>
              <a:off x="7739494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0" name="文本框 79"/>
            <p:cNvSpPr txBox="true"/>
            <p:nvPr/>
          </p:nvSpPr>
          <p:spPr>
            <a:xfrm>
              <a:off x="9526620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15530" y="1586051"/>
            <a:ext cx="806631" cy="739273"/>
            <a:chOff x="6020330" y="1617582"/>
            <a:chExt cx="806631" cy="739273"/>
          </a:xfrm>
        </p:grpSpPr>
        <p:sp>
          <p:nvSpPr>
            <p:cNvPr id="85" name="文本框 84"/>
            <p:cNvSpPr txBox="true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86" name="直线箭头连接符 85"/>
            <p:cNvCxnSpPr/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true"/>
            <p:nvPr/>
          </p:nvSpPr>
          <p:spPr>
            <a:xfrm>
              <a:off x="6020330" y="2126023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2" name="直线箭头连接符 91"/>
            <p:cNvCxnSpPr/>
            <p:nvPr/>
          </p:nvCxnSpPr>
          <p:spPr>
            <a:xfrm>
              <a:off x="6135645" y="208371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5747832" y="3011814"/>
            <a:ext cx="742511" cy="278388"/>
            <a:chOff x="6052632" y="1617582"/>
            <a:chExt cx="742511" cy="278388"/>
          </a:xfrm>
        </p:grpSpPr>
        <p:sp>
          <p:nvSpPr>
            <p:cNvPr id="95" name="文本框 94"/>
            <p:cNvSpPr txBox="true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6" name="直线箭头连接符 95"/>
            <p:cNvCxnSpPr/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5715530" y="4224491"/>
            <a:ext cx="806631" cy="281454"/>
            <a:chOff x="6020330" y="4256022"/>
            <a:chExt cx="806631" cy="281454"/>
          </a:xfrm>
        </p:grpSpPr>
        <p:sp>
          <p:nvSpPr>
            <p:cNvPr id="99" name="文本框 98"/>
            <p:cNvSpPr txBox="true"/>
            <p:nvPr/>
          </p:nvSpPr>
          <p:spPr>
            <a:xfrm>
              <a:off x="6020330" y="4256022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00" name="直线箭头连接符 99"/>
            <p:cNvCxnSpPr/>
            <p:nvPr/>
          </p:nvCxnSpPr>
          <p:spPr>
            <a:xfrm>
              <a:off x="6122095" y="453747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3886101" y="2506164"/>
            <a:ext cx="716863" cy="462682"/>
            <a:chOff x="3886101" y="2506164"/>
            <a:chExt cx="716863" cy="462682"/>
          </a:xfrm>
        </p:grpSpPr>
        <p:sp>
          <p:nvSpPr>
            <p:cNvPr id="24" name="文本框 23"/>
            <p:cNvSpPr txBox="true"/>
            <p:nvPr/>
          </p:nvSpPr>
          <p:spPr>
            <a:xfrm>
              <a:off x="3886101" y="2622089"/>
              <a:ext cx="716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3956532" y="296884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/>
            <p:cNvCxnSpPr/>
            <p:nvPr/>
          </p:nvCxnSpPr>
          <p:spPr>
            <a:xfrm>
              <a:off x="3956532" y="2506164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4995319" y="5233785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951056" y="509285"/>
            <a:ext cx="5174266" cy="16823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95320" y="3197299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2427885" y="7036987"/>
            <a:ext cx="7557848" cy="333421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1">
                <a:alpha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29536" y="3486875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634247" y="1490965"/>
            <a:ext cx="2271139" cy="546130"/>
            <a:chOff x="2732849" y="119899"/>
            <a:chExt cx="2271139" cy="546130"/>
          </a:xfrm>
        </p:grpSpPr>
        <p:pic>
          <p:nvPicPr>
            <p:cNvPr id="1028" name="Picture 4" descr="Getting started with Bash scripting | by Uriel Rodriguez | Medium"/>
            <p:cNvPicPr>
              <a:picLocks noChangeAspect="true" noChangeArrowheads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49" y="119899"/>
              <a:ext cx="477863" cy="54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文本框 152"/>
            <p:cNvSpPr txBox="true"/>
            <p:nvPr/>
          </p:nvSpPr>
          <p:spPr>
            <a:xfrm>
              <a:off x="3310896" y="263027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Command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Line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(egctl)</a:t>
              </a:r>
              <a:endParaRPr kumimoji="1" lang="zh-CN" altLang="en-US" sz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25372" y="779651"/>
            <a:ext cx="2361736" cy="368630"/>
            <a:chOff x="2695600" y="1055669"/>
            <a:chExt cx="2361736" cy="368630"/>
          </a:xfrm>
        </p:grpSpPr>
        <p:sp>
          <p:nvSpPr>
            <p:cNvPr id="159" name="文本框 158"/>
            <p:cNvSpPr txBox="true"/>
            <p:nvPr/>
          </p:nvSpPr>
          <p:spPr>
            <a:xfrm>
              <a:off x="3310896" y="1101484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Client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(curl,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etc.)</a:t>
              </a:r>
              <a:endParaRPr kumimoji="1" lang="zh-CN" altLang="en-US" sz="1200" dirty="0"/>
            </a:p>
          </p:txBody>
        </p:sp>
        <p:pic>
          <p:nvPicPr>
            <p:cNvPr id="67" name="图片 6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5600" y="1055669"/>
              <a:ext cx="589085" cy="368630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161183" y="1462297"/>
            <a:ext cx="1949500" cy="571679"/>
            <a:chOff x="2639033" y="1705751"/>
            <a:chExt cx="1949500" cy="571679"/>
          </a:xfrm>
        </p:grpSpPr>
        <p:pic>
          <p:nvPicPr>
            <p:cNvPr id="1030" name="Picture 6" descr="MegaEase - 无涯远程工作- 远程工作者招聘网站"/>
            <p:cNvPicPr>
              <a:picLocks noChangeAspect="true" noChangeArrowheads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33" y="1705751"/>
              <a:ext cx="571679" cy="57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文本框 162"/>
            <p:cNvSpPr txBox="true"/>
            <p:nvPr/>
          </p:nvSpPr>
          <p:spPr>
            <a:xfrm>
              <a:off x="3227263" y="1853090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MegaEase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Portal</a:t>
              </a:r>
              <a:endParaRPr kumimoji="1" lang="zh-CN" altLang="en-US" sz="12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6822936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50552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/>
          <p:cNvSpPr txBox="true"/>
          <p:nvPr/>
        </p:nvSpPr>
        <p:spPr>
          <a:xfrm>
            <a:off x="4951056" y="321296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61183" y="5543264"/>
            <a:ext cx="1218772" cy="487081"/>
          </a:xfrm>
          <a:prstGeom prst="rect">
            <a:avLst/>
          </a:prstGeom>
          <a:solidFill>
            <a:srgbClr val="92D050">
              <a:alpha val="3034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Reader1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22936" y="5545183"/>
            <a:ext cx="1218772" cy="487081"/>
          </a:xfrm>
          <a:prstGeom prst="rect">
            <a:avLst/>
          </a:prstGeom>
          <a:solidFill>
            <a:srgbClr val="92D050">
              <a:alpha val="298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50552" y="5543264"/>
            <a:ext cx="1218772" cy="487081"/>
          </a:xfrm>
          <a:prstGeom prst="rect">
            <a:avLst/>
          </a:prstGeom>
          <a:solidFill>
            <a:srgbClr val="92D050">
              <a:alpha val="30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/>
          <p:cNvSpPr txBox="true"/>
          <p:nvPr/>
        </p:nvSpPr>
        <p:spPr>
          <a:xfrm>
            <a:off x="4957749" y="52337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Follower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5732862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true"/>
          <p:nvPr/>
        </p:nvSpPr>
        <p:spPr>
          <a:xfrm>
            <a:off x="5758767" y="4623504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Watch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6287941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true"/>
          <p:nvPr/>
        </p:nvSpPr>
        <p:spPr>
          <a:xfrm>
            <a:off x="5181279" y="832461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1" name="文本框 80"/>
          <p:cNvSpPr txBox="true"/>
          <p:nvPr/>
        </p:nvSpPr>
        <p:spPr>
          <a:xfrm>
            <a:off x="6659166" y="2450250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Admin/Monitor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82" name="直线箭头连接符 81"/>
          <p:cNvCxnSpPr/>
          <p:nvPr/>
        </p:nvCxnSpPr>
        <p:spPr>
          <a:xfrm>
            <a:off x="8454336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461100" y="3218044"/>
            <a:ext cx="1249060" cy="2985431"/>
          </a:xfrm>
          <a:prstGeom prst="rect">
            <a:avLst/>
          </a:prstGeom>
          <a:solidFill>
            <a:srgbClr val="7030A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HTTP/MQTT</a:t>
            </a:r>
            <a:b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</a:br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7434626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true"/>
          <p:nvPr/>
        </p:nvSpPr>
        <p:spPr>
          <a:xfrm>
            <a:off x="7460531" y="462350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1" name="直线箭头连接符 90"/>
          <p:cNvCxnSpPr/>
          <p:nvPr/>
        </p:nvCxnSpPr>
        <p:spPr>
          <a:xfrm>
            <a:off x="9313649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true"/>
          <p:nvPr/>
        </p:nvSpPr>
        <p:spPr>
          <a:xfrm>
            <a:off x="9279685" y="464027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831220" y="3704875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3831220" y="5744266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149"/>
          <p:cNvSpPr txBox="true"/>
          <p:nvPr/>
        </p:nvSpPr>
        <p:spPr>
          <a:xfrm>
            <a:off x="2044171" y="877042"/>
            <a:ext cx="303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Easegress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Internal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Architecture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132499" y="1736804"/>
            <a:ext cx="1001760" cy="3577452"/>
          </a:xfrm>
          <a:prstGeom prst="rect">
            <a:avLst/>
          </a:prstGeom>
          <a:solidFill>
            <a:srgbClr val="FFC00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Cluster</a:t>
            </a:r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  <a:p>
            <a:pPr algn="ctr"/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52" name="圆角矩形 173"/>
          <p:cNvSpPr/>
          <p:nvPr/>
        </p:nvSpPr>
        <p:spPr>
          <a:xfrm>
            <a:off x="5159035" y="1816710"/>
            <a:ext cx="4996775" cy="69037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Gate(HTTP/MQTT)</a:t>
            </a: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2" name="圆角矩形 173"/>
          <p:cNvSpPr/>
          <p:nvPr/>
        </p:nvSpPr>
        <p:spPr>
          <a:xfrm>
            <a:off x="5476272" y="298333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Validator</a:t>
            </a:r>
            <a:endParaRPr kumimoji="1" lang="en-US" altLang="zh-CN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59511" y="4745582"/>
            <a:ext cx="6096299" cy="568674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Supervisor</a:t>
            </a:r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true">
            <a:off x="3238070" y="5064644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true"/>
          <p:nvPr/>
        </p:nvSpPr>
        <p:spPr>
          <a:xfrm>
            <a:off x="3134259" y="47275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Pull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59512" y="3727056"/>
            <a:ext cx="925253" cy="918023"/>
          </a:xfrm>
          <a:prstGeom prst="rect">
            <a:avLst/>
          </a:prstGeom>
          <a:solidFill>
            <a:srgbClr val="00B050">
              <a:alpha val="8417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System</a:t>
            </a:r>
            <a:b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Controller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 flipH="true">
            <a:off x="3238070" y="4247293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true"/>
          <p:nvPr/>
        </p:nvSpPr>
        <p:spPr>
          <a:xfrm>
            <a:off x="3103161" y="388606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文本框 36"/>
          <p:cNvSpPr txBox="true"/>
          <p:nvPr/>
        </p:nvSpPr>
        <p:spPr>
          <a:xfrm>
            <a:off x="5298832" y="262723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Pipelines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(Filter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Chain)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圆角矩形 173"/>
          <p:cNvSpPr/>
          <p:nvPr/>
        </p:nvSpPr>
        <p:spPr>
          <a:xfrm>
            <a:off x="5177424" y="2617889"/>
            <a:ext cx="4978386" cy="20271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圆角矩形 173"/>
          <p:cNvSpPr/>
          <p:nvPr/>
        </p:nvSpPr>
        <p:spPr>
          <a:xfrm>
            <a:off x="5476272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TimeLimiter</a:t>
            </a:r>
            <a:endParaRPr kumimoji="1" lang="en-US" altLang="zh-CN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8" name="圆角矩形 173"/>
          <p:cNvSpPr/>
          <p:nvPr/>
        </p:nvSpPr>
        <p:spPr>
          <a:xfrm>
            <a:off x="5476272" y="412154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+mn-ea"/>
              </a:rPr>
              <a:t>ResponseAdaptor</a:t>
            </a:r>
            <a:endParaRPr kumimoji="1" lang="en-US" altLang="zh-CN" sz="9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9" name="圆角矩形 173"/>
          <p:cNvSpPr/>
          <p:nvPr/>
        </p:nvSpPr>
        <p:spPr>
          <a:xfrm>
            <a:off x="7014575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RateLimiter</a:t>
            </a:r>
            <a:endParaRPr kumimoji="1" lang="en-US" altLang="zh-CN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0" name="圆角矩形 173"/>
          <p:cNvSpPr/>
          <p:nvPr/>
        </p:nvSpPr>
        <p:spPr>
          <a:xfrm>
            <a:off x="7014575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CircuitBreaker</a:t>
            </a:r>
            <a:endParaRPr kumimoji="1" lang="en-US" altLang="zh-CN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1" name="圆角矩形 173"/>
          <p:cNvSpPr/>
          <p:nvPr/>
        </p:nvSpPr>
        <p:spPr>
          <a:xfrm>
            <a:off x="7014575" y="410504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CORSAdaptor</a:t>
            </a:r>
            <a:endParaRPr kumimoji="1" lang="en-US" altLang="zh-CN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2" name="圆角矩形 173"/>
          <p:cNvSpPr/>
          <p:nvPr/>
        </p:nvSpPr>
        <p:spPr>
          <a:xfrm>
            <a:off x="8552878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Retryer</a:t>
            </a:r>
            <a:endParaRPr kumimoji="1" lang="en-US" altLang="zh-CN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3" name="圆角矩形 173"/>
          <p:cNvSpPr/>
          <p:nvPr/>
        </p:nvSpPr>
        <p:spPr>
          <a:xfrm>
            <a:off x="8552878" y="356286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Proxy</a:t>
            </a:r>
            <a:endParaRPr kumimoji="1" lang="en-US" altLang="zh-CN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4" name="圆角矩形 173"/>
          <p:cNvSpPr/>
          <p:nvPr/>
        </p:nvSpPr>
        <p:spPr>
          <a:xfrm>
            <a:off x="8552878" y="410935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APIAggregator</a:t>
            </a:r>
            <a:endParaRPr kumimoji="1" lang="en-US" altLang="zh-CN" sz="10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5" name="圆角矩形 173"/>
          <p:cNvSpPr/>
          <p:nvPr/>
        </p:nvSpPr>
        <p:spPr>
          <a:xfrm>
            <a:off x="4059511" y="1736804"/>
            <a:ext cx="925254" cy="1906025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kumimoji="1"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 flipH="true">
            <a:off x="3238070" y="2711461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true"/>
          <p:nvPr/>
        </p:nvSpPr>
        <p:spPr>
          <a:xfrm>
            <a:off x="3177296" y="235023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4985385" y="-50165"/>
            <a:ext cx="7206615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412740" y="593090"/>
            <a:ext cx="5794375" cy="4773930"/>
            <a:chOff x="8524" y="934"/>
            <a:chExt cx="9125" cy="7518"/>
          </a:xfrm>
        </p:grpSpPr>
        <p:cxnSp>
          <p:nvCxnSpPr>
            <p:cNvPr id="148" name="直线箭头连接符 44"/>
            <p:cNvCxnSpPr>
              <a:stCxn id="155" idx="2"/>
              <a:endCxn id="237" idx="3"/>
            </p:cNvCxnSpPr>
            <p:nvPr/>
          </p:nvCxnSpPr>
          <p:spPr>
            <a:xfrm rot="16200000" flipH="true">
              <a:off x="13186" y="2981"/>
              <a:ext cx="788" cy="10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/>
            <p:cNvGrpSpPr/>
            <p:nvPr/>
          </p:nvGrpSpPr>
          <p:grpSpPr>
            <a:xfrm rot="0">
              <a:off x="14227" y="934"/>
              <a:ext cx="944" cy="861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false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false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false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 rot="0">
              <a:off x="11862" y="3756"/>
              <a:ext cx="2576" cy="1228"/>
              <a:chOff x="6750426" y="1963272"/>
              <a:chExt cx="1636054" cy="779925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  <a:endParaRPr kumimoji="1" lang="en-US" altLang="zh-CN" sz="1050" dirty="0"/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>
                <a:stCxn id="237" idx="0"/>
                <a:endCxn id="235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 rot="0">
              <a:off x="15073" y="5757"/>
              <a:ext cx="2576" cy="1228"/>
              <a:chOff x="6750426" y="1963272"/>
              <a:chExt cx="1636054" cy="77992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  <a:endParaRPr kumimoji="1" lang="en-US" altLang="zh-CN" sz="1050" dirty="0"/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>
                <a:stCxn id="231" idx="0"/>
                <a:endCxn id="229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 rot="0">
              <a:off x="8524" y="5725"/>
              <a:ext cx="2576" cy="1228"/>
              <a:chOff x="6750426" y="1963272"/>
              <a:chExt cx="1636054" cy="779925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  <a:endParaRPr kumimoji="1" lang="en-US" altLang="zh-CN" sz="1050" dirty="0"/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/>
              <p:cNvCxnSpPr>
                <a:stCxn id="223" idx="0"/>
                <a:endCxn id="221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 rot="0">
              <a:off x="11862" y="5757"/>
              <a:ext cx="2576" cy="1228"/>
              <a:chOff x="6750426" y="1963272"/>
              <a:chExt cx="1636054" cy="779925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  <a:endParaRPr kumimoji="1" lang="en-US" altLang="zh-CN" sz="1050" dirty="0"/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>
                <a:stCxn id="216" idx="0"/>
                <a:endCxn id="214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/>
            <p:cNvGrpSpPr/>
            <p:nvPr/>
          </p:nvGrpSpPr>
          <p:grpSpPr>
            <a:xfrm rot="0">
              <a:off x="10997" y="953"/>
              <a:ext cx="944" cy="861"/>
              <a:chOff x="1958520" y="2302574"/>
              <a:chExt cx="359213" cy="327807"/>
            </a:xfrm>
          </p:grpSpPr>
          <p:sp>
            <p:nvSpPr>
              <p:cNvPr id="21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false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false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false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false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" name="圆角矩形 154"/>
            <p:cNvSpPr/>
            <p:nvPr/>
          </p:nvSpPr>
          <p:spPr>
            <a:xfrm>
              <a:off x="11866" y="2430"/>
              <a:ext cx="2412" cy="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/>
            <p:cNvGrpSpPr/>
            <p:nvPr/>
          </p:nvGrpSpPr>
          <p:grpSpPr>
            <a:xfrm rot="0">
              <a:off x="15073" y="7224"/>
              <a:ext cx="2576" cy="1228"/>
              <a:chOff x="6750426" y="1963272"/>
              <a:chExt cx="1636054" cy="779925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  <a:endParaRPr kumimoji="1" lang="en-US" altLang="zh-CN" sz="1050" dirty="0">
                  <a:solidFill>
                    <a:srgbClr val="E95429"/>
                  </a:solidFill>
                </a:endParaRP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>
                <a:stCxn id="207" idx="0"/>
                <a:endCxn id="204" idx="3"/>
              </p:cNvCxnSpPr>
              <p:nvPr/>
            </p:nvCxnSpPr>
            <p:spPr>
              <a:xfrm flipH="true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/>
            <p:cNvCxnSpPr>
              <a:stCxn id="237" idx="2"/>
              <a:endCxn id="231" idx="2"/>
            </p:cNvCxnSpPr>
            <p:nvPr/>
          </p:nvCxnSpPr>
          <p:spPr>
            <a:xfrm>
              <a:off x="14304" y="4388"/>
              <a:ext cx="3212" cy="2001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37" idx="1"/>
              <a:endCxn id="223" idx="3"/>
            </p:cNvCxnSpPr>
            <p:nvPr/>
          </p:nvCxnSpPr>
          <p:spPr>
            <a:xfrm rot="5400000">
              <a:off x="11940" y="3703"/>
              <a:ext cx="959" cy="33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/>
            <p:cNvCxnSpPr>
              <a:stCxn id="237" idx="1"/>
              <a:endCxn id="216" idx="3"/>
            </p:cNvCxnSpPr>
            <p:nvPr/>
          </p:nvCxnSpPr>
          <p:spPr>
            <a:xfrm>
              <a:off x="14089" y="4893"/>
              <a:ext cx="0" cy="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/>
            <p:cNvCxnSpPr>
              <a:endCxn id="155" idx="1"/>
            </p:cNvCxnSpPr>
            <p:nvPr/>
          </p:nvCxnSpPr>
          <p:spPr>
            <a:xfrm rot="16200000" flipH="true">
              <a:off x="11199" y="2096"/>
              <a:ext cx="919" cy="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/>
            <p:cNvCxnSpPr>
              <a:endCxn id="155" idx="3"/>
            </p:cNvCxnSpPr>
            <p:nvPr/>
          </p:nvCxnSpPr>
          <p:spPr>
            <a:xfrm rot="5400000">
              <a:off x="14012" y="2062"/>
              <a:ext cx="967" cy="435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/>
            <p:cNvCxnSpPr/>
            <p:nvPr/>
          </p:nvCxnSpPr>
          <p:spPr>
            <a:xfrm rot="16200000" flipH="true">
              <a:off x="13263" y="3003"/>
              <a:ext cx="788" cy="996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/>
            <p:cNvCxnSpPr/>
            <p:nvPr/>
          </p:nvCxnSpPr>
          <p:spPr>
            <a:xfrm>
              <a:off x="14284" y="4280"/>
              <a:ext cx="3232" cy="3468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true"/>
            <p:nvPr/>
          </p:nvSpPr>
          <p:spPr>
            <a:xfrm>
              <a:off x="8686" y="5321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/>
            <p:cNvSpPr txBox="true"/>
            <p:nvPr/>
          </p:nvSpPr>
          <p:spPr>
            <a:xfrm>
              <a:off x="12085" y="5345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/>
            <p:cNvSpPr txBox="true"/>
            <p:nvPr/>
          </p:nvSpPr>
          <p:spPr>
            <a:xfrm>
              <a:off x="15287" y="5352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/>
            <p:cNvSpPr txBox="true"/>
            <p:nvPr/>
          </p:nvSpPr>
          <p:spPr>
            <a:xfrm>
              <a:off x="11974" y="3393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4225" y="4079"/>
              <a:ext cx="72" cy="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4231" y="6037"/>
              <a:ext cx="72" cy="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4" name="文本框 243"/>
          <p:cNvSpPr txBox="true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圆角矩形 219"/>
          <p:cNvSpPr/>
          <p:nvPr/>
        </p:nvSpPr>
        <p:spPr>
          <a:xfrm>
            <a:off x="6799580" y="329057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7461885" y="3366135"/>
            <a:ext cx="1102360" cy="640715"/>
          </a:xfrm>
          <a:prstGeom prst="roundRect">
            <a:avLst>
              <a:gd name="adj" fmla="val 68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36000" rtlCol="0" anchor="t"/>
          <a:p>
            <a:pPr algn="ctr"/>
            <a:r>
              <a:rPr kumimoji="1" lang="en-US" altLang="zh-CN" sz="1050" dirty="0"/>
              <a:t>Visits</a:t>
            </a:r>
            <a:endParaRPr kumimoji="1" lang="en-US" altLang="zh-CN" sz="1050" dirty="0"/>
          </a:p>
          <a:p>
            <a:pPr algn="ctr"/>
            <a:r>
              <a:rPr kumimoji="1" lang="en-US" altLang="zh-CN" sz="1050" dirty="0"/>
              <a:t>Service</a:t>
            </a:r>
            <a:endParaRPr kumimoji="1" lang="zh-CN" altLang="en-US" sz="1050" dirty="0"/>
          </a:p>
        </p:txBody>
      </p:sp>
      <p:sp>
        <p:nvSpPr>
          <p:cNvPr id="222" name="圆角矩形 221"/>
          <p:cNvSpPr/>
          <p:nvPr/>
        </p:nvSpPr>
        <p:spPr>
          <a:xfrm>
            <a:off x="7461885" y="3756025"/>
            <a:ext cx="1102360" cy="25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100" b="1" dirty="0"/>
              <a:t>JavaAgent</a:t>
            </a:r>
            <a:endParaRPr kumimoji="1" lang="zh-CN" altLang="en-US" sz="1100" b="1" dirty="0"/>
          </a:p>
        </p:txBody>
      </p:sp>
      <p:sp>
        <p:nvSpPr>
          <p:cNvPr id="223" name="圆角矩形 222"/>
          <p:cNvSpPr/>
          <p:nvPr/>
        </p:nvSpPr>
        <p:spPr>
          <a:xfrm rot="16200000">
            <a:off x="6680835" y="3550285"/>
            <a:ext cx="640715" cy="27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kumimoji="1" lang="en-US" altLang="zh-CN" sz="1100" b="1" dirty="0"/>
              <a:t>Side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Car</a:t>
            </a:r>
            <a:endParaRPr kumimoji="1" lang="zh-CN" altLang="en-US" sz="1100" b="1" dirty="0"/>
          </a:p>
        </p:txBody>
      </p:sp>
      <p:cxnSp>
        <p:nvCxnSpPr>
          <p:cNvPr id="226" name="直线箭头连接符 225"/>
          <p:cNvCxnSpPr>
            <a:stCxn id="223" idx="0"/>
          </p:cNvCxnSpPr>
          <p:nvPr/>
        </p:nvCxnSpPr>
        <p:spPr>
          <a:xfrm>
            <a:off x="6864350" y="3686810"/>
            <a:ext cx="586105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true"/>
          <p:nvPr/>
        </p:nvSpPr>
        <p:spPr>
          <a:xfrm>
            <a:off x="7077710" y="302895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2" name="直线箭头连接符 225"/>
          <p:cNvCxnSpPr>
            <a:stCxn id="44" idx="3"/>
          </p:cNvCxnSpPr>
          <p:nvPr/>
        </p:nvCxnSpPr>
        <p:spPr>
          <a:xfrm>
            <a:off x="5718810" y="2892425"/>
            <a:ext cx="1073785" cy="609600"/>
          </a:xfrm>
          <a:prstGeom prst="bentConnector3">
            <a:avLst>
              <a:gd name="adj1" fmla="val 50030"/>
            </a:avLst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173"/>
          <p:cNvSpPr/>
          <p:nvPr/>
        </p:nvSpPr>
        <p:spPr>
          <a:xfrm>
            <a:off x="3895090" y="2493645"/>
            <a:ext cx="1823720" cy="796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" altLang="en-US" b="1" dirty="0"/>
              <a:t>Ingress</a:t>
            </a:r>
            <a:endParaRPr kumimoji="1" lang="zh-CN" altLang="en-US" sz="1200" b="1" dirty="0"/>
          </a:p>
        </p:txBody>
      </p:sp>
      <p:sp>
        <p:nvSpPr>
          <p:cNvPr id="3" name="圆角矩形 2"/>
          <p:cNvSpPr/>
          <p:nvPr/>
        </p:nvSpPr>
        <p:spPr>
          <a:xfrm>
            <a:off x="3895090" y="400685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" name="文本框 163"/>
          <p:cNvSpPr txBox="true"/>
          <p:nvPr/>
        </p:nvSpPr>
        <p:spPr>
          <a:xfrm>
            <a:off x="4172585" y="368681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5" name="直线箭头连接符 225"/>
          <p:cNvCxnSpPr>
            <a:stCxn id="3" idx="3"/>
          </p:cNvCxnSpPr>
          <p:nvPr/>
        </p:nvCxnSpPr>
        <p:spPr>
          <a:xfrm flipV="true">
            <a:off x="5719445" y="3841750"/>
            <a:ext cx="1066165" cy="554990"/>
          </a:xfrm>
          <a:prstGeom prst="bentConnector3">
            <a:avLst>
              <a:gd name="adj1" fmla="val 50030"/>
            </a:avLst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圆角矩形 219"/>
          <p:cNvSpPr/>
          <p:nvPr/>
        </p:nvSpPr>
        <p:spPr>
          <a:xfrm>
            <a:off x="3787775" y="319786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3852545" y="3267710"/>
            <a:ext cx="1102360" cy="640715"/>
          </a:xfrm>
          <a:prstGeom prst="roundRect">
            <a:avLst>
              <a:gd name="adj" fmla="val 68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36000" rtlCol="0" anchor="t"/>
          <a:p>
            <a:pPr algn="ctr"/>
            <a:r>
              <a:rPr kumimoji="1" lang="en-US" altLang="zh-CN" sz="1050" dirty="0"/>
              <a:t>Visits</a:t>
            </a:r>
            <a:endParaRPr kumimoji="1" lang="en-US" altLang="zh-CN" sz="1050" dirty="0"/>
          </a:p>
          <a:p>
            <a:pPr algn="ctr"/>
            <a:r>
              <a:rPr kumimoji="1" lang="en-US" altLang="zh-CN" sz="1050" dirty="0"/>
              <a:t>Service</a:t>
            </a:r>
            <a:endParaRPr kumimoji="1" lang="zh-CN" altLang="en-US" sz="1050" dirty="0"/>
          </a:p>
        </p:txBody>
      </p:sp>
      <p:sp>
        <p:nvSpPr>
          <p:cNvPr id="222" name="圆角矩形 221"/>
          <p:cNvSpPr/>
          <p:nvPr/>
        </p:nvSpPr>
        <p:spPr>
          <a:xfrm>
            <a:off x="3852545" y="3657600"/>
            <a:ext cx="1102360" cy="25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100" b="1" dirty="0"/>
              <a:t>JavaAgent</a:t>
            </a:r>
            <a:endParaRPr kumimoji="1" lang="zh-CN" altLang="en-US" sz="1100" b="1" dirty="0"/>
          </a:p>
        </p:txBody>
      </p:sp>
      <p:sp>
        <p:nvSpPr>
          <p:cNvPr id="223" name="圆角矩形 222"/>
          <p:cNvSpPr/>
          <p:nvPr/>
        </p:nvSpPr>
        <p:spPr>
          <a:xfrm rot="16200000">
            <a:off x="5083810" y="3451225"/>
            <a:ext cx="640715" cy="27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kumimoji="1" lang="en-US" altLang="zh-CN" sz="1100" b="1" dirty="0"/>
              <a:t>Side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Car</a:t>
            </a:r>
            <a:endParaRPr kumimoji="1" lang="zh-CN" altLang="en-US" sz="1100" b="1" dirty="0"/>
          </a:p>
        </p:txBody>
      </p:sp>
      <p:cxnSp>
        <p:nvCxnSpPr>
          <p:cNvPr id="226" name="直线箭头连接符 225"/>
          <p:cNvCxnSpPr/>
          <p:nvPr/>
        </p:nvCxnSpPr>
        <p:spPr>
          <a:xfrm>
            <a:off x="4954905" y="3587115"/>
            <a:ext cx="320040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true"/>
          <p:nvPr/>
        </p:nvSpPr>
        <p:spPr>
          <a:xfrm>
            <a:off x="4065905" y="284607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01080" y="3198495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" name="文本框 163"/>
          <p:cNvSpPr txBox="true"/>
          <p:nvPr/>
        </p:nvSpPr>
        <p:spPr>
          <a:xfrm>
            <a:off x="6379210" y="284607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6" name="直线箭头连接符 225"/>
          <p:cNvCxnSpPr/>
          <p:nvPr/>
        </p:nvCxnSpPr>
        <p:spPr>
          <a:xfrm>
            <a:off x="5541010" y="3588385"/>
            <a:ext cx="566928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2655</Words>
  <Application>WPS 演示</Application>
  <PresentationFormat>宽屏</PresentationFormat>
  <Paragraphs>414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微软雅黑 Light</vt:lpstr>
      <vt:lpstr>Calibri</vt:lpstr>
      <vt:lpstr>SimHei</vt:lpstr>
      <vt:lpstr>Microsoft YaHei</vt:lpstr>
      <vt:lpstr>微软雅黑</vt:lpstr>
      <vt:lpstr>Calibri Light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zhaokun</cp:lastModifiedBy>
  <cp:revision>464</cp:revision>
  <cp:lastPrinted>2021-06-14T04:30:40Z</cp:lastPrinted>
  <dcterms:created xsi:type="dcterms:W3CDTF">2021-06-14T04:30:40Z</dcterms:created>
  <dcterms:modified xsi:type="dcterms:W3CDTF">2021-06-14T04:30:40Z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