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62" r:id="rId4"/>
    <p:sldId id="272" r:id="rId5"/>
    <p:sldId id="263" r:id="rId6"/>
    <p:sldId id="273" r:id="rId7"/>
    <p:sldId id="275" r:id="rId8"/>
    <p:sldId id="276" r:id="rId9"/>
    <p:sldId id="274" r:id="rId10"/>
    <p:sldId id="279" r:id="rId11"/>
    <p:sldId id="278" r:id="rId12"/>
    <p:sldId id="277" r:id="rId13"/>
    <p:sldId id="280" r:id="rId14"/>
    <p:sldId id="282" r:id="rId15"/>
    <p:sldId id="283" r:id="rId16"/>
    <p:sldId id="292" r:id="rId17"/>
    <p:sldId id="293" r:id="rId18"/>
    <p:sldId id="284" r:id="rId19"/>
    <p:sldId id="285" r:id="rId20"/>
    <p:sldId id="290" r:id="rId21"/>
    <p:sldId id="291" r:id="rId22"/>
    <p:sldId id="286" r:id="rId23"/>
    <p:sldId id="287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599" autoAdjust="0"/>
  </p:normalViewPr>
  <p:slideViewPr>
    <p:cSldViewPr>
      <p:cViewPr varScale="1">
        <p:scale>
          <a:sx n="57" d="100"/>
          <a:sy n="57" d="100"/>
        </p:scale>
        <p:origin x="-859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Games with Protection Externalities: Planar variant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Gauch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Theory: Unit disk graph 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allow defender locations to be real, there are an infinite number of feasible locations</a:t>
            </a:r>
          </a:p>
          <a:p>
            <a:r>
              <a:rPr lang="en-US" dirty="0" smtClean="0"/>
              <a:t>What if we instead consider regions in a unit disk graph?</a:t>
            </a:r>
          </a:p>
          <a:p>
            <a:r>
              <a:rPr lang="en-US" dirty="0" smtClean="0"/>
              <a:t>Below, maximal cliques are {a}, {</a:t>
            </a:r>
            <a:r>
              <a:rPr lang="en-US" dirty="0" err="1" smtClean="0"/>
              <a:t>b,c</a:t>
            </a:r>
            <a:r>
              <a:rPr lang="en-US" dirty="0" smtClean="0"/>
              <a:t>}, and {</a:t>
            </a:r>
            <a:r>
              <a:rPr lang="en-US" dirty="0" err="1" smtClean="0"/>
              <a:t>c,d,e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These correspond to non-dominated locations!</a:t>
            </a:r>
          </a:p>
        </p:txBody>
      </p:sp>
      <p:pic>
        <p:nvPicPr>
          <p:cNvPr id="5123" name="Picture 3" descr="D:\Work\School\Spring 2015\CS396 Econ\assignments\project\presentation\maximalCliqueDisksLabel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399"/>
            <a:ext cx="4029594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Theory: </a:t>
            </a:r>
            <a:r>
              <a:rPr lang="en-US" dirty="0" err="1"/>
              <a:t>Boxicity</a:t>
            </a:r>
            <a:r>
              <a:rPr lang="en-US" dirty="0"/>
              <a:t> </a:t>
            </a:r>
            <a:r>
              <a:rPr lang="en-US" dirty="0" smtClean="0"/>
              <a:t>2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vertex in graph G corresponds to an axis-aligned rectangle on the plane</a:t>
            </a:r>
          </a:p>
          <a:p>
            <a:r>
              <a:rPr lang="en-US" dirty="0" smtClean="0"/>
              <a:t>Vertices v and w have an edge between them in G if and only if the corresponding rectangles intersect on the plane</a:t>
            </a:r>
          </a:p>
        </p:txBody>
      </p:sp>
      <p:pic>
        <p:nvPicPr>
          <p:cNvPr id="3074" name="Picture 2" descr="D:\Work\School\Spring 2015\CS396 Econ\assignments\project\presentation\boxicit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1151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85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Theory: </a:t>
            </a:r>
            <a:r>
              <a:rPr lang="en-US" dirty="0" err="1" smtClean="0"/>
              <a:t>Helly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30526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graph class </a:t>
            </a:r>
            <a:r>
              <a:rPr lang="en-US" dirty="0" smtClean="0"/>
              <a:t>defined </a:t>
            </a:r>
            <a:r>
              <a:rPr lang="en-US" dirty="0"/>
              <a:t>by a geometric intersection </a:t>
            </a:r>
            <a:r>
              <a:rPr lang="en-US" dirty="0" smtClean="0"/>
              <a:t>model is said to have the </a:t>
            </a:r>
            <a:r>
              <a:rPr lang="en-US" dirty="0" err="1"/>
              <a:t>Helly</a:t>
            </a:r>
            <a:r>
              <a:rPr lang="en-US" dirty="0"/>
              <a:t> </a:t>
            </a:r>
            <a:r>
              <a:rPr lang="en-US" dirty="0" smtClean="0"/>
              <a:t>property if for every </a:t>
            </a:r>
            <a:r>
              <a:rPr lang="en-US" dirty="0"/>
              <a:t>clique </a:t>
            </a:r>
            <a:r>
              <a:rPr lang="en-US" i="1" dirty="0"/>
              <a:t>C</a:t>
            </a:r>
            <a:r>
              <a:rPr lang="en-US" dirty="0"/>
              <a:t>, there is some single point </a:t>
            </a:r>
            <a:r>
              <a:rPr lang="en-US" i="1" dirty="0"/>
              <a:t>p </a:t>
            </a:r>
            <a:r>
              <a:rPr lang="en-US" dirty="0"/>
              <a:t>such that every vertex of </a:t>
            </a:r>
            <a:r>
              <a:rPr lang="en-US" i="1" dirty="0"/>
              <a:t>C </a:t>
            </a:r>
            <a:r>
              <a:rPr lang="en-US" dirty="0" smtClean="0"/>
              <a:t>includes the </a:t>
            </a:r>
            <a:r>
              <a:rPr lang="en-US" dirty="0"/>
              <a:t>point </a:t>
            </a:r>
            <a:r>
              <a:rPr lang="en-US" i="1" dirty="0" smtClean="0"/>
              <a:t>p</a:t>
            </a:r>
            <a:endParaRPr lang="en-US" dirty="0" smtClean="0"/>
          </a:p>
          <a:p>
            <a:r>
              <a:rPr lang="en-US" dirty="0" smtClean="0"/>
              <a:t>What we really care about is finding a point on the plane that intersects these shapes, so we need this property to be able to convert our problem into the problem of finding maximal cliques</a:t>
            </a:r>
          </a:p>
          <a:p>
            <a:r>
              <a:rPr lang="en-US" dirty="0" smtClean="0"/>
              <a:t>The fact that the intersection of two rectangles is itself a rectangle gives rise to the </a:t>
            </a:r>
            <a:r>
              <a:rPr lang="en-US" dirty="0" err="1" smtClean="0"/>
              <a:t>Helly</a:t>
            </a:r>
            <a:r>
              <a:rPr lang="en-US" dirty="0" smtClean="0"/>
              <a:t> property for </a:t>
            </a:r>
            <a:r>
              <a:rPr lang="en-US" dirty="0" err="1" smtClean="0"/>
              <a:t>boxicity</a:t>
            </a:r>
            <a:r>
              <a:rPr lang="en-US" dirty="0" smtClean="0"/>
              <a:t> 2 graphs</a:t>
            </a:r>
          </a:p>
          <a:p>
            <a:r>
              <a:rPr lang="en-US" dirty="0" smtClean="0"/>
              <a:t>Unit disk graphs do not have the </a:t>
            </a:r>
            <a:r>
              <a:rPr lang="en-US" dirty="0" err="1" smtClean="0"/>
              <a:t>Helly</a:t>
            </a:r>
            <a:r>
              <a:rPr lang="en-US" dirty="0" smtClean="0"/>
              <a:t> property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4098" name="Picture 2" descr="D:\Work\School\Spring 2015\CS396 Econ\assignments\project\presentation\hellyDis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07" y="4652824"/>
            <a:ext cx="2081493" cy="203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Work\School\Spring 2015\CS396 Econ\assignments\project\presentation\hellyRectang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97" y="4652825"/>
            <a:ext cx="3190266" cy="20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5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Disk vs. </a:t>
            </a:r>
            <a:r>
              <a:rPr lang="en-US" dirty="0" err="1" smtClean="0"/>
              <a:t>Boxicity</a:t>
            </a:r>
            <a:r>
              <a:rPr lang="en-US" dirty="0" smtClean="0"/>
              <a:t> 2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53001"/>
          </a:xfrm>
        </p:spPr>
        <p:txBody>
          <a:bodyPr>
            <a:normAutofit/>
          </a:bodyPr>
          <a:lstStyle/>
          <a:p>
            <a:r>
              <a:rPr lang="en-US" dirty="0" smtClean="0"/>
              <a:t>Unit disk: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xponential number of maximal cliques</a:t>
            </a:r>
          </a:p>
          <a:p>
            <a:pPr lvl="2"/>
            <a:r>
              <a:rPr lang="en-US" dirty="0" smtClean="0"/>
              <a:t>Would have to use some form of polynomial approximation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have the </a:t>
            </a:r>
            <a:r>
              <a:rPr lang="en-US" dirty="0" err="1" smtClean="0"/>
              <a:t>Helly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Closer to reality</a:t>
            </a:r>
          </a:p>
          <a:p>
            <a:r>
              <a:rPr lang="en-US" dirty="0" err="1" smtClean="0"/>
              <a:t>Boxicity</a:t>
            </a:r>
            <a:r>
              <a:rPr lang="en-US" dirty="0" smtClean="0"/>
              <a:t> 2:</a:t>
            </a:r>
          </a:p>
          <a:p>
            <a:pPr lvl="1"/>
            <a:r>
              <a:rPr lang="en-US" dirty="0" smtClean="0"/>
              <a:t>O(n^2) maximal cliques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ave the </a:t>
            </a:r>
            <a:r>
              <a:rPr lang="en-US" dirty="0" err="1" smtClean="0"/>
              <a:t>Helly</a:t>
            </a:r>
            <a:r>
              <a:rPr lang="en-US" dirty="0" smtClean="0"/>
              <a:t> property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an approximate unit disk graph</a:t>
            </a:r>
          </a:p>
          <a:p>
            <a:pPr lvl="2"/>
            <a:r>
              <a:rPr lang="en-US" dirty="0" smtClean="0"/>
              <a:t>s = r/</a:t>
            </a:r>
            <a:r>
              <a:rPr lang="en-US" dirty="0" err="1" smtClean="0"/>
              <a:t>sqrt</a:t>
            </a:r>
            <a:r>
              <a:rPr lang="en-US" dirty="0" smtClean="0"/>
              <a:t>(2)</a:t>
            </a:r>
          </a:p>
          <a:p>
            <a:endParaRPr lang="en-US" dirty="0"/>
          </a:p>
          <a:p>
            <a:r>
              <a:rPr lang="en-US" dirty="0" smtClean="0"/>
              <a:t>We will use </a:t>
            </a:r>
            <a:r>
              <a:rPr lang="en-US" dirty="0" err="1" smtClean="0"/>
              <a:t>boxicity</a:t>
            </a:r>
            <a:r>
              <a:rPr lang="en-US" dirty="0" smtClean="0"/>
              <a:t> 2 graphs as an approximation</a:t>
            </a:r>
          </a:p>
        </p:txBody>
      </p:sp>
      <p:pic>
        <p:nvPicPr>
          <p:cNvPr id="6146" name="Picture 2" descr="D:\Work\School\Spring 2015\CS396 Econ\assignments\project\presentation\boxicityApproxi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2590800" cy="249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29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Non-planar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For each trial, we generate points on the plane uniformly at random and place targets at these locations</a:t>
            </a:r>
          </a:p>
          <a:p>
            <a:r>
              <a:rPr lang="en-US" dirty="0" smtClean="0"/>
              <a:t>With no metric space, we are constrained to placing resources right on top of targets</a:t>
            </a:r>
          </a:p>
          <a:p>
            <a:r>
              <a:rPr lang="en-US" dirty="0" smtClean="0"/>
              <a:t>Each point is a possible resource location, but a defender action is a set of locations equal in size to the number of resources, so we have a combinatorial number of defender actions/pure strategies</a:t>
            </a:r>
          </a:p>
          <a:p>
            <a:r>
              <a:rPr lang="en-US" dirty="0" smtClean="0"/>
              <a:t>We pass this combinatorial-sized game into the zero-sum game solving LP from hw3 and record the expected utility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9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Planar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each trial, we generate points on the plane uniformly at random and place targets at these locations</a:t>
            </a:r>
          </a:p>
          <a:p>
            <a:r>
              <a:rPr lang="en-US" dirty="0" smtClean="0"/>
              <a:t>We pass this set of points into a solver that interprets the points as the centers of axis-aligned rectangles and finds all maximal cliques in the </a:t>
            </a:r>
            <a:r>
              <a:rPr lang="en-US" dirty="0" err="1" smtClean="0"/>
              <a:t>boxicity</a:t>
            </a:r>
            <a:r>
              <a:rPr lang="en-US" dirty="0" smtClean="0"/>
              <a:t> 2 graph</a:t>
            </a:r>
          </a:p>
          <a:p>
            <a:pPr lvl="1"/>
            <a:r>
              <a:rPr lang="en-US" dirty="0" smtClean="0"/>
              <a:t>Each clique is returned as a point</a:t>
            </a:r>
          </a:p>
          <a:p>
            <a:r>
              <a:rPr lang="en-US" dirty="0" smtClean="0"/>
              <a:t>Each point is a good location, but a defender action is a set of good locations equal in size to the number of resources, so we have a combinatorial number of defender actions/pure strategies</a:t>
            </a:r>
          </a:p>
          <a:p>
            <a:r>
              <a:rPr lang="en-US" dirty="0" smtClean="0"/>
              <a:t>We pass this combinatorial-sized game into the zero-sum game solving LP from hw3 </a:t>
            </a:r>
            <a:r>
              <a:rPr lang="en-US" dirty="0"/>
              <a:t>and record the expected utility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27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All code written in C++ on Linux</a:t>
            </a:r>
          </a:p>
          <a:p>
            <a:r>
              <a:rPr lang="en-US" b="1" dirty="0"/>
              <a:t>World </a:t>
            </a:r>
            <a:r>
              <a:rPr lang="en-US" b="1" dirty="0" smtClean="0"/>
              <a:t>Builder</a:t>
            </a:r>
          </a:p>
          <a:p>
            <a:pPr lvl="1"/>
            <a:r>
              <a:rPr lang="en-US" dirty="0" smtClean="0"/>
              <a:t>Place targets</a:t>
            </a:r>
            <a:endParaRPr lang="en-US" dirty="0"/>
          </a:p>
          <a:p>
            <a:r>
              <a:rPr lang="en-US" b="1" dirty="0" smtClean="0"/>
              <a:t>Resource </a:t>
            </a:r>
            <a:r>
              <a:rPr lang="en-US" b="1" dirty="0"/>
              <a:t>Location </a:t>
            </a:r>
            <a:r>
              <a:rPr lang="en-US" b="1" dirty="0" smtClean="0"/>
              <a:t>Selector</a:t>
            </a:r>
          </a:p>
          <a:p>
            <a:pPr lvl="1"/>
            <a:r>
              <a:rPr lang="en-US" dirty="0" smtClean="0"/>
              <a:t>Planar: find maximal cliques</a:t>
            </a:r>
          </a:p>
          <a:p>
            <a:pPr lvl="1"/>
            <a:r>
              <a:rPr lang="en-US" dirty="0" smtClean="0"/>
              <a:t>Non-planar: simply return set of target locations</a:t>
            </a:r>
            <a:endParaRPr lang="en-US" dirty="0"/>
          </a:p>
          <a:p>
            <a:r>
              <a:rPr lang="en-US" b="1" dirty="0" smtClean="0"/>
              <a:t>Game Initializer</a:t>
            </a:r>
          </a:p>
          <a:p>
            <a:pPr lvl="1"/>
            <a:r>
              <a:rPr lang="en-US" dirty="0" smtClean="0"/>
              <a:t>Generate combinatorial game</a:t>
            </a:r>
            <a:endParaRPr lang="en-US" dirty="0"/>
          </a:p>
          <a:p>
            <a:r>
              <a:rPr lang="en-US" b="1" dirty="0" smtClean="0"/>
              <a:t>Game Solver</a:t>
            </a:r>
            <a:endParaRPr lang="en-US" dirty="0"/>
          </a:p>
          <a:p>
            <a:pPr lvl="1"/>
            <a:r>
              <a:rPr lang="en-US" dirty="0" smtClean="0"/>
              <a:t>Solve zero-sum game and return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9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maximal clique finding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</a:p>
          <a:p>
            <a:pPr lvl="1"/>
            <a:r>
              <a:rPr lang="en-US" dirty="0" smtClean="0"/>
              <a:t>Iteratively grow each maximal clique by trying to intersect it with each original rectangle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knlog</a:t>
            </a:r>
            <a:r>
              <a:rPr lang="en-US" dirty="0" smtClean="0"/>
              <a:t>(n)) where k is number of maximal cliques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log(n)) for </a:t>
            </a:r>
            <a:r>
              <a:rPr lang="en-US" dirty="0" err="1" smtClean="0"/>
              <a:t>boxicity</a:t>
            </a:r>
            <a:r>
              <a:rPr lang="en-US" dirty="0" smtClean="0"/>
              <a:t> </a:t>
            </a:r>
            <a:r>
              <a:rPr lang="en-US" smtClean="0"/>
              <a:t>2 graphs </a:t>
            </a:r>
            <a:r>
              <a:rPr lang="en-US" dirty="0" smtClean="0"/>
              <a:t>which have O(n^2) maximal cliques</a:t>
            </a:r>
          </a:p>
          <a:p>
            <a:r>
              <a:rPr lang="en-US" dirty="0" smtClean="0"/>
              <a:t>Line-sweep based implementation</a:t>
            </a:r>
          </a:p>
          <a:p>
            <a:pPr lvl="1"/>
            <a:r>
              <a:rPr lang="en-US" dirty="0" smtClean="0"/>
              <a:t>Not yet implemented</a:t>
            </a:r>
          </a:p>
          <a:p>
            <a:pPr lvl="1"/>
            <a:r>
              <a:rPr lang="en-US" dirty="0" smtClean="0"/>
              <a:t>Scan from left to right, adding and removing rectangles from the active list</a:t>
            </a:r>
          </a:p>
          <a:p>
            <a:pPr lvl="1"/>
            <a:r>
              <a:rPr lang="en-US" dirty="0" smtClean="0"/>
              <a:t>If it works, could be O(n</a:t>
            </a:r>
            <a:r>
              <a:rPr lang="en-US" baseline="30000" dirty="0" smtClean="0"/>
              <a:t>2</a:t>
            </a:r>
            <a:r>
              <a:rPr lang="en-US" dirty="0" smtClean="0"/>
              <a:t>log(n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92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Defender utility </a:t>
            </a:r>
            <a:r>
              <a:rPr lang="en-US" dirty="0"/>
              <a:t>is –p where p is the probability of a target being </a:t>
            </a:r>
            <a:r>
              <a:rPr lang="en-US" dirty="0" smtClean="0"/>
              <a:t>destroyed</a:t>
            </a:r>
          </a:p>
          <a:p>
            <a:pPr lvl="1"/>
            <a:r>
              <a:rPr lang="en-US" dirty="0" smtClean="0"/>
              <a:t>That is, each target had equal value</a:t>
            </a:r>
            <a:endParaRPr lang="en-US" dirty="0"/>
          </a:p>
          <a:p>
            <a:r>
              <a:rPr lang="en-US" dirty="0"/>
              <a:t>In each trial there were 5 targets, placed between [0.0, 0.0] and [1.0, 1.0] uniformly at </a:t>
            </a:r>
            <a:r>
              <a:rPr lang="en-US" dirty="0" smtClean="0"/>
              <a:t>random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641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 smtClean="0"/>
              <a:t>data point below </a:t>
            </a:r>
            <a:r>
              <a:rPr lang="en-US" dirty="0"/>
              <a:t>is </a:t>
            </a:r>
            <a:r>
              <a:rPr lang="en-US" dirty="0" smtClean="0"/>
              <a:t>based on NE defender </a:t>
            </a:r>
            <a:r>
              <a:rPr lang="en-US" dirty="0"/>
              <a:t>utility </a:t>
            </a:r>
            <a:r>
              <a:rPr lang="en-US" dirty="0" smtClean="0"/>
              <a:t>averaged across 4 to 10 trials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752303" cy="406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5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modified an existing formulation of security games to model security games that take place on a plane</a:t>
            </a:r>
          </a:p>
          <a:p>
            <a:r>
              <a:rPr lang="en-US" dirty="0" smtClean="0"/>
              <a:t>We were able to leverage this planar assumption to find good locations for defense resources</a:t>
            </a:r>
          </a:p>
          <a:p>
            <a:r>
              <a:rPr lang="en-US" dirty="0" smtClean="0"/>
              <a:t>We show that the defender gets significantly higher utility when they are aware of the planar property, if it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55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/>
              <a:t>Each data point below is based on NE defender utility averaged across 4 to 10 trials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1892"/>
            <a:ext cx="7010400" cy="42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41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/>
              <a:t>Each data point below is based on NE defender utility averaged across 4 to 10 trials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1583"/>
            <a:ext cx="6858000" cy="412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41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Our results so far are indicate that planar properties are worth considering when they exist</a:t>
            </a:r>
          </a:p>
          <a:p>
            <a:r>
              <a:rPr lang="en-US" dirty="0" smtClean="0"/>
              <a:t>Difficulty of finding maximal cliques to exploit planar property is dwarfed by difficulty of solving combinatorial-sized game anyway</a:t>
            </a:r>
          </a:p>
          <a:p>
            <a:r>
              <a:rPr lang="en-US" dirty="0" smtClean="0"/>
              <a:t>Currently we consider all O(n^2) maximal cliques but we could consider only O(n) of them and provably perform no worse than non-planar model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78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 faster sweep line algorithm to find maximal cliques in </a:t>
            </a:r>
            <a:r>
              <a:rPr lang="en-US" dirty="0" err="1" smtClean="0"/>
              <a:t>boxicity</a:t>
            </a:r>
            <a:r>
              <a:rPr lang="en-US" dirty="0" smtClean="0"/>
              <a:t> 2 graph</a:t>
            </a:r>
          </a:p>
          <a:p>
            <a:r>
              <a:rPr lang="en-US" dirty="0" smtClean="0"/>
              <a:t>Verify significance</a:t>
            </a:r>
          </a:p>
          <a:p>
            <a:r>
              <a:rPr lang="en-US" dirty="0" smtClean="0"/>
              <a:t>Further explore parameter space</a:t>
            </a:r>
          </a:p>
          <a:p>
            <a:endParaRPr lang="en-US" dirty="0"/>
          </a:p>
          <a:p>
            <a:r>
              <a:rPr lang="en-US" dirty="0" smtClean="0"/>
              <a:t>Outside scope of project:</a:t>
            </a:r>
          </a:p>
          <a:p>
            <a:pPr lvl="1"/>
            <a:r>
              <a:rPr lang="en-US" dirty="0" smtClean="0"/>
              <a:t>Polynomial game solution approximations to deal with combinatorial-sized games</a:t>
            </a:r>
          </a:p>
          <a:p>
            <a:pPr lvl="1"/>
            <a:r>
              <a:rPr lang="en-US" dirty="0" err="1" smtClean="0"/>
              <a:t>Stackelberg</a:t>
            </a:r>
            <a:r>
              <a:rPr lang="en-US" dirty="0" smtClean="0"/>
              <a:t> game solver implementation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94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Jiarui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, Bo An, and </a:t>
            </a:r>
            <a:r>
              <a:rPr lang="en-US" dirty="0" err="1"/>
              <a:t>Yevgeniy</a:t>
            </a:r>
            <a:r>
              <a:rPr lang="en-US" dirty="0"/>
              <a:t> </a:t>
            </a:r>
            <a:r>
              <a:rPr lang="en-US" dirty="0" err="1"/>
              <a:t>Vorobeychik</a:t>
            </a:r>
            <a:r>
              <a:rPr lang="en-US" dirty="0"/>
              <a:t>. Security games with protection externalities. (AAAI, 2015, to appear).</a:t>
            </a:r>
          </a:p>
          <a:p>
            <a:pPr lvl="0"/>
            <a:r>
              <a:rPr lang="en-US" dirty="0"/>
              <a:t>Gupta, </a:t>
            </a:r>
            <a:r>
              <a:rPr lang="en-US" dirty="0" err="1"/>
              <a:t>Rajarshi</a:t>
            </a:r>
            <a:r>
              <a:rPr lang="en-US" dirty="0"/>
              <a:t>, Jean </a:t>
            </a:r>
            <a:r>
              <a:rPr lang="en-US" dirty="0" err="1"/>
              <a:t>Walrand</a:t>
            </a:r>
            <a:r>
              <a:rPr lang="en-US" dirty="0"/>
              <a:t>, and Olivier Goldschmidt. "Maximal cliques in unit disk graphs: Polynomial approximation." Proceedings INOC. Vol. 2005. 2005.</a:t>
            </a:r>
          </a:p>
          <a:p>
            <a:pPr lvl="0"/>
            <a:r>
              <a:rPr lang="en-US" dirty="0"/>
              <a:t>Fang, F.; Jiang, A. X.; and </a:t>
            </a:r>
            <a:r>
              <a:rPr lang="en-US" dirty="0" err="1"/>
              <a:t>Tambe</a:t>
            </a:r>
            <a:r>
              <a:rPr lang="en-US" dirty="0"/>
              <a:t>, M. 2013. Optimal patrol</a:t>
            </a:r>
            <a:br>
              <a:rPr lang="en-US" dirty="0"/>
            </a:br>
            <a:r>
              <a:rPr lang="en-US" dirty="0"/>
              <a:t>strategy for protecting moving targets with multiple mobile</a:t>
            </a:r>
            <a:br>
              <a:rPr lang="en-US" dirty="0"/>
            </a:br>
            <a:r>
              <a:rPr lang="en-US" dirty="0"/>
              <a:t>resources. In </a:t>
            </a:r>
            <a:r>
              <a:rPr lang="en-US" i="1" dirty="0"/>
              <a:t>Proceedings of the 12th International Conference on Autonomous Agents and Multi-agent Systems (AAMAS’13)</a:t>
            </a:r>
            <a:r>
              <a:rPr lang="en-US" dirty="0"/>
              <a:t>, 957–964.</a:t>
            </a:r>
          </a:p>
          <a:p>
            <a:pPr lvl="0"/>
            <a:r>
              <a:rPr lang="en-US" dirty="0"/>
              <a:t>Brown, Gerald, et al. "Defending critical infrastructure." Interfaces 36.6 (2006): 530-544.</a:t>
            </a:r>
          </a:p>
          <a:p>
            <a:pPr lvl="0"/>
            <a:r>
              <a:rPr lang="en-US" dirty="0" err="1"/>
              <a:t>Xu</a:t>
            </a:r>
            <a:r>
              <a:rPr lang="en-US" dirty="0"/>
              <a:t>, H.; Fang, F.; Jiang, A. X.; </a:t>
            </a:r>
            <a:r>
              <a:rPr lang="en-US" dirty="0" err="1"/>
              <a:t>Conitzer</a:t>
            </a:r>
            <a:r>
              <a:rPr lang="en-US" dirty="0"/>
              <a:t>, V.; </a:t>
            </a:r>
            <a:r>
              <a:rPr lang="en-US" dirty="0" err="1"/>
              <a:t>Dughmi</a:t>
            </a:r>
            <a:r>
              <a:rPr lang="en-US" dirty="0"/>
              <a:t>, S.;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Tambe</a:t>
            </a:r>
            <a:r>
              <a:rPr lang="en-US" dirty="0"/>
              <a:t>, M. 2014. Solving zero-sum security games in</a:t>
            </a:r>
            <a:br>
              <a:rPr lang="en-US" dirty="0"/>
            </a:br>
            <a:r>
              <a:rPr lang="en-US" dirty="0"/>
              <a:t>discretized </a:t>
            </a:r>
            <a:r>
              <a:rPr lang="en-US" dirty="0" err="1"/>
              <a:t>spatio</a:t>
            </a:r>
            <a:r>
              <a:rPr lang="en-US" dirty="0"/>
              <a:t>-temporal domains. In </a:t>
            </a:r>
            <a:r>
              <a:rPr lang="en-US" i="1" dirty="0"/>
              <a:t>Proceedings of the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28th AAAI Conference on Artificial Intelligence (AAAI’14)</a:t>
            </a:r>
            <a:r>
              <a:rPr lang="en-US" dirty="0"/>
              <a:t>.</a:t>
            </a:r>
          </a:p>
          <a:p>
            <a:pPr lvl="0"/>
            <a:r>
              <a:rPr lang="en-US" dirty="0" smtClean="0"/>
              <a:t>Pita, James, et al. "Deployed ARMOR protection: the application of a game theoretic model for security at the Los Angeles International Airport." Proceedings of the 7th international joint conference on Autonomous agents and </a:t>
            </a:r>
            <a:r>
              <a:rPr lang="en-US" dirty="0" err="1" smtClean="0"/>
              <a:t>multiagent</a:t>
            </a:r>
            <a:r>
              <a:rPr lang="en-US" dirty="0" smtClean="0"/>
              <a:t> systems: industrial track. International Foundation for Autonomous Agents and </a:t>
            </a:r>
            <a:r>
              <a:rPr lang="en-US" dirty="0" err="1" smtClean="0"/>
              <a:t>Multiagent</a:t>
            </a:r>
            <a:r>
              <a:rPr lang="en-US" dirty="0" smtClean="0"/>
              <a:t> Systems, 2008.</a:t>
            </a:r>
          </a:p>
        </p:txBody>
      </p:sp>
    </p:spTree>
    <p:extLst>
      <p:ext uri="{BB962C8B-B14F-4D97-AF65-F5344CB8AC3E}">
        <p14:creationId xmlns:p14="http://schemas.microsoft.com/office/powerpoint/2010/main" val="287451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Jain</a:t>
            </a:r>
            <a:r>
              <a:rPr lang="en-US" dirty="0"/>
              <a:t>, Manish, et al. "Security Games with Arbitrary Schedules: A Branch and Price Approach." AAAI. 2010.</a:t>
            </a:r>
          </a:p>
          <a:p>
            <a:pPr lvl="0"/>
            <a:r>
              <a:rPr lang="en-US" dirty="0" err="1"/>
              <a:t>Korzhyk</a:t>
            </a:r>
            <a:r>
              <a:rPr lang="en-US" dirty="0"/>
              <a:t>, </a:t>
            </a:r>
            <a:r>
              <a:rPr lang="en-US" dirty="0" err="1"/>
              <a:t>Dmytro</a:t>
            </a:r>
            <a:r>
              <a:rPr lang="en-US" dirty="0"/>
              <a:t>, Vincent </a:t>
            </a:r>
            <a:r>
              <a:rPr lang="en-US" dirty="0" err="1"/>
              <a:t>Conitzer</a:t>
            </a:r>
            <a:r>
              <a:rPr lang="en-US" dirty="0"/>
              <a:t>, and Ronald Parr. "Complexity of Computing Optimal </a:t>
            </a:r>
            <a:r>
              <a:rPr lang="en-US" dirty="0" err="1"/>
              <a:t>Stackelberg</a:t>
            </a:r>
            <a:r>
              <a:rPr lang="en-US" dirty="0"/>
              <a:t> Strategies in Security Resource Allocation Games." AAAI. 2010</a:t>
            </a:r>
            <a:r>
              <a:rPr lang="en-US" dirty="0" smtClean="0"/>
              <a:t>.</a:t>
            </a:r>
          </a:p>
          <a:p>
            <a:r>
              <a:rPr lang="en-US" dirty="0" err="1"/>
              <a:t>Spinrad</a:t>
            </a:r>
            <a:r>
              <a:rPr lang="en-US" dirty="0"/>
              <a:t>, Jeremy P. </a:t>
            </a:r>
            <a:r>
              <a:rPr lang="en-US" i="1" dirty="0"/>
              <a:t>Efficient graph representations</a:t>
            </a:r>
            <a:r>
              <a:rPr lang="en-US" dirty="0"/>
              <a:t>. American mathematical society, 2003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Wikipedia </a:t>
            </a:r>
            <a:r>
              <a:rPr lang="en-US" dirty="0"/>
              <a:t>contributors. "Game theory." Wikipedia, The Free Encyclopedia. Wikipedia, The Free Encyclopedia, 1 Mar. 2015. Web. 4 Mar. 2015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Wikipedia </a:t>
            </a:r>
            <a:r>
              <a:rPr lang="en-US" dirty="0"/>
              <a:t>contributors. "Clique (graph theory)." </a:t>
            </a:r>
            <a:r>
              <a:rPr lang="en-US" i="1" dirty="0"/>
              <a:t>Wikipedia, The Free Encyclopedia</a:t>
            </a:r>
            <a:r>
              <a:rPr lang="en-US" dirty="0"/>
              <a:t>. Wikipedia, The Free Encyclopedia, 6 Apr. 2015. Web. </a:t>
            </a:r>
            <a:r>
              <a:rPr lang="en-US" dirty="0" smtClean="0"/>
              <a:t>6 </a:t>
            </a:r>
            <a:r>
              <a:rPr lang="en-US" dirty="0"/>
              <a:t>Apr. 2015</a:t>
            </a:r>
            <a:r>
              <a:rPr lang="en-US" dirty="0" smtClean="0"/>
              <a:t>.</a:t>
            </a:r>
          </a:p>
          <a:p>
            <a:r>
              <a:rPr lang="en-US" dirty="0"/>
              <a:t>Wikipedia contributors. "Unit disk graph." </a:t>
            </a:r>
            <a:r>
              <a:rPr lang="en-US" i="1" dirty="0"/>
              <a:t>Wikipedia, The Free Encyclopedia</a:t>
            </a:r>
            <a:r>
              <a:rPr lang="en-US" dirty="0"/>
              <a:t>. Wikipedia, The Free Encyclopedia, 24 Aug. 2014. Web. </a:t>
            </a:r>
            <a:r>
              <a:rPr lang="en-US" dirty="0" smtClean="0"/>
              <a:t>6 </a:t>
            </a:r>
            <a:r>
              <a:rPr lang="en-US" dirty="0"/>
              <a:t>Apr. 2015</a:t>
            </a:r>
            <a:r>
              <a:rPr lang="en-US" dirty="0" smtClean="0"/>
              <a:t>.</a:t>
            </a:r>
          </a:p>
          <a:p>
            <a:r>
              <a:rPr lang="en-US" dirty="0"/>
              <a:t>Wikipedia contributors. "</a:t>
            </a:r>
            <a:r>
              <a:rPr lang="en-US" dirty="0" err="1"/>
              <a:t>Boxicity</a:t>
            </a:r>
            <a:r>
              <a:rPr lang="en-US" dirty="0"/>
              <a:t>." </a:t>
            </a:r>
            <a:r>
              <a:rPr lang="en-US" i="1" dirty="0"/>
              <a:t>Wikipedia, The Free Encyclopedia</a:t>
            </a:r>
            <a:r>
              <a:rPr lang="en-US" dirty="0"/>
              <a:t>. Wikipedia, The Free Encyclopedia, 22 Mar. 2015. Web. </a:t>
            </a:r>
            <a:r>
              <a:rPr lang="en-US" dirty="0" smtClean="0"/>
              <a:t>6 </a:t>
            </a:r>
            <a:r>
              <a:rPr lang="en-US" dirty="0"/>
              <a:t>Apr. 2015.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7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Games with Protection Externalities (SPE)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defense resource is assigned to protect a target, it may also protect other targets as a side effect, or externality</a:t>
            </a:r>
          </a:p>
          <a:p>
            <a:r>
              <a:rPr lang="en-US" dirty="0" smtClean="0"/>
              <a:t>General SPE model: </a:t>
            </a:r>
          </a:p>
          <a:p>
            <a:pPr lvl="1"/>
            <a:r>
              <a:rPr lang="en-US" dirty="0" smtClean="0"/>
              <a:t>Take as input an arbitrary adjacency matrix among targets</a:t>
            </a:r>
          </a:p>
          <a:p>
            <a:pPr lvl="1"/>
            <a:r>
              <a:rPr lang="en-US" dirty="0" smtClean="0"/>
              <a:t>Each defender’s pure strategy is a set of primary targets to defend; other targets may also be defended </a:t>
            </a:r>
          </a:p>
          <a:p>
            <a:pPr lvl="1"/>
            <a:r>
              <a:rPr lang="en-US" dirty="0" smtClean="0"/>
              <a:t>NP-Hard to find the Strong </a:t>
            </a:r>
            <a:r>
              <a:rPr lang="en-US" dirty="0" err="1" smtClean="0"/>
              <a:t>Stackelberg</a:t>
            </a:r>
            <a:r>
              <a:rPr lang="en-US" dirty="0" smtClean="0"/>
              <a:t> Equilibrium (SSE)</a:t>
            </a:r>
          </a:p>
          <a:p>
            <a:pPr lvl="2"/>
            <a:r>
              <a:rPr lang="en-US" dirty="0" smtClean="0"/>
              <a:t>Due to reduction from set cover decision problem</a:t>
            </a:r>
          </a:p>
          <a:p>
            <a:pPr lvl="1"/>
            <a:r>
              <a:rPr lang="en-US" dirty="0" smtClean="0"/>
              <a:t>Polynomial approximate solutions exist</a:t>
            </a:r>
          </a:p>
        </p:txBody>
      </p:sp>
    </p:spTree>
    <p:extLst>
      <p:ext uri="{BB962C8B-B14F-4D97-AF65-F5344CB8AC3E}">
        <p14:creationId xmlns:p14="http://schemas.microsoft.com/office/powerpoint/2010/main" val="399296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SPE Variant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resource defends additional targets as an externality, it is likely because they are </a:t>
            </a:r>
            <a:r>
              <a:rPr lang="en-US" i="1" dirty="0" smtClean="0"/>
              <a:t>nearby</a:t>
            </a:r>
            <a:r>
              <a:rPr lang="en-US" dirty="0" smtClean="0"/>
              <a:t> in some sense</a:t>
            </a:r>
          </a:p>
          <a:p>
            <a:r>
              <a:rPr lang="en-US" dirty="0" smtClean="0"/>
              <a:t>Can we benefit from taking as input the underlying metric space, instead of just the adjacency matrix?</a:t>
            </a:r>
          </a:p>
          <a:p>
            <a:r>
              <a:rPr lang="en-US" dirty="0"/>
              <a:t>Many real-world defense scenarios happen on the surface of the Earth, which is planar locally</a:t>
            </a:r>
          </a:p>
          <a:p>
            <a:r>
              <a:rPr lang="en-US" dirty="0" smtClean="0"/>
              <a:t>Ignoring occlusion/obstacles, a camera/radar system or mobile response unit defends a disk on this plane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SPE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SPE model: </a:t>
            </a:r>
          </a:p>
          <a:p>
            <a:pPr lvl="1"/>
            <a:r>
              <a:rPr lang="en-US" dirty="0"/>
              <a:t>Take as input an arbitrary adjacency matrix among targets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defender’s </a:t>
            </a:r>
            <a:r>
              <a:rPr lang="en-US" dirty="0"/>
              <a:t>pure strategy is a set of primary targets to defend; other targets may also be defended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planar </a:t>
            </a:r>
            <a:r>
              <a:rPr lang="en-US" dirty="0" smtClean="0"/>
              <a:t>model:</a:t>
            </a:r>
            <a:endParaRPr lang="en-US" dirty="0"/>
          </a:p>
          <a:p>
            <a:pPr lvl="1"/>
            <a:r>
              <a:rPr lang="en-US" dirty="0"/>
              <a:t>Take as input target locations on a plane and range of each (identical) defense </a:t>
            </a:r>
            <a:r>
              <a:rPr lang="en-US" dirty="0" smtClean="0"/>
              <a:t>resource</a:t>
            </a:r>
          </a:p>
          <a:p>
            <a:pPr lvl="2"/>
            <a:r>
              <a:rPr lang="en-US" dirty="0" smtClean="0"/>
              <a:t>Each resource defends all targets within a disc with this radius</a:t>
            </a:r>
            <a:endParaRPr lang="en-US" dirty="0"/>
          </a:p>
          <a:p>
            <a:pPr lvl="1"/>
            <a:r>
              <a:rPr lang="en-US" dirty="0"/>
              <a:t>Each defender pure strategy is a set of arbitrary locations on the plane for defense </a:t>
            </a:r>
            <a:r>
              <a:rPr lang="en-US" dirty="0" smtClean="0"/>
              <a:t>resources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Good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location corresponds to the center of a disk of radius r that contains many targets</a:t>
            </a:r>
          </a:p>
          <a:p>
            <a:r>
              <a:rPr lang="en-US" dirty="0" smtClean="0"/>
              <a:t>Convert problem so that targets have disks associated with them, not the resource</a:t>
            </a:r>
          </a:p>
          <a:p>
            <a:pPr lvl="1"/>
            <a:r>
              <a:rPr lang="en-US" dirty="0" smtClean="0"/>
              <a:t>A disk with radius r centered at p1 contains p2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p1 is within distance r of p2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a disk with radius r centered at p2 contains p1</a:t>
            </a:r>
          </a:p>
          <a:p>
            <a:r>
              <a:rPr lang="en-US" dirty="0" smtClean="0"/>
              <a:t>Now a good location is a point that lies at the intersection of many disks</a:t>
            </a:r>
          </a:p>
          <a:p>
            <a:r>
              <a:rPr lang="en-US" dirty="0" smtClean="0"/>
              <a:t>This is reminiscent of the well-studied problems of finding the maximum clique / </a:t>
            </a:r>
            <a:r>
              <a:rPr lang="en-US" smtClean="0"/>
              <a:t>maximal cliques in </a:t>
            </a:r>
            <a:r>
              <a:rPr lang="en-US" dirty="0" smtClean="0"/>
              <a:t>a unit disk graph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0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Non-dominated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Formalized notion of a good location</a:t>
            </a:r>
          </a:p>
          <a:p>
            <a:r>
              <a:rPr lang="en-US" dirty="0" smtClean="0"/>
              <a:t>We say a resource location l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is dominated by resource location l</a:t>
            </a:r>
            <a:r>
              <a:rPr lang="en-US" baseline="-25000" dirty="0" smtClean="0"/>
              <a:t>2</a:t>
            </a:r>
            <a:r>
              <a:rPr lang="en-US" dirty="0" smtClean="0"/>
              <a:t> if the set of targets defended by a resource at location l</a:t>
            </a:r>
            <a:r>
              <a:rPr lang="en-US" baseline="-25000" dirty="0" smtClean="0"/>
              <a:t>1</a:t>
            </a:r>
            <a:r>
              <a:rPr lang="en-US" dirty="0" smtClean="0"/>
              <a:t> is a subset of the set of targets defended by a resource at l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say a location is non-dominated (and therefore good) if it is not dominated by any other location</a:t>
            </a:r>
          </a:p>
        </p:txBody>
      </p:sp>
    </p:spTree>
    <p:extLst>
      <p:ext uri="{BB962C8B-B14F-4D97-AF65-F5344CB8AC3E}">
        <p14:creationId xmlns:p14="http://schemas.microsoft.com/office/powerpoint/2010/main" val="376639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620000" cy="1143000"/>
          </a:xfrm>
        </p:spPr>
        <p:txBody>
          <a:bodyPr/>
          <a:lstStyle/>
          <a:p>
            <a:r>
              <a:rPr lang="en-US" dirty="0" smtClean="0"/>
              <a:t>Graph Theory: 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clique in a graph is defined as a set of vertices such that every vertex in the set is adjacent to every other member of the set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maximum</a:t>
            </a:r>
            <a:r>
              <a:rPr lang="en-US" dirty="0" smtClean="0"/>
              <a:t> clique is the largest (allowing ties) such set in the graph</a:t>
            </a:r>
          </a:p>
        </p:txBody>
      </p:sp>
      <p:pic>
        <p:nvPicPr>
          <p:cNvPr id="2050" name="Picture 2" descr="D:\Work\School\Spring 2015\CS396 Econ\assignments\project\presentation\cliq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83" y="2971800"/>
            <a:ext cx="46196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3505200"/>
            <a:ext cx="3358683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b="1" dirty="0"/>
              <a:t>maximal</a:t>
            </a:r>
            <a:r>
              <a:rPr lang="en-US" dirty="0"/>
              <a:t> clique is a clique such that no other vertex in the graph could be added to the set in the clique while maintaining the clique property</a:t>
            </a:r>
          </a:p>
        </p:txBody>
      </p:sp>
    </p:spTree>
    <p:extLst>
      <p:ext uri="{BB962C8B-B14F-4D97-AF65-F5344CB8AC3E}">
        <p14:creationId xmlns:p14="http://schemas.microsoft.com/office/powerpoint/2010/main" val="30780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Theory: Unit disk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15431"/>
          </a:xfrm>
        </p:spPr>
        <p:txBody>
          <a:bodyPr/>
          <a:lstStyle/>
          <a:p>
            <a:r>
              <a:rPr lang="en-US" dirty="0" smtClean="0"/>
              <a:t>Consider drawing disks of unit radius on a plane</a:t>
            </a:r>
          </a:p>
          <a:p>
            <a:r>
              <a:rPr lang="en-US" dirty="0" smtClean="0"/>
              <a:t>Consider creating a graph G from such a drawing, as follows:</a:t>
            </a:r>
          </a:p>
          <a:p>
            <a:pPr lvl="1"/>
            <a:r>
              <a:rPr lang="en-US" dirty="0" smtClean="0"/>
              <a:t>For each disk, create a vertex in G</a:t>
            </a:r>
          </a:p>
          <a:p>
            <a:pPr lvl="1"/>
            <a:r>
              <a:rPr lang="en-US" dirty="0" smtClean="0"/>
              <a:t>Vertices v and w have an edge between them in G if and only if the corresponding disks intersect in the drawing</a:t>
            </a:r>
          </a:p>
        </p:txBody>
      </p:sp>
      <p:pic>
        <p:nvPicPr>
          <p:cNvPr id="1026" name="Picture 2" descr="D:\Work\School\Spring 2015\CS396 Econ\assignments\project\presentation\unit_disk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15631"/>
            <a:ext cx="3429000" cy="315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72513"/>
            <a:ext cx="3886200" cy="3000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graph that can be created from such a drawing is called a unit disk graph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480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940</TotalTime>
  <Words>1543</Words>
  <Application>Microsoft Office PowerPoint</Application>
  <PresentationFormat>On-screen Show (4:3)</PresentationFormat>
  <Paragraphs>141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Security Games with Protection Externalities: Planar variant</vt:lpstr>
      <vt:lpstr>Our Contribution in a Nutshell</vt:lpstr>
      <vt:lpstr>Security Games with Protection Externalities (SPE)</vt:lpstr>
      <vt:lpstr>Planar SPE Variant Motivation</vt:lpstr>
      <vt:lpstr>Planar SPE Variant</vt:lpstr>
      <vt:lpstr>Finding Good Locations</vt:lpstr>
      <vt:lpstr>Non-dominated Locations</vt:lpstr>
      <vt:lpstr>Graph Theory: Cliques</vt:lpstr>
      <vt:lpstr>Graph Theory: Unit disk graphs</vt:lpstr>
      <vt:lpstr>Graph Theory: Unit disk graph cliques</vt:lpstr>
      <vt:lpstr>Graph Theory: Boxicity 2 graphs</vt:lpstr>
      <vt:lpstr>Graph Theory: Helly Property</vt:lpstr>
      <vt:lpstr>Graph Theory:  Unit Disk vs. Boxicity 2 graphs</vt:lpstr>
      <vt:lpstr>Implementation: Non-planar</vt:lpstr>
      <vt:lpstr>Implementation: Planar</vt:lpstr>
      <vt:lpstr>Implementation: Modules</vt:lpstr>
      <vt:lpstr>Implementation: maximal clique finding algorithms</vt:lpstr>
      <vt:lpstr>Evaluation</vt:lpstr>
      <vt:lpstr>Results</vt:lpstr>
      <vt:lpstr>Results</vt:lpstr>
      <vt:lpstr>Results</vt:lpstr>
      <vt:lpstr>Conclusions</vt:lpstr>
      <vt:lpstr>Future Work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Learning Games</dc:title>
  <dc:creator>Brian</dc:creator>
  <cp:lastModifiedBy>Brian Gauch</cp:lastModifiedBy>
  <cp:revision>76</cp:revision>
  <dcterms:created xsi:type="dcterms:W3CDTF">2006-08-16T00:00:00Z</dcterms:created>
  <dcterms:modified xsi:type="dcterms:W3CDTF">2015-04-07T15:38:46Z</dcterms:modified>
</cp:coreProperties>
</file>