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9" r:id="rId7"/>
    <p:sldId id="265" r:id="rId8"/>
    <p:sldId id="266" r:id="rId9"/>
    <p:sldId id="264" r:id="rId10"/>
    <p:sldId id="268" r:id="rId11"/>
    <p:sldId id="267" r:id="rId12"/>
    <p:sldId id="262" r:id="rId13"/>
    <p:sldId id="263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2" d="100"/>
          <a:sy n="62" d="100"/>
        </p:scale>
        <p:origin x="-1596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C483-3C8C-4E12-86AE-67E8283C81D2}" type="datetimeFigureOut">
              <a:rPr lang="en-GB" smtClean="0"/>
              <a:pPr/>
              <a:t>13/07/2025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04AF5-27D4-45CF-9CEE-5B66D7CB323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998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04AF5-27D4-45CF-9CEE-5B66D7CB323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49615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Ford, BMW, Mercedes-Benz, and Chevrolet are the most frequent brands (300+ listings each).</a:t>
            </a:r>
          </a:p>
          <a:p>
            <a:r>
              <a:rPr lang="en-GB" dirty="0" smtClean="0"/>
              <a:t>Brands like McLaren, Rolls-Royce, Bugatti, and Suzuki have fewer than 50 listings</a:t>
            </a:r>
            <a:br>
              <a:rPr lang="en-GB" dirty="0" smtClean="0"/>
            </a:br>
            <a:r>
              <a:rPr lang="en-GB" dirty="0" smtClean="0"/>
              <a:t>The data mostly focuses on popular car brands.</a:t>
            </a:r>
          </a:p>
          <a:p>
            <a:r>
              <a:rPr lang="en-GB" dirty="0" smtClean="0"/>
              <a:t>Less common brands appear only a few times.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C04AF5-27D4-45CF-9CEE-5B66D7CB3233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31790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Arial" pitchFamily="34" charset="0"/>
                <a:cs typeface="Arial" pitchFamily="34" charset="0"/>
              </a:rPr>
              <a:t>USING MACHINE LEARNING TO PREDICT USED CAR PRICES</a:t>
            </a:r>
            <a:endParaRPr lang="en-GB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564027"/>
          </a:xfrm>
        </p:spPr>
        <p:txBody>
          <a:bodyPr>
            <a:normAutofit/>
          </a:bodyPr>
          <a:lstStyle/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Name: </a:t>
            </a:r>
            <a:r>
              <a:rPr lang="en-GB" sz="2800" b="1" dirty="0" err="1" smtClean="0">
                <a:latin typeface="Arial" pitchFamily="34" charset="0"/>
                <a:cs typeface="Arial" pitchFamily="34" charset="0"/>
              </a:rPr>
              <a:t>Austine</a:t>
            </a:r>
            <a:r>
              <a:rPr lang="en-GB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b="1" dirty="0" err="1" smtClean="0">
                <a:latin typeface="Arial" pitchFamily="34" charset="0"/>
                <a:cs typeface="Arial" pitchFamily="34" charset="0"/>
              </a:rPr>
              <a:t>Igho</a:t>
            </a:r>
            <a:r>
              <a:rPr lang="en-GB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2800" b="1" dirty="0" err="1" smtClean="0">
                <a:latin typeface="Arial" pitchFamily="34" charset="0"/>
                <a:cs typeface="Arial" pitchFamily="34" charset="0"/>
              </a:rPr>
              <a:t>Efenarua</a:t>
            </a:r>
            <a:endParaRPr lang="en-GB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Student ID: </a:t>
            </a:r>
            <a:r>
              <a:rPr lang="en-GB" sz="2800" b="1" dirty="0" smtClean="0">
                <a:latin typeface="Arial" pitchFamily="34" charset="0"/>
                <a:cs typeface="Arial" pitchFamily="34" charset="0"/>
              </a:rPr>
              <a:t>23096669</a:t>
            </a:r>
          </a:p>
          <a:p>
            <a:r>
              <a:rPr lang="en-GB" sz="280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Link: </a:t>
            </a:r>
            <a:endParaRPr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75038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Results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834539403"/>
              </p:ext>
            </p:extLst>
          </p:nvPr>
        </p:nvGraphicFramePr>
        <p:xfrm>
          <a:off x="358345" y="4707923"/>
          <a:ext cx="8328454" cy="21500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1663"/>
                <a:gridCol w="2081663"/>
                <a:gridCol w="2082564"/>
                <a:gridCol w="2082564"/>
              </a:tblGrid>
              <a:tr h="539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Model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MAE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RMSE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R²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10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Linear Regression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0.3223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0.4251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0.7202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9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Best Random Forest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0.3319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0.4175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0.7301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96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Best XGBoost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0.3148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0.4014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0.7505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58345" y="1742303"/>
            <a:ext cx="87856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1.</a:t>
            </a:r>
            <a:r>
              <a:rPr lang="en-GB" dirty="0">
                <a:latin typeface="Arial" pitchFamily="34" charset="0"/>
                <a:cs typeface="Arial" pitchFamily="34" charset="0"/>
              </a:rPr>
              <a:t>	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Model Performance (Before Optimization):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Arial" pitchFamily="34" charset="0"/>
                <a:cs typeface="Arial" pitchFamily="34" charset="0"/>
              </a:rPr>
              <a:t>  - High MAE, RMSE, and low R² values indicating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underfitting</a:t>
            </a:r>
            <a:r>
              <a:rPr lang="en-GB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Arial" pitchFamily="34" charset="0"/>
                <a:cs typeface="Arial" pitchFamily="34" charset="0"/>
              </a:rPr>
              <a:t>  -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XGBoost</a:t>
            </a:r>
            <a:r>
              <a:rPr lang="en-GB" dirty="0">
                <a:latin typeface="Arial" pitchFamily="34" charset="0"/>
                <a:cs typeface="Arial" pitchFamily="34" charset="0"/>
              </a:rPr>
              <a:t>, Random Forest, and Linear Regression all showed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latin typeface="Arial" pitchFamily="34" charset="0"/>
                <a:cs typeface="Arial" pitchFamily="34" charset="0"/>
              </a:rPr>
              <a:t>poor initial results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marL="514350" indent="-514350">
              <a:buAutoNum type="arabicPeriod" startAt="2"/>
            </a:pPr>
            <a:r>
              <a:rPr lang="en-GB" b="1" dirty="0">
                <a:latin typeface="Arial" pitchFamily="34" charset="0"/>
                <a:cs typeface="Arial" pitchFamily="34" charset="0"/>
              </a:rPr>
              <a:t>Model Performance (After Optimization):</a:t>
            </a:r>
            <a:r>
              <a:rPr lang="en-GB" dirty="0">
                <a:latin typeface="Arial" pitchFamily="34" charset="0"/>
                <a:cs typeface="Arial" pitchFamily="34" charset="0"/>
              </a:rPr>
              <a:t>  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	  After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hyperparameter</a:t>
            </a:r>
            <a:r>
              <a:rPr lang="en-GB" dirty="0">
                <a:latin typeface="Arial" pitchFamily="34" charset="0"/>
                <a:cs typeface="Arial" pitchFamily="34" charset="0"/>
              </a:rPr>
              <a:t> tuning, models improved significantly.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>
                <a:latin typeface="Arial" pitchFamily="34" charset="0"/>
                <a:cs typeface="Arial" pitchFamily="34" charset="0"/>
              </a:rPr>
              <a:t>  -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XGBoost</a:t>
            </a:r>
            <a:r>
              <a:rPr lang="en-GB" dirty="0">
                <a:latin typeface="Arial" pitchFamily="34" charset="0"/>
                <a:cs typeface="Arial" pitchFamily="34" charset="0"/>
              </a:rPr>
              <a:t> had the best performance: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    - MAE: 0.3148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    - RMSE: 0.4014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    - R²: 0.7505</a:t>
            </a:r>
          </a:p>
          <a:p>
            <a:r>
              <a:rPr lang="en-GB" dirty="0" smtClean="0"/>
              <a:t>				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7956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757"/>
          </a:xfrm>
        </p:spPr>
        <p:txBody>
          <a:bodyPr/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Result cont.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C:\Users\User\Downloads\download (55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854" y="1285103"/>
            <a:ext cx="4534929" cy="2953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User\Downloads\download (56)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82065" y="1198605"/>
            <a:ext cx="4226011" cy="30397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98855" y="4386649"/>
            <a:ext cx="904514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Arial" pitchFamily="34" charset="0"/>
                <a:cs typeface="Arial" pitchFamily="34" charset="0"/>
              </a:rPr>
              <a:t>Feature Importance: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  -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From the above plots, both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models confirm Key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 	predictors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as: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Mileage, car age, and brand.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  - </a:t>
            </a:r>
            <a:r>
              <a:rPr lang="en-GB" sz="2800" dirty="0" err="1">
                <a:latin typeface="Arial" pitchFamily="34" charset="0"/>
                <a:cs typeface="Arial" pitchFamily="34" charset="0"/>
              </a:rPr>
              <a:t>XGBoost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 places higher importance on brand </a:t>
            </a:r>
            <a:r>
              <a:rPr lang="en-GB" sz="2800">
                <a:latin typeface="Arial" pitchFamily="34" charset="0"/>
                <a:cs typeface="Arial" pitchFamily="34" charset="0"/>
              </a:rPr>
              <a:t>than </a:t>
            </a:r>
            <a:r>
              <a:rPr lang="en-GB" sz="2800" smtClean="0">
                <a:latin typeface="Arial" pitchFamily="34" charset="0"/>
                <a:cs typeface="Arial" pitchFamily="34" charset="0"/>
              </a:rPr>
              <a:t>	Random 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Forest</a:t>
            </a:r>
            <a:r>
              <a:rPr lang="en-GB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87482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rial" pitchFamily="34" charset="0"/>
                <a:cs typeface="Arial" pitchFamily="34" charset="0"/>
              </a:rPr>
              <a:t>Comparison with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1. 	</a:t>
            </a:r>
            <a:r>
              <a:rPr b="1" dirty="0" smtClean="0">
                <a:latin typeface="Arial" pitchFamily="34" charset="0"/>
                <a:cs typeface="Arial" pitchFamily="34" charset="0"/>
              </a:rPr>
              <a:t>Literature </a:t>
            </a:r>
            <a:r>
              <a:rPr b="1" dirty="0">
                <a:latin typeface="Arial" pitchFamily="34" charset="0"/>
                <a:cs typeface="Arial" pitchFamily="34" charset="0"/>
              </a:rPr>
              <a:t>Review Findings: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Previous studies (e.g., </a:t>
            </a:r>
            <a:r>
              <a:rPr dirty="0" err="1">
                <a:latin typeface="Arial" pitchFamily="34" charset="0"/>
                <a:cs typeface="Arial" pitchFamily="34" charset="0"/>
              </a:rPr>
              <a:t>Gao</a:t>
            </a:r>
            <a:r>
              <a:rPr dirty="0">
                <a:latin typeface="Arial" pitchFamily="34" charset="0"/>
                <a:cs typeface="Arial" pitchFamily="34" charset="0"/>
              </a:rPr>
              <a:t>, 2024; </a:t>
            </a:r>
            <a:r>
              <a:rPr dirty="0" err="1">
                <a:latin typeface="Arial" pitchFamily="34" charset="0"/>
                <a:cs typeface="Arial" pitchFamily="34" charset="0"/>
              </a:rPr>
              <a:t>Guo</a:t>
            </a:r>
            <a:r>
              <a:rPr dirty="0">
                <a:latin typeface="Arial" pitchFamily="34" charset="0"/>
                <a:cs typeface="Arial" pitchFamily="34" charset="0"/>
              </a:rPr>
              <a:t> &amp;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			   </a:t>
            </a:r>
            <a:r>
              <a:rPr dirty="0" smtClean="0">
                <a:latin typeface="Arial" pitchFamily="34" charset="0"/>
                <a:cs typeface="Arial" pitchFamily="34" charset="0"/>
              </a:rPr>
              <a:t>Zhang</a:t>
            </a:r>
            <a:r>
              <a:rPr dirty="0">
                <a:latin typeface="Arial" pitchFamily="34" charset="0"/>
                <a:cs typeface="Arial" pitchFamily="34" charset="0"/>
              </a:rPr>
              <a:t>, 2024) indicate that ensemble methods like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   </a:t>
            </a:r>
            <a:r>
              <a:rPr dirty="0" smtClean="0">
                <a:latin typeface="Arial" pitchFamily="34" charset="0"/>
                <a:cs typeface="Arial" pitchFamily="34" charset="0"/>
              </a:rPr>
              <a:t>Random </a:t>
            </a:r>
            <a:r>
              <a:rPr dirty="0">
                <a:latin typeface="Arial" pitchFamily="34" charset="0"/>
                <a:cs typeface="Arial" pitchFamily="34" charset="0"/>
              </a:rPr>
              <a:t>Forest and </a:t>
            </a:r>
            <a:r>
              <a:rPr dirty="0" err="1">
                <a:latin typeface="Arial" pitchFamily="34" charset="0"/>
                <a:cs typeface="Arial" pitchFamily="34" charset="0"/>
              </a:rPr>
              <a:t>XGBoost</a:t>
            </a:r>
            <a:r>
              <a:rPr dirty="0">
                <a:latin typeface="Arial" pitchFamily="34" charset="0"/>
                <a:cs typeface="Arial" pitchFamily="34" charset="0"/>
              </a:rPr>
              <a:t> </a:t>
            </a:r>
            <a:r>
              <a:rPr dirty="0" smtClean="0">
                <a:latin typeface="Arial" pitchFamily="34" charset="0"/>
                <a:cs typeface="Arial" pitchFamily="34" charset="0"/>
              </a:rPr>
              <a:t>outperform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  			   </a:t>
            </a:r>
            <a:r>
              <a:rPr dirty="0" smtClean="0">
                <a:latin typeface="Arial" pitchFamily="34" charset="0"/>
                <a:cs typeface="Arial" pitchFamily="34" charset="0"/>
              </a:rPr>
              <a:t>traditional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</a:t>
            </a:r>
            <a:r>
              <a:rPr dirty="0" smtClean="0">
                <a:latin typeface="Arial" pitchFamily="34" charset="0"/>
                <a:cs typeface="Arial" pitchFamily="34" charset="0"/>
              </a:rPr>
              <a:t>models </a:t>
            </a:r>
            <a:r>
              <a:rPr dirty="0">
                <a:latin typeface="Arial" pitchFamily="34" charset="0"/>
                <a:cs typeface="Arial" pitchFamily="34" charset="0"/>
              </a:rPr>
              <a:t>in car price predictions</a:t>
            </a:r>
            <a:r>
              <a:rPr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2.	</a:t>
            </a:r>
            <a:r>
              <a:rPr b="1" dirty="0" smtClean="0">
                <a:latin typeface="Arial" pitchFamily="34" charset="0"/>
                <a:cs typeface="Arial" pitchFamily="34" charset="0"/>
              </a:rPr>
              <a:t>Results</a:t>
            </a:r>
            <a:r>
              <a:rPr b="1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Consistent with literature, </a:t>
            </a:r>
            <a:r>
              <a:rPr dirty="0" err="1">
                <a:latin typeface="Arial" pitchFamily="34" charset="0"/>
                <a:cs typeface="Arial" pitchFamily="34" charset="0"/>
              </a:rPr>
              <a:t>XGBoost</a:t>
            </a:r>
            <a:r>
              <a:rPr dirty="0">
                <a:latin typeface="Arial" pitchFamily="34" charset="0"/>
                <a:cs typeface="Arial" pitchFamily="34" charset="0"/>
              </a:rPr>
              <a:t> achieved the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	  	   </a:t>
            </a:r>
            <a:r>
              <a:rPr dirty="0" smtClean="0">
                <a:latin typeface="Arial" pitchFamily="34" charset="0"/>
                <a:cs typeface="Arial" pitchFamily="34" charset="0"/>
              </a:rPr>
              <a:t>best </a:t>
            </a:r>
            <a:r>
              <a:rPr dirty="0">
                <a:latin typeface="Arial" pitchFamily="34" charset="0"/>
                <a:cs typeface="Arial" pitchFamily="34" charset="0"/>
              </a:rPr>
              <a:t>predictive performance.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Feature importance aligns with studies highlighting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   </a:t>
            </a:r>
            <a:r>
              <a:rPr dirty="0" smtClean="0">
                <a:latin typeface="Arial" pitchFamily="34" charset="0"/>
                <a:cs typeface="Arial" pitchFamily="34" charset="0"/>
              </a:rPr>
              <a:t>the </a:t>
            </a:r>
            <a:r>
              <a:rPr dirty="0">
                <a:latin typeface="Arial" pitchFamily="34" charset="0"/>
                <a:cs typeface="Arial" pitchFamily="34" charset="0"/>
              </a:rPr>
              <a:t>significance of variables like car age, mileage,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	   </a:t>
            </a:r>
            <a:r>
              <a:rPr dirty="0" smtClean="0">
                <a:latin typeface="Arial" pitchFamily="34" charset="0"/>
                <a:cs typeface="Arial" pitchFamily="34" charset="0"/>
              </a:rPr>
              <a:t>and </a:t>
            </a:r>
            <a:r>
              <a:rPr dirty="0">
                <a:latin typeface="Arial" pitchFamily="34" charset="0"/>
                <a:cs typeface="Arial" pitchFamily="34" charset="0"/>
              </a:rPr>
              <a:t>brand.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rial" pitchFamily="34" charset="0"/>
                <a:cs typeface="Arial" pitchFamily="34" charset="0"/>
              </a:rP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1.	</a:t>
            </a:r>
            <a:r>
              <a:rPr b="1" dirty="0" smtClean="0">
                <a:latin typeface="Arial" pitchFamily="34" charset="0"/>
                <a:cs typeface="Arial" pitchFamily="34" charset="0"/>
              </a:rPr>
              <a:t>Conclusion</a:t>
            </a:r>
            <a:r>
              <a:rPr b="1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</a:t>
            </a:r>
            <a:r>
              <a:rPr dirty="0" err="1">
                <a:latin typeface="Arial" pitchFamily="34" charset="0"/>
                <a:cs typeface="Arial" pitchFamily="34" charset="0"/>
              </a:rPr>
              <a:t>XGBoost</a:t>
            </a:r>
            <a:r>
              <a:rPr dirty="0">
                <a:latin typeface="Arial" pitchFamily="34" charset="0"/>
                <a:cs typeface="Arial" pitchFamily="34" charset="0"/>
              </a:rPr>
              <a:t> outperformed other models, with significant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		  </a:t>
            </a:r>
            <a:r>
              <a:rPr dirty="0" smtClean="0">
                <a:latin typeface="Arial" pitchFamily="34" charset="0"/>
                <a:cs typeface="Arial" pitchFamily="34" charset="0"/>
              </a:rPr>
              <a:t>improvements </a:t>
            </a:r>
            <a:r>
              <a:rPr dirty="0">
                <a:latin typeface="Arial" pitchFamily="34" charset="0"/>
                <a:cs typeface="Arial" pitchFamily="34" charset="0"/>
              </a:rPr>
              <a:t>after optimization.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Key factors influencing car prices: Mileage, age, and brand.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The project confirms the superiority of ML models in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			   </a:t>
            </a:r>
            <a:r>
              <a:rPr dirty="0" smtClean="0">
                <a:latin typeface="Arial" pitchFamily="34" charset="0"/>
                <a:cs typeface="Arial" pitchFamily="34" charset="0"/>
              </a:rPr>
              <a:t>providing more </a:t>
            </a:r>
            <a:r>
              <a:rPr dirty="0">
                <a:latin typeface="Arial" pitchFamily="34" charset="0"/>
                <a:cs typeface="Arial" pitchFamily="34" charset="0"/>
              </a:rPr>
              <a:t>accurate car price predictions</a:t>
            </a:r>
            <a:r>
              <a:rPr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2. 	</a:t>
            </a:r>
            <a:r>
              <a:rPr b="1" dirty="0" smtClean="0">
                <a:latin typeface="Arial" pitchFamily="34" charset="0"/>
                <a:cs typeface="Arial" pitchFamily="34" charset="0"/>
              </a:rPr>
              <a:t>Future </a:t>
            </a:r>
            <a:r>
              <a:rPr b="1" dirty="0">
                <a:latin typeface="Arial" pitchFamily="34" charset="0"/>
                <a:cs typeface="Arial" pitchFamily="34" charset="0"/>
              </a:rPr>
              <a:t>Work: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Expand the dataset to include more diverse geographic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	   </a:t>
            </a:r>
            <a:r>
              <a:rPr dirty="0" smtClean="0">
                <a:latin typeface="Arial" pitchFamily="34" charset="0"/>
                <a:cs typeface="Arial" pitchFamily="34" charset="0"/>
              </a:rPr>
              <a:t>regions</a:t>
            </a:r>
            <a:r>
              <a:rPr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Further optimization and integration into real-time systems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   </a:t>
            </a:r>
            <a:r>
              <a:rPr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</a:t>
            </a:r>
            <a:r>
              <a:rPr dirty="0" smtClean="0">
                <a:latin typeface="Arial" pitchFamily="34" charset="0"/>
                <a:cs typeface="Arial" pitchFamily="34" charset="0"/>
              </a:rPr>
              <a:t>practical </a:t>
            </a:r>
            <a:r>
              <a:rPr dirty="0">
                <a:latin typeface="Arial" pitchFamily="34" charset="0"/>
                <a:cs typeface="Arial" pitchFamily="34" charset="0"/>
              </a:rPr>
              <a:t>applications.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Explore user-friendly tools for dynamic price prediction in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   </a:t>
            </a:r>
            <a:r>
              <a:rPr dirty="0" smtClean="0">
                <a:latin typeface="Arial" pitchFamily="34" charset="0"/>
                <a:cs typeface="Arial" pitchFamily="34" charset="0"/>
              </a:rPr>
              <a:t>the automotive </a:t>
            </a:r>
            <a:r>
              <a:rPr dirty="0">
                <a:latin typeface="Arial" pitchFamily="34" charset="0"/>
                <a:cs typeface="Arial" pitchFamily="34" charset="0"/>
              </a:rPr>
              <a:t>sector.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" pitchFamily="34" charset="0"/>
                <a:cs typeface="Arial" pitchFamily="34" charset="0"/>
              </a:rPr>
              <a:t>References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err="1">
                <a:latin typeface="Arial" pitchFamily="34" charset="0"/>
                <a:cs typeface="Arial" pitchFamily="34" charset="0"/>
              </a:rPr>
              <a:t>Gao</a:t>
            </a:r>
            <a:r>
              <a:rPr lang="en-GB" dirty="0">
                <a:latin typeface="Arial" pitchFamily="34" charset="0"/>
                <a:cs typeface="Arial" pitchFamily="34" charset="0"/>
              </a:rPr>
              <a:t>, J. (2024). Second-hand car price prediction based on multiple linear regression and random forest. </a:t>
            </a:r>
            <a:r>
              <a:rPr lang="en-GB" i="1" dirty="0">
                <a:latin typeface="Arial" pitchFamily="34" charset="0"/>
                <a:cs typeface="Arial" pitchFamily="34" charset="0"/>
              </a:rPr>
              <a:t>Theoretical and Natural Science</a:t>
            </a:r>
            <a:r>
              <a:rPr lang="en-GB" dirty="0">
                <a:latin typeface="Arial" pitchFamily="34" charset="0"/>
                <a:cs typeface="Arial" pitchFamily="34" charset="0"/>
              </a:rPr>
              <a:t>, 52(1), pp.31–40.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doi:https</a:t>
            </a:r>
            <a:r>
              <a:rPr lang="en-GB" dirty="0">
                <a:latin typeface="Arial" pitchFamily="34" charset="0"/>
                <a:cs typeface="Arial" pitchFamily="34" charset="0"/>
              </a:rPr>
              <a:t>://doi.org/10.54254/2753-8818/52/2024ch0105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GB" dirty="0">
              <a:latin typeface="Arial" pitchFamily="34" charset="0"/>
              <a:cs typeface="Arial" pitchFamily="34" charset="0"/>
            </a:endParaRPr>
          </a:p>
          <a:p>
            <a:r>
              <a:rPr lang="en-GB" dirty="0" err="1">
                <a:latin typeface="Arial" pitchFamily="34" charset="0"/>
                <a:cs typeface="Arial" pitchFamily="34" charset="0"/>
              </a:rPr>
              <a:t>Guo</a:t>
            </a:r>
            <a:r>
              <a:rPr lang="en-GB" dirty="0">
                <a:latin typeface="Arial" pitchFamily="34" charset="0"/>
                <a:cs typeface="Arial" pitchFamily="34" charset="0"/>
              </a:rPr>
              <a:t>, S. and Zhang, B. (2024). Revolutionizing the used car market: Predicting prices with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XGBoost</a:t>
            </a:r>
            <a:r>
              <a:rPr lang="en-GB" dirty="0">
                <a:latin typeface="Arial" pitchFamily="34" charset="0"/>
                <a:cs typeface="Arial" pitchFamily="34" charset="0"/>
              </a:rPr>
              <a:t>. </a:t>
            </a:r>
            <a:r>
              <a:rPr lang="en-GB" i="1" dirty="0">
                <a:latin typeface="Arial" pitchFamily="34" charset="0"/>
                <a:cs typeface="Arial" pitchFamily="34" charset="0"/>
              </a:rPr>
              <a:t>Applied and Computational Engineering</a:t>
            </a:r>
            <a:r>
              <a:rPr lang="en-GB" dirty="0">
                <a:latin typeface="Arial" pitchFamily="34" charset="0"/>
                <a:cs typeface="Arial" pitchFamily="34" charset="0"/>
              </a:rPr>
              <a:t>, [online] 48(1), pp.173–180.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doi:https</a:t>
            </a:r>
            <a:r>
              <a:rPr lang="en-GB" dirty="0">
                <a:latin typeface="Arial" pitchFamily="34" charset="0"/>
                <a:cs typeface="Arial" pitchFamily="34" charset="0"/>
              </a:rPr>
              <a:t>://doi.org/10.54254/2755-2721/48/20241349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 err="1">
                <a:latin typeface="Arial" pitchFamily="34" charset="0"/>
                <a:cs typeface="Arial" pitchFamily="34" charset="0"/>
              </a:rPr>
              <a:t>Najib</a:t>
            </a:r>
            <a:r>
              <a:rPr lang="en-GB" dirty="0">
                <a:latin typeface="Arial" pitchFamily="34" charset="0"/>
                <a:cs typeface="Arial" pitchFamily="34" charset="0"/>
              </a:rPr>
              <a:t>, T. (2023). </a:t>
            </a:r>
            <a:r>
              <a:rPr lang="en-GB" i="1" dirty="0">
                <a:latin typeface="Arial" pitchFamily="34" charset="0"/>
                <a:cs typeface="Arial" pitchFamily="34" charset="0"/>
              </a:rPr>
              <a:t>Used Car Price Prediction Dataset</a:t>
            </a:r>
            <a:r>
              <a:rPr lang="en-GB" dirty="0">
                <a:latin typeface="Arial" pitchFamily="34" charset="0"/>
                <a:cs typeface="Arial" pitchFamily="34" charset="0"/>
              </a:rPr>
              <a:t>. [online] Kaggle.com. Available at: https://www.kaggle.com/datasets/taeefnajib/used-car-price-prediction-dataset?resource=download [Accessed 5 May 2025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].</a:t>
            </a:r>
          </a:p>
          <a:p>
            <a:pPr marL="0" indent="0">
              <a:buNone/>
            </a:pP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Zhu, Y. (2023). Prediction of the price of used cars based on machine learning algorithms. </a:t>
            </a:r>
            <a:r>
              <a:rPr lang="en-GB" i="1" dirty="0">
                <a:latin typeface="Arial" pitchFamily="34" charset="0"/>
                <a:cs typeface="Arial" pitchFamily="34" charset="0"/>
              </a:rPr>
              <a:t>Applied and computational engineering</a:t>
            </a:r>
            <a:r>
              <a:rPr lang="en-GB" dirty="0">
                <a:latin typeface="Arial" pitchFamily="34" charset="0"/>
                <a:cs typeface="Arial" pitchFamily="34" charset="0"/>
              </a:rPr>
              <a:t>, 6(1), pp.671–677. </a:t>
            </a:r>
            <a:r>
              <a:rPr lang="en-GB" dirty="0" err="1">
                <a:latin typeface="Arial" pitchFamily="34" charset="0"/>
                <a:cs typeface="Arial" pitchFamily="34" charset="0"/>
              </a:rPr>
              <a:t>doi:https</a:t>
            </a:r>
            <a:r>
              <a:rPr lang="en-GB" dirty="0">
                <a:latin typeface="Arial" pitchFamily="34" charset="0"/>
                <a:cs typeface="Arial" pitchFamily="34" charset="0"/>
              </a:rPr>
              <a:t>://doi.org/10.54254/2755-2721/6/20230917.</a:t>
            </a:r>
          </a:p>
          <a:p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37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smtClean="0">
                <a:latin typeface="Arial" pitchFamily="34" charset="0"/>
                <a:cs typeface="Arial" pitchFamily="34" charset="0"/>
              </a:rPr>
              <a:t>Background</a:t>
            </a:r>
            <a:endParaRPr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1. </a:t>
            </a:r>
            <a:r>
              <a:rPr b="1" dirty="0" smtClean="0">
                <a:latin typeface="Arial" pitchFamily="34" charset="0"/>
                <a:cs typeface="Arial" pitchFamily="34" charset="0"/>
              </a:rPr>
              <a:t>Market </a:t>
            </a:r>
            <a:r>
              <a:rPr b="1" dirty="0">
                <a:latin typeface="Arial" pitchFamily="34" charset="0"/>
                <a:cs typeface="Arial" pitchFamily="34" charset="0"/>
              </a:rPr>
              <a:t>Overview: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The second-hand vehicle market has grown rapidly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</a:t>
            </a:r>
            <a:r>
              <a:rPr dirty="0" smtClean="0">
                <a:latin typeface="Arial" pitchFamily="34" charset="0"/>
                <a:cs typeface="Arial" pitchFamily="34" charset="0"/>
              </a:rPr>
              <a:t>due </a:t>
            </a:r>
            <a:r>
              <a:rPr dirty="0">
                <a:latin typeface="Arial" pitchFamily="34" charset="0"/>
                <a:cs typeface="Arial" pitchFamily="34" charset="0"/>
              </a:rPr>
              <a:t>to economic, social, and environmental factors.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Traditional pricing methods often rely on subjective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    </a:t>
            </a:r>
            <a:r>
              <a:rPr dirty="0" smtClean="0">
                <a:latin typeface="Arial" pitchFamily="34" charset="0"/>
                <a:cs typeface="Arial" pitchFamily="34" charset="0"/>
              </a:rPr>
              <a:t>factors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(guess work) and are usually unreliable</a:t>
            </a:r>
            <a:r>
              <a:rPr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2. </a:t>
            </a:r>
            <a:r>
              <a:rPr dirty="0" smtClean="0">
                <a:latin typeface="Arial" pitchFamily="34" charset="0"/>
                <a:cs typeface="Arial" pitchFamily="34" charset="0"/>
              </a:rPr>
              <a:t> </a:t>
            </a:r>
            <a:r>
              <a:rPr b="1" dirty="0">
                <a:latin typeface="Arial" pitchFamily="34" charset="0"/>
                <a:cs typeface="Arial" pitchFamily="34" charset="0"/>
              </a:rPr>
              <a:t>ML in Car Pricing: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Machine learning algorithms (e.g., Random Forest,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   </a:t>
            </a:r>
            <a:r>
              <a:rPr dirty="0" err="1" smtClean="0">
                <a:latin typeface="Arial" pitchFamily="34" charset="0"/>
                <a:cs typeface="Arial" pitchFamily="34" charset="0"/>
              </a:rPr>
              <a:t>XGBoost</a:t>
            </a:r>
            <a:r>
              <a:rPr dirty="0">
                <a:latin typeface="Arial" pitchFamily="34" charset="0"/>
                <a:cs typeface="Arial" pitchFamily="34" charset="0"/>
              </a:rPr>
              <a:t>) offer a more accurate, data-driven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    		   </a:t>
            </a:r>
            <a:r>
              <a:rPr dirty="0" smtClean="0">
                <a:latin typeface="Arial" pitchFamily="34" charset="0"/>
                <a:cs typeface="Arial" pitchFamily="34" charset="0"/>
              </a:rPr>
              <a:t>approach</a:t>
            </a:r>
            <a:r>
              <a:rPr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Recent studies show that these models outperform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    </a:t>
            </a:r>
            <a:r>
              <a:rPr dirty="0" smtClean="0">
                <a:latin typeface="Arial" pitchFamily="34" charset="0"/>
                <a:cs typeface="Arial" pitchFamily="34" charset="0"/>
              </a:rPr>
              <a:t>traditional </a:t>
            </a:r>
            <a:r>
              <a:rPr dirty="0">
                <a:latin typeface="Arial" pitchFamily="34" charset="0"/>
                <a:cs typeface="Arial" pitchFamily="34" charset="0"/>
              </a:rPr>
              <a:t>methods, providing better predictions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	    </a:t>
            </a:r>
            <a:r>
              <a:rPr dirty="0" smtClean="0">
                <a:latin typeface="Arial" pitchFamily="34" charset="0"/>
                <a:cs typeface="Arial" pitchFamily="34" charset="0"/>
              </a:rPr>
              <a:t>(</a:t>
            </a:r>
            <a:r>
              <a:rPr dirty="0" err="1">
                <a:latin typeface="Arial" pitchFamily="34" charset="0"/>
                <a:cs typeface="Arial" pitchFamily="34" charset="0"/>
              </a:rPr>
              <a:t>Gao</a:t>
            </a:r>
            <a:r>
              <a:rPr dirty="0">
                <a:latin typeface="Arial" pitchFamily="34" charset="0"/>
                <a:cs typeface="Arial" pitchFamily="34" charset="0"/>
              </a:rPr>
              <a:t>, 2024; </a:t>
            </a:r>
            <a:r>
              <a:rPr dirty="0" err="1">
                <a:latin typeface="Arial" pitchFamily="34" charset="0"/>
                <a:cs typeface="Arial" pitchFamily="34" charset="0"/>
              </a:rPr>
              <a:t>Guo</a:t>
            </a:r>
            <a:r>
              <a:rPr dirty="0">
                <a:latin typeface="Arial" pitchFamily="34" charset="0"/>
                <a:cs typeface="Arial" pitchFamily="34" charset="0"/>
              </a:rPr>
              <a:t> &amp; Zhang, 2024).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latin typeface="Arial" pitchFamily="34" charset="0"/>
                <a:cs typeface="Arial" pitchFamily="34" charset="0"/>
              </a:rPr>
              <a:t>Research Questions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 smtClean="0"/>
              <a:t>1.	</a:t>
            </a:r>
            <a:r>
              <a:rPr sz="4000" b="1" dirty="0" smtClean="0">
                <a:latin typeface="Arial" pitchFamily="34" charset="0"/>
                <a:cs typeface="Arial" pitchFamily="34" charset="0"/>
              </a:rPr>
              <a:t>Research </a:t>
            </a:r>
            <a:r>
              <a:rPr sz="4000" b="1" dirty="0">
                <a:latin typeface="Arial" pitchFamily="34" charset="0"/>
                <a:cs typeface="Arial" pitchFamily="34" charset="0"/>
              </a:rPr>
              <a:t>Questions:</a:t>
            </a:r>
          </a:p>
          <a:p>
            <a:r>
              <a:rPr sz="4000" dirty="0">
                <a:latin typeface="Arial" pitchFamily="34" charset="0"/>
                <a:cs typeface="Arial" pitchFamily="34" charset="0"/>
              </a:rPr>
              <a:t>  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latin typeface="Arial" pitchFamily="34" charset="0"/>
                <a:cs typeface="Arial" pitchFamily="34" charset="0"/>
              </a:rPr>
              <a:t>What insights can Exploratory Data Analysis (EDA) reveal </a:t>
            </a:r>
            <a:r>
              <a:rPr lang="en-GB" sz="4000" dirty="0" smtClean="0">
                <a:latin typeface="Arial" pitchFamily="34" charset="0"/>
                <a:cs typeface="Arial" pitchFamily="34" charset="0"/>
              </a:rPr>
              <a:t> 	  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>about </a:t>
            </a:r>
            <a:r>
              <a:rPr sz="4000" dirty="0">
                <a:latin typeface="Arial" pitchFamily="34" charset="0"/>
                <a:cs typeface="Arial" pitchFamily="34" charset="0"/>
              </a:rPr>
              <a:t>used car prices?</a:t>
            </a:r>
          </a:p>
          <a:p>
            <a:r>
              <a:rPr sz="4000" dirty="0">
                <a:latin typeface="Arial" pitchFamily="34" charset="0"/>
                <a:cs typeface="Arial" pitchFamily="34" charset="0"/>
              </a:rPr>
              <a:t>  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latin typeface="Arial" pitchFamily="34" charset="0"/>
                <a:cs typeface="Arial" pitchFamily="34" charset="0"/>
              </a:rPr>
              <a:t>Which ML model gives the most accurate price predictions?</a:t>
            </a:r>
          </a:p>
          <a:p>
            <a:r>
              <a:rPr sz="4000" dirty="0">
                <a:latin typeface="Arial" pitchFamily="34" charset="0"/>
                <a:cs typeface="Arial" pitchFamily="34" charset="0"/>
              </a:rPr>
              <a:t>  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latin typeface="Arial" pitchFamily="34" charset="0"/>
                <a:cs typeface="Arial" pitchFamily="34" charset="0"/>
              </a:rPr>
              <a:t>Which features most influence car prices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>?</a:t>
            </a:r>
            <a:endParaRPr lang="en-GB" sz="4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40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sz="40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sz="4000" dirty="0" smtClean="0">
                <a:latin typeface="Arial" pitchFamily="34" charset="0"/>
                <a:cs typeface="Arial" pitchFamily="34" charset="0"/>
              </a:rPr>
              <a:t>2. 	</a:t>
            </a:r>
            <a:r>
              <a:rPr sz="4000" b="1" dirty="0" smtClean="0">
                <a:latin typeface="Arial" pitchFamily="34" charset="0"/>
                <a:cs typeface="Arial" pitchFamily="34" charset="0"/>
              </a:rPr>
              <a:t>Project </a:t>
            </a:r>
            <a:r>
              <a:rPr sz="4000" b="1" dirty="0">
                <a:latin typeface="Arial" pitchFamily="34" charset="0"/>
                <a:cs typeface="Arial" pitchFamily="34" charset="0"/>
              </a:rPr>
              <a:t>Objectives:</a:t>
            </a:r>
          </a:p>
          <a:p>
            <a:r>
              <a:rPr sz="4000" dirty="0">
                <a:latin typeface="Arial" pitchFamily="34" charset="0"/>
                <a:cs typeface="Arial" pitchFamily="34" charset="0"/>
              </a:rPr>
              <a:t>  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latin typeface="Arial" pitchFamily="34" charset="0"/>
                <a:cs typeface="Arial" pitchFamily="34" charset="0"/>
              </a:rPr>
              <a:t>Perform EDA to uncover trends and correlations in the </a:t>
            </a:r>
            <a:r>
              <a:rPr lang="en-GB" sz="4000" dirty="0" smtClean="0">
                <a:latin typeface="Arial" pitchFamily="34" charset="0"/>
                <a:cs typeface="Arial" pitchFamily="34" charset="0"/>
              </a:rPr>
              <a:t>   	   	  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>dataset</a:t>
            </a:r>
            <a:r>
              <a:rPr sz="40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sz="4000" dirty="0">
                <a:latin typeface="Arial" pitchFamily="34" charset="0"/>
                <a:cs typeface="Arial" pitchFamily="34" charset="0"/>
              </a:rPr>
              <a:t>  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GB" sz="4000" dirty="0" smtClean="0">
                <a:latin typeface="Arial" pitchFamily="34" charset="0"/>
                <a:cs typeface="Arial" pitchFamily="34" charset="0"/>
              </a:rPr>
              <a:t>To evaluate and c</a:t>
            </a:r>
            <a:r>
              <a:rPr sz="4000" dirty="0" err="1" smtClean="0">
                <a:latin typeface="Arial" pitchFamily="34" charset="0"/>
                <a:cs typeface="Arial" pitchFamily="34" charset="0"/>
              </a:rPr>
              <a:t>ompare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4000" dirty="0">
                <a:latin typeface="Arial" pitchFamily="34" charset="0"/>
                <a:cs typeface="Arial" pitchFamily="34" charset="0"/>
              </a:rPr>
              <a:t>the performance of </a:t>
            </a:r>
            <a:r>
              <a:rPr lang="en-GB" sz="4000" dirty="0" smtClean="0">
                <a:latin typeface="Arial" pitchFamily="34" charset="0"/>
                <a:cs typeface="Arial" pitchFamily="34" charset="0"/>
              </a:rPr>
              <a:t>ML models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>.</a:t>
            </a:r>
            <a:endParaRPr sz="4000" dirty="0">
              <a:latin typeface="Arial" pitchFamily="34" charset="0"/>
              <a:cs typeface="Arial" pitchFamily="34" charset="0"/>
            </a:endParaRPr>
          </a:p>
          <a:p>
            <a:r>
              <a:rPr sz="4000" dirty="0">
                <a:latin typeface="Arial" pitchFamily="34" charset="0"/>
                <a:cs typeface="Arial" pitchFamily="34" charset="0"/>
              </a:rPr>
              <a:t>  </a:t>
            </a:r>
            <a:r>
              <a:rPr lang="en-GB" sz="4000" dirty="0" smtClean="0">
                <a:latin typeface="Arial" pitchFamily="34" charset="0"/>
                <a:cs typeface="Arial" pitchFamily="34" charset="0"/>
              </a:rPr>
              <a:t> To analyse and 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sz="4000" dirty="0">
                <a:latin typeface="Arial" pitchFamily="34" charset="0"/>
                <a:cs typeface="Arial" pitchFamily="34" charset="0"/>
              </a:rPr>
              <a:t>key features affecting car 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>prices.</a:t>
            </a:r>
            <a:endParaRPr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Why this Project</a:t>
            </a:r>
            <a:r>
              <a:rPr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b="1" dirty="0">
                <a:latin typeface="Arial" pitchFamily="34" charset="0"/>
                <a:cs typeface="Arial" pitchFamily="34" charset="0"/>
              </a:rPr>
              <a:t>&amp; Usefulness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1. 	</a:t>
            </a:r>
            <a:r>
              <a:rPr b="1" dirty="0" smtClean="0">
                <a:latin typeface="Arial" pitchFamily="34" charset="0"/>
                <a:cs typeface="Arial" pitchFamily="34" charset="0"/>
              </a:rPr>
              <a:t>Why </a:t>
            </a:r>
            <a:r>
              <a:rPr b="1" dirty="0">
                <a:latin typeface="Arial" pitchFamily="34" charset="0"/>
                <a:cs typeface="Arial" pitchFamily="34" charset="0"/>
              </a:rPr>
              <a:t>This Project?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The used car market faces challenges with pricing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    </a:t>
            </a:r>
            <a:r>
              <a:rPr dirty="0" smtClean="0">
                <a:latin typeface="Arial" pitchFamily="34" charset="0"/>
                <a:cs typeface="Arial" pitchFamily="34" charset="0"/>
              </a:rPr>
              <a:t>accuracy </a:t>
            </a:r>
            <a:r>
              <a:rPr dirty="0">
                <a:latin typeface="Arial" pitchFamily="34" charset="0"/>
                <a:cs typeface="Arial" pitchFamily="34" charset="0"/>
              </a:rPr>
              <a:t>and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reliability</a:t>
            </a:r>
            <a:r>
              <a:rPr dirty="0" smtClean="0">
                <a:latin typeface="Arial" pitchFamily="34" charset="0"/>
                <a:cs typeface="Arial" pitchFamily="34" charset="0"/>
              </a:rPr>
              <a:t>.</a:t>
            </a:r>
            <a:endParaRPr dirty="0">
              <a:latin typeface="Arial" pitchFamily="34" charset="0"/>
              <a:cs typeface="Arial" pitchFamily="34" charset="0"/>
            </a:endParaRPr>
          </a:p>
          <a:p>
            <a:r>
              <a:rPr dirty="0">
                <a:latin typeface="Arial" pitchFamily="34" charset="0"/>
                <a:cs typeface="Arial" pitchFamily="34" charset="0"/>
              </a:rPr>
              <a:t>  - ML models like Random Forest and </a:t>
            </a:r>
            <a:r>
              <a:rPr dirty="0" err="1">
                <a:latin typeface="Arial" pitchFamily="34" charset="0"/>
                <a:cs typeface="Arial" pitchFamily="34" charset="0"/>
              </a:rPr>
              <a:t>XGBoost</a:t>
            </a:r>
            <a:r>
              <a:rPr dirty="0">
                <a:latin typeface="Arial" pitchFamily="34" charset="0"/>
                <a:cs typeface="Arial" pitchFamily="34" charset="0"/>
              </a:rPr>
              <a:t> can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	   </a:t>
            </a:r>
            <a:r>
              <a:rPr dirty="0" smtClean="0">
                <a:latin typeface="Arial" pitchFamily="34" charset="0"/>
                <a:cs typeface="Arial" pitchFamily="34" charset="0"/>
              </a:rPr>
              <a:t>bring </a:t>
            </a:r>
            <a:r>
              <a:rPr dirty="0">
                <a:latin typeface="Arial" pitchFamily="34" charset="0"/>
                <a:cs typeface="Arial" pitchFamily="34" charset="0"/>
              </a:rPr>
              <a:t>consistent</a:t>
            </a:r>
            <a:r>
              <a:rPr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accurate and</a:t>
            </a:r>
            <a:r>
              <a:rPr dirty="0" smtClean="0">
                <a:latin typeface="Arial" pitchFamily="34" charset="0"/>
                <a:cs typeface="Arial" pitchFamily="34" charset="0"/>
              </a:rPr>
              <a:t> </a:t>
            </a:r>
            <a:r>
              <a:rPr dirty="0">
                <a:latin typeface="Arial" pitchFamily="34" charset="0"/>
                <a:cs typeface="Arial" pitchFamily="34" charset="0"/>
              </a:rPr>
              <a:t>reliable predictions</a:t>
            </a:r>
            <a:r>
              <a:rPr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2.	</a:t>
            </a:r>
            <a:r>
              <a:rPr b="1" dirty="0" smtClean="0">
                <a:latin typeface="Arial" pitchFamily="34" charset="0"/>
                <a:cs typeface="Arial" pitchFamily="34" charset="0"/>
              </a:rPr>
              <a:t>Usefulness</a:t>
            </a:r>
            <a:r>
              <a:rPr b="1" dirty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Improved pricing predictions can lead to better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	    	   </a:t>
            </a:r>
            <a:r>
              <a:rPr dirty="0" smtClean="0">
                <a:latin typeface="Arial" pitchFamily="34" charset="0"/>
                <a:cs typeface="Arial" pitchFamily="34" charset="0"/>
              </a:rPr>
              <a:t>market </a:t>
            </a:r>
            <a:r>
              <a:rPr dirty="0">
                <a:latin typeface="Arial" pitchFamily="34" charset="0"/>
                <a:cs typeface="Arial" pitchFamily="34" charset="0"/>
              </a:rPr>
              <a:t>decisions.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Helps buyers and sellers make informed, </a:t>
            </a:r>
            <a:r>
              <a:rPr dirty="0" smtClean="0">
                <a:latin typeface="Arial" pitchFamily="34" charset="0"/>
                <a:cs typeface="Arial" pitchFamily="34" charset="0"/>
              </a:rPr>
              <a:t>data-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		   driven</a:t>
            </a:r>
            <a:r>
              <a:rPr dirty="0" smtClean="0">
                <a:latin typeface="Arial" pitchFamily="34" charset="0"/>
                <a:cs typeface="Arial" pitchFamily="34" charset="0"/>
              </a:rPr>
              <a:t> </a:t>
            </a:r>
            <a:r>
              <a:rPr dirty="0">
                <a:latin typeface="Arial" pitchFamily="34" charset="0"/>
                <a:cs typeface="Arial" pitchFamily="34" charset="0"/>
              </a:rPr>
              <a:t>decisions.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- Enhances market efficiency and trust.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rial" pitchFamily="34" charset="0"/>
                <a:cs typeface="Arial" pitchFamily="34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 smtClean="0"/>
              <a:t>1.	</a:t>
            </a:r>
            <a:r>
              <a:rPr b="1" dirty="0" smtClean="0">
                <a:latin typeface="Arial" pitchFamily="34" charset="0"/>
                <a:cs typeface="Arial" pitchFamily="34" charset="0"/>
              </a:rPr>
              <a:t>Research </a:t>
            </a:r>
            <a:r>
              <a:rPr b="1" dirty="0">
                <a:latin typeface="Arial" pitchFamily="34" charset="0"/>
                <a:cs typeface="Arial" pitchFamily="34" charset="0"/>
              </a:rPr>
              <a:t>Design:</a:t>
            </a:r>
          </a:p>
          <a:p>
            <a:r>
              <a:rPr dirty="0" smtClean="0">
                <a:latin typeface="Arial" pitchFamily="34" charset="0"/>
                <a:cs typeface="Arial" pitchFamily="34" charset="0"/>
              </a:rPr>
              <a:t>- </a:t>
            </a:r>
            <a:r>
              <a:rPr dirty="0">
                <a:latin typeface="Arial" pitchFamily="34" charset="0"/>
                <a:cs typeface="Arial" pitchFamily="34" charset="0"/>
              </a:rPr>
              <a:t>Data collected from </a:t>
            </a:r>
            <a:r>
              <a:rPr dirty="0" err="1">
                <a:latin typeface="Arial" pitchFamily="34" charset="0"/>
                <a:cs typeface="Arial" pitchFamily="34" charset="0"/>
              </a:rPr>
              <a:t>Kaggle</a:t>
            </a:r>
            <a:r>
              <a:rPr dirty="0">
                <a:latin typeface="Arial" pitchFamily="34" charset="0"/>
                <a:cs typeface="Arial" pitchFamily="34" charset="0"/>
              </a:rPr>
              <a:t> with 4,009 observations 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		 	 </a:t>
            </a:r>
            <a:r>
              <a:rPr dirty="0" smtClean="0">
                <a:latin typeface="Arial" pitchFamily="34" charset="0"/>
                <a:cs typeface="Arial" pitchFamily="34" charset="0"/>
              </a:rPr>
              <a:t>across12 variables</a:t>
            </a:r>
            <a:r>
              <a:rPr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2.	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Ethical Considerations: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  - No personal data used; dataset is open and publicly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		 	   available</a:t>
            </a:r>
            <a:r>
              <a:rPr lang="en-GB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GB" dirty="0">
                <a:latin typeface="Arial" pitchFamily="34" charset="0"/>
                <a:cs typeface="Arial" pitchFamily="34" charset="0"/>
              </a:rPr>
              <a:t>  - GDPR compliance ensured for data processing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3.	</a:t>
            </a:r>
            <a:r>
              <a:rPr b="1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b="1" dirty="0">
                <a:latin typeface="Arial" pitchFamily="34" charset="0"/>
                <a:cs typeface="Arial" pitchFamily="34" charset="0"/>
              </a:rPr>
              <a:t>Collection:</a:t>
            </a:r>
          </a:p>
          <a:p>
            <a:r>
              <a:rPr dirty="0">
                <a:latin typeface="Arial" pitchFamily="34" charset="0"/>
                <a:cs typeface="Arial" pitchFamily="34" charset="0"/>
              </a:rPr>
              <a:t>  </a:t>
            </a:r>
            <a:r>
              <a:rPr dirty="0" smtClean="0">
                <a:latin typeface="Arial" pitchFamily="34" charset="0"/>
                <a:cs typeface="Arial" pitchFamily="34" charset="0"/>
              </a:rPr>
              <a:t>- Data preprocess</a:t>
            </a:r>
            <a:r>
              <a:rPr lang="en-GB" dirty="0" err="1" smtClean="0">
                <a:latin typeface="Arial" pitchFamily="34" charset="0"/>
                <a:cs typeface="Arial" pitchFamily="34" charset="0"/>
              </a:rPr>
              <a:t>ing</a:t>
            </a:r>
            <a:r>
              <a:rPr dirty="0" smtClean="0">
                <a:latin typeface="Arial" pitchFamily="34" charset="0"/>
                <a:cs typeface="Arial" pitchFamily="34" charset="0"/>
              </a:rPr>
              <a:t> </a:t>
            </a:r>
            <a:r>
              <a:rPr dirty="0">
                <a:latin typeface="Arial" pitchFamily="34" charset="0"/>
                <a:cs typeface="Arial" pitchFamily="34" charset="0"/>
              </a:rPr>
              <a:t>(cleaning, encoding, 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scaling, </a:t>
            </a:r>
            <a:r>
              <a:rPr dirty="0" smtClean="0">
                <a:latin typeface="Arial" pitchFamily="34" charset="0"/>
                <a:cs typeface="Arial" pitchFamily="34" charset="0"/>
              </a:rPr>
              <a:t>feature </a:t>
            </a:r>
            <a:r>
              <a:rPr lang="en-GB" dirty="0">
                <a:latin typeface="Arial" pitchFamily="34" charset="0"/>
                <a:cs typeface="Arial" pitchFamily="34" charset="0"/>
              </a:rPr>
              <a:t>	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   	   </a:t>
            </a:r>
            <a:r>
              <a:rPr dirty="0" smtClean="0">
                <a:latin typeface="Arial" pitchFamily="34" charset="0"/>
                <a:cs typeface="Arial" pitchFamily="34" charset="0"/>
              </a:rPr>
              <a:t>engineering)</a:t>
            </a:r>
            <a:endParaRPr lang="en-GB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Arial" pitchFamily="34" charset="0"/>
                <a:cs typeface="Arial" pitchFamily="34" charset="0"/>
              </a:rPr>
              <a:t>4.	M</a:t>
            </a:r>
            <a:r>
              <a:rPr b="1" dirty="0" err="1" smtClean="0">
                <a:latin typeface="Arial" pitchFamily="34" charset="0"/>
                <a:cs typeface="Arial" pitchFamily="34" charset="0"/>
              </a:rPr>
              <a:t>odel</a:t>
            </a:r>
            <a:r>
              <a:rPr b="1" dirty="0" smtClean="0">
                <a:latin typeface="Arial" pitchFamily="34" charset="0"/>
                <a:cs typeface="Arial" pitchFamily="34" charset="0"/>
              </a:rPr>
              <a:t> training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latin typeface="Arial" pitchFamily="34" charset="0"/>
                <a:cs typeface="Arial" pitchFamily="34" charset="0"/>
              </a:rPr>
              <a:t>- For the Train-Test Split: Data was divided into 80/20 split ratio.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Arial" pitchFamily="34" charset="0"/>
                <a:cs typeface="Arial" pitchFamily="34" charset="0"/>
              </a:rPr>
              <a:t>Suitability of the Models</a:t>
            </a:r>
            <a:endParaRPr lang="en-GB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10090862"/>
              </p:ext>
            </p:extLst>
          </p:nvPr>
        </p:nvGraphicFramePr>
        <p:xfrm>
          <a:off x="457200" y="1600198"/>
          <a:ext cx="8229600" cy="4355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05034">
                <a:tc>
                  <a:txBody>
                    <a:bodyPr/>
                    <a:lstStyle/>
                    <a:p>
                      <a:r>
                        <a:rPr lang="en-GB" dirty="0" smtClean="0"/>
                        <a:t>Model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Key Strength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Limitation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Suitability</a:t>
                      </a:r>
                      <a:endParaRPr lang="en-GB" dirty="0"/>
                    </a:p>
                  </a:txBody>
                  <a:tcPr/>
                </a:tc>
              </a:tr>
              <a:tr h="1216908">
                <a:tc>
                  <a:txBody>
                    <a:bodyPr/>
                    <a:lstStyle/>
                    <a:p>
                      <a:r>
                        <a:rPr lang="en-GB" dirty="0" smtClean="0"/>
                        <a:t>Linear Regression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Simple and interpretable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Poor with non-linear 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It’s a Baseline model (Benchmark)</a:t>
                      </a:r>
                      <a:endParaRPr lang="en-GB" dirty="0"/>
                    </a:p>
                  </a:txBody>
                  <a:tcPr/>
                </a:tc>
              </a:tr>
              <a:tr h="1216908">
                <a:tc>
                  <a:txBody>
                    <a:bodyPr/>
                    <a:lstStyle/>
                    <a:p>
                      <a:r>
                        <a:rPr lang="en-GB" dirty="0" smtClean="0"/>
                        <a:t>Random Forest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Handles complexity and interactions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Less interpretable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Strong for tabular data</a:t>
                      </a:r>
                      <a:endParaRPr lang="en-GB" dirty="0"/>
                    </a:p>
                  </a:txBody>
                  <a:tcPr/>
                </a:tc>
              </a:tr>
              <a:tr h="1216908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XGBoost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High accuracy with regularization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More complex, needs tuning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Best for this prediction task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99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1275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Scatter Plot for </a:t>
            </a:r>
            <a:r>
              <a:rPr lang="en-GB" b="1" dirty="0" smtClean="0">
                <a:latin typeface="Arial" pitchFamily="34" charset="0"/>
                <a:cs typeface="Arial" pitchFamily="34" charset="0"/>
              </a:rPr>
              <a:t>Price </a:t>
            </a:r>
            <a:r>
              <a:rPr lang="en-GB" b="1" dirty="0">
                <a:latin typeface="Arial" pitchFamily="34" charset="0"/>
                <a:cs typeface="Arial" pitchFamily="34" charset="0"/>
              </a:rPr>
              <a:t>Vs. Mileage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C:\Users\User\Downloads\download (49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4794" y="1235676"/>
            <a:ext cx="7594412" cy="28296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247135" y="4188941"/>
            <a:ext cx="8896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Prices generally decrease as mileage increases.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Some high-mileage cars still have high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prices, likely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luxury models.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Gasoline is the most common fuel type in the dataset.</a:t>
            </a:r>
          </a:p>
        </p:txBody>
      </p:sp>
    </p:spTree>
    <p:extLst>
      <p:ext uri="{BB962C8B-B14F-4D97-AF65-F5344CB8AC3E}">
        <p14:creationId xmlns:p14="http://schemas.microsoft.com/office/powerpoint/2010/main" xmlns="" val="3230707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latin typeface="Arial" pitchFamily="34" charset="0"/>
                <a:cs typeface="Arial" pitchFamily="34" charset="0"/>
              </a:rPr>
              <a:t>Pie plot showing distribution of Accident Status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 descr="C:\Users\User\Downloads\download (48)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5310" y="1417638"/>
            <a:ext cx="5633379" cy="23758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33632" y="3657600"/>
            <a:ext cx="881036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71.3% of cars have no reported accidents or damage.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28.7% of cars have at least one accident or damage reported.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Most cars are accident-free.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Dealers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and buyers often use accident history as a key factor in negotiating </a:t>
            </a:r>
            <a:r>
              <a:rPr lang="en-GB" sz="2800" dirty="0" smtClean="0">
                <a:latin typeface="Arial" pitchFamily="34" charset="0"/>
                <a:cs typeface="Arial" pitchFamily="34" charset="0"/>
              </a:rPr>
              <a:t>car price</a:t>
            </a:r>
            <a:r>
              <a:rPr lang="en-GB" dirty="0" smtClean="0">
                <a:latin typeface="Arial" pitchFamily="34" charset="0"/>
                <a:cs typeface="Arial" pitchFamily="34" charset="0"/>
              </a:rPr>
              <a:t>.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39404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Count Plot for Car brand distribution</a:t>
            </a:r>
            <a:endParaRPr lang="en-GB" dirty="0"/>
          </a:p>
        </p:txBody>
      </p:sp>
      <p:pic>
        <p:nvPicPr>
          <p:cNvPr id="4" name="Content Placeholder 3" descr="C:\Users\User\Downloads\download (46).png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8935" y="1210963"/>
            <a:ext cx="6811860" cy="323746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10065" y="3892378"/>
            <a:ext cx="893393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Ford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, BMW, Mercedes-Benz, and Chevrolet are the most frequent brands (300+ listings each).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Brands like McLaren, Rolls-Royce, Bugatti, and Suzuki have fewer than 50 listings. </a:t>
            </a:r>
            <a:endParaRPr lang="en-GB" sz="2800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2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data mostly focuses on popular car brands.</a:t>
            </a:r>
          </a:p>
          <a:p>
            <a:r>
              <a:rPr lang="en-GB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GB" sz="2000" dirty="0">
              <a:latin typeface="Arial" pitchFamily="34" charset="0"/>
              <a:cs typeface="Arial" pitchFamily="34" charset="0"/>
            </a:endParaRPr>
          </a:p>
          <a:p>
            <a:endParaRPr lang="en-GB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002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</TotalTime>
  <Words>370</Words>
  <Application>Microsoft Office PowerPoint</Application>
  <PresentationFormat>On-screen Show (4:3)</PresentationFormat>
  <Paragraphs>136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USING MACHINE LEARNING TO PREDICT USED CAR PRICES</vt:lpstr>
      <vt:lpstr>Background</vt:lpstr>
      <vt:lpstr>Research Questions &amp; Objectives</vt:lpstr>
      <vt:lpstr>Why this Project &amp; Usefulness</vt:lpstr>
      <vt:lpstr>Methodology</vt:lpstr>
      <vt:lpstr>Suitability of the Models</vt:lpstr>
      <vt:lpstr>Scatter Plot for Price Vs. Mileage</vt:lpstr>
      <vt:lpstr>Pie plot showing distribution of Accident Status</vt:lpstr>
      <vt:lpstr>Count Plot for Car brand distribution</vt:lpstr>
      <vt:lpstr>Results</vt:lpstr>
      <vt:lpstr>Result cont.</vt:lpstr>
      <vt:lpstr>Comparison with Literature</vt:lpstr>
      <vt:lpstr>Conclusion &amp; Future Work</vt:lpstr>
      <vt:lpstr>References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MACHINE LEARNING TO PREDICT USED CAR PRICES</dc:title>
  <dc:creator>User</dc:creator>
  <dc:description>generated using python-pptx</dc:description>
  <cp:lastModifiedBy>admin</cp:lastModifiedBy>
  <cp:revision>58</cp:revision>
  <dcterms:created xsi:type="dcterms:W3CDTF">2013-01-27T09:14:16Z</dcterms:created>
  <dcterms:modified xsi:type="dcterms:W3CDTF">2025-07-13T09:58:01Z</dcterms:modified>
</cp:coreProperties>
</file>