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2"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44C22B-027D-4B4E-ABEE-C00591D298E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330345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4C22B-027D-4B4E-ABEE-C00591D298E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368642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4C22B-027D-4B4E-ABEE-C00591D298E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406045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4C22B-027D-4B4E-ABEE-C00591D298E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227259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44C22B-027D-4B4E-ABEE-C00591D298E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37408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44C22B-027D-4B4E-ABEE-C00591D298E9}"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421479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44C22B-027D-4B4E-ABEE-C00591D298E9}"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350936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44C22B-027D-4B4E-ABEE-C00591D298E9}"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359768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4C22B-027D-4B4E-ABEE-C00591D298E9}"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40094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44C22B-027D-4B4E-ABEE-C00591D298E9}"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153429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44C22B-027D-4B4E-ABEE-C00591D298E9}"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9E507-F12B-4E95-B180-6E7E16E4C1CC}" type="slidenum">
              <a:rPr lang="en-US" smtClean="0"/>
              <a:t>‹#›</a:t>
            </a:fld>
            <a:endParaRPr lang="en-US"/>
          </a:p>
        </p:txBody>
      </p:sp>
    </p:spTree>
    <p:extLst>
      <p:ext uri="{BB962C8B-B14F-4D97-AF65-F5344CB8AC3E}">
        <p14:creationId xmlns:p14="http://schemas.microsoft.com/office/powerpoint/2010/main" val="239706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4C22B-027D-4B4E-ABEE-C00591D298E9}" type="datetimeFigureOut">
              <a:rPr lang="en-US" smtClean="0"/>
              <a:t>7/23/2024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9E507-F12B-4E95-B180-6E7E16E4C1CC}" type="slidenum">
              <a:rPr lang="en-US" smtClean="0"/>
              <a:t>‹#›</a:t>
            </a:fld>
            <a:endParaRPr lang="en-US"/>
          </a:p>
        </p:txBody>
      </p:sp>
    </p:spTree>
    <p:extLst>
      <p:ext uri="{BB962C8B-B14F-4D97-AF65-F5344CB8AC3E}">
        <p14:creationId xmlns:p14="http://schemas.microsoft.com/office/powerpoint/2010/main" val="271954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a:t>
            </a:r>
            <a:r>
              <a:rPr lang="en-US" dirty="0" err="1" smtClean="0"/>
              <a:t>ChatBot</a:t>
            </a:r>
            <a:r>
              <a:rPr lang="en-US" dirty="0" smtClean="0"/>
              <a:t> based on knowledge contained within documents</a:t>
            </a:r>
            <a:endParaRPr lang="en-US" dirty="0"/>
          </a:p>
        </p:txBody>
      </p:sp>
      <p:sp>
        <p:nvSpPr>
          <p:cNvPr id="3" name="Subtitle 2"/>
          <p:cNvSpPr>
            <a:spLocks noGrp="1"/>
          </p:cNvSpPr>
          <p:nvPr>
            <p:ph type="subTitle" idx="1"/>
          </p:nvPr>
        </p:nvSpPr>
        <p:spPr/>
        <p:txBody>
          <a:bodyPr/>
          <a:lstStyle/>
          <a:p>
            <a:r>
              <a:rPr lang="fr-MA" dirty="0" smtClean="0"/>
              <a:t>Challenge</a:t>
            </a:r>
            <a:endParaRPr lang="en-US" dirty="0"/>
          </a:p>
        </p:txBody>
      </p:sp>
    </p:spTree>
    <p:extLst>
      <p:ext uri="{BB962C8B-B14F-4D97-AF65-F5344CB8AC3E}">
        <p14:creationId xmlns:p14="http://schemas.microsoft.com/office/powerpoint/2010/main" val="49594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3709" y="484909"/>
            <a:ext cx="7412182" cy="707886"/>
          </a:xfrm>
          <a:prstGeom prst="rect">
            <a:avLst/>
          </a:prstGeom>
          <a:noFill/>
        </p:spPr>
        <p:txBody>
          <a:bodyPr wrap="square" rtlCol="0">
            <a:spAutoFit/>
          </a:bodyPr>
          <a:lstStyle/>
          <a:p>
            <a:pPr algn="ctr"/>
            <a:r>
              <a:rPr lang="fr-MA" sz="4000" dirty="0" err="1" smtClean="0"/>
              <a:t>Work</a:t>
            </a:r>
            <a:r>
              <a:rPr lang="fr-MA" sz="4000" dirty="0" smtClean="0"/>
              <a:t> </a:t>
            </a:r>
            <a:r>
              <a:rPr lang="fr-MA" sz="4000" dirty="0" err="1" smtClean="0"/>
              <a:t>approach</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91" y="1366549"/>
            <a:ext cx="9892145" cy="4757160"/>
          </a:xfrm>
          <a:prstGeom prst="rect">
            <a:avLst/>
          </a:prstGeom>
        </p:spPr>
      </p:pic>
    </p:spTree>
    <p:extLst>
      <p:ext uri="{BB962C8B-B14F-4D97-AF65-F5344CB8AC3E}">
        <p14:creationId xmlns:p14="http://schemas.microsoft.com/office/powerpoint/2010/main" val="428692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8090" y="318654"/>
            <a:ext cx="10584873" cy="3785652"/>
          </a:xfrm>
          <a:prstGeom prst="rect">
            <a:avLst/>
          </a:prstGeom>
          <a:noFill/>
        </p:spPr>
        <p:txBody>
          <a:bodyPr wrap="square" rtlCol="0">
            <a:spAutoFit/>
          </a:bodyPr>
          <a:lstStyle/>
          <a:p>
            <a:pPr algn="ctr"/>
            <a:r>
              <a:rPr lang="fr-MA" sz="4000" dirty="0" smtClean="0"/>
              <a:t>Step1 </a:t>
            </a:r>
          </a:p>
          <a:p>
            <a:pPr marL="571500" indent="-571500">
              <a:buFont typeface="Arial" panose="020B0604020202020204" pitchFamily="34" charset="0"/>
              <a:buChar char="•"/>
            </a:pPr>
            <a:r>
              <a:rPr lang="en-US" dirty="0" smtClean="0"/>
              <a:t>Split documents into chunks containing a maximum of 1200 characters, using a period as a delimiter (The choice of 1200 characters per chunk and using a period as a delimiter is based on my examination of the documents).</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fr-MA" dirty="0" err="1" smtClean="0"/>
              <a:t>Embedding</a:t>
            </a:r>
            <a:r>
              <a:rPr lang="fr-MA" dirty="0" smtClean="0"/>
              <a:t>: </a:t>
            </a:r>
            <a:r>
              <a:rPr lang="fr-MA" dirty="0" err="1" smtClean="0"/>
              <a:t>Transform</a:t>
            </a:r>
            <a:r>
              <a:rPr lang="fr-MA" dirty="0" smtClean="0"/>
              <a:t> </a:t>
            </a:r>
            <a:r>
              <a:rPr lang="fr-MA" dirty="0" err="1" smtClean="0"/>
              <a:t>Text</a:t>
            </a:r>
            <a:r>
              <a:rPr lang="fr-MA" dirty="0" smtClean="0"/>
              <a:t> </a:t>
            </a:r>
            <a:r>
              <a:rPr lang="fr-MA" dirty="0" err="1" smtClean="0"/>
              <a:t>chunks</a:t>
            </a:r>
            <a:r>
              <a:rPr lang="fr-MA" dirty="0" smtClean="0"/>
              <a:t> to </a:t>
            </a:r>
            <a:r>
              <a:rPr lang="fr-MA" dirty="0" err="1" smtClean="0"/>
              <a:t>numerical</a:t>
            </a:r>
            <a:r>
              <a:rPr lang="fr-MA" dirty="0" smtClean="0"/>
              <a:t> </a:t>
            </a:r>
            <a:r>
              <a:rPr lang="fr-MA" dirty="0" err="1" smtClean="0"/>
              <a:t>sementic</a:t>
            </a:r>
            <a:r>
              <a:rPr lang="fr-MA" dirty="0" smtClean="0"/>
              <a:t> </a:t>
            </a:r>
            <a:r>
              <a:rPr lang="fr-MA" dirty="0" err="1" smtClean="0"/>
              <a:t>vectors</a:t>
            </a:r>
            <a:endParaRPr lang="fr-MA" dirty="0" smtClean="0"/>
          </a:p>
          <a:p>
            <a:pPr marL="457200" indent="-457200" algn="ctr">
              <a:buFont typeface="Arial" panose="020B0604020202020204" pitchFamily="34" charset="0"/>
              <a:buChar char="•"/>
            </a:pPr>
            <a:endParaRPr lang="fr-MA" dirty="0" smtClean="0"/>
          </a:p>
          <a:p>
            <a:pPr marL="457200" indent="-457200">
              <a:buFont typeface="Arial" panose="020B0604020202020204" pitchFamily="34" charset="0"/>
              <a:buChar char="•"/>
            </a:pPr>
            <a:r>
              <a:rPr lang="fr-MA" dirty="0" smtClean="0"/>
              <a:t>  Store </a:t>
            </a:r>
            <a:r>
              <a:rPr lang="fr-MA" dirty="0" err="1" smtClean="0"/>
              <a:t>indexed</a:t>
            </a:r>
            <a:r>
              <a:rPr lang="fr-MA" dirty="0" smtClean="0"/>
              <a:t> </a:t>
            </a:r>
            <a:r>
              <a:rPr lang="fr-MA" dirty="0" err="1" smtClean="0"/>
              <a:t>numerical</a:t>
            </a:r>
            <a:r>
              <a:rPr lang="fr-MA" dirty="0" smtClean="0"/>
              <a:t> </a:t>
            </a:r>
            <a:r>
              <a:rPr lang="fr-MA" dirty="0" err="1" smtClean="0"/>
              <a:t>sementic</a:t>
            </a:r>
            <a:r>
              <a:rPr lang="fr-MA" dirty="0" smtClean="0"/>
              <a:t> </a:t>
            </a:r>
            <a:r>
              <a:rPr lang="fr-MA" dirty="0" err="1" smtClean="0"/>
              <a:t>vectors</a:t>
            </a:r>
            <a:r>
              <a:rPr lang="fr-MA" dirty="0" smtClean="0"/>
              <a:t> by </a:t>
            </a:r>
            <a:r>
              <a:rPr lang="fr-MA" dirty="0" err="1" smtClean="0"/>
              <a:t>using</a:t>
            </a:r>
            <a:r>
              <a:rPr lang="fr-MA" dirty="0" smtClean="0"/>
              <a:t> </a:t>
            </a:r>
            <a:r>
              <a:rPr lang="fr-MA" dirty="0" err="1" smtClean="0"/>
              <a:t>Faiss</a:t>
            </a:r>
            <a:r>
              <a:rPr lang="fr-MA" dirty="0" smtClean="0"/>
              <a:t> </a:t>
            </a:r>
            <a:r>
              <a:rPr lang="fr-MA" dirty="0" err="1" smtClean="0"/>
              <a:t>library</a:t>
            </a:r>
            <a:r>
              <a:rPr lang="fr-MA" dirty="0" smtClean="0"/>
              <a:t> for Efficient </a:t>
            </a:r>
            <a:r>
              <a:rPr lang="fr-MA" dirty="0" err="1" smtClean="0"/>
              <a:t>similarity</a:t>
            </a:r>
            <a:r>
              <a:rPr lang="fr-MA" dirty="0" smtClean="0"/>
              <a:t> </a:t>
            </a:r>
            <a:r>
              <a:rPr lang="fr-MA" dirty="0" err="1" smtClean="0"/>
              <a:t>research</a:t>
            </a:r>
            <a:r>
              <a:rPr lang="fr-MA" dirty="0" smtClean="0"/>
              <a:t> and </a:t>
            </a:r>
            <a:r>
              <a:rPr lang="fr-MA" dirty="0" err="1" smtClean="0"/>
              <a:t>retrieval</a:t>
            </a:r>
            <a:r>
              <a:rPr lang="fr-MA" dirty="0" smtClean="0"/>
              <a:t> of </a:t>
            </a:r>
            <a:r>
              <a:rPr lang="fr-MA" dirty="0" err="1" smtClean="0"/>
              <a:t>context</a:t>
            </a:r>
            <a:endParaRPr lang="fr-MA" dirty="0" smtClean="0"/>
          </a:p>
          <a:p>
            <a:pPr algn="ctr"/>
            <a:endParaRPr lang="fr-MA" sz="2800" dirty="0" smtClean="0"/>
          </a:p>
          <a:p>
            <a:pPr algn="ctr"/>
            <a:endParaRPr lang="fr-MA"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186545"/>
            <a:ext cx="10377055" cy="3463636"/>
          </a:xfrm>
          <a:prstGeom prst="rect">
            <a:avLst/>
          </a:prstGeom>
        </p:spPr>
      </p:pic>
    </p:spTree>
    <p:extLst>
      <p:ext uri="{BB962C8B-B14F-4D97-AF65-F5344CB8AC3E}">
        <p14:creationId xmlns:p14="http://schemas.microsoft.com/office/powerpoint/2010/main" val="274071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7" y="484909"/>
            <a:ext cx="10141528" cy="2677656"/>
          </a:xfrm>
          <a:prstGeom prst="rect">
            <a:avLst/>
          </a:prstGeom>
          <a:noFill/>
        </p:spPr>
        <p:txBody>
          <a:bodyPr wrap="square" rtlCol="0">
            <a:spAutoFit/>
          </a:bodyPr>
          <a:lstStyle/>
          <a:p>
            <a:pPr algn="ctr"/>
            <a:r>
              <a:rPr lang="fr-MA" sz="4000" dirty="0" smtClean="0"/>
              <a:t>Step2</a:t>
            </a:r>
          </a:p>
          <a:p>
            <a:pPr marL="457200" indent="-457200">
              <a:buFont typeface="Arial" panose="020B0604020202020204" pitchFamily="34" charset="0"/>
              <a:buChar char="•"/>
            </a:pPr>
            <a:r>
              <a:rPr lang="en-US" dirty="0" smtClean="0"/>
              <a:t>Construct Chains (</a:t>
            </a:r>
            <a:r>
              <a:rPr lang="en-US" dirty="0" err="1" smtClean="0"/>
              <a:t>Prompt_Template</a:t>
            </a:r>
            <a:r>
              <a:rPr lang="en-US" dirty="0" smtClean="0"/>
              <a:t>, </a:t>
            </a:r>
            <a:r>
              <a:rPr lang="en-US" dirty="0" err="1" smtClean="0"/>
              <a:t>ConversationalRetrievalChain</a:t>
            </a:r>
            <a:r>
              <a:rPr lang="en-US" dirty="0" smtClean="0"/>
              <a:t>) using the </a:t>
            </a:r>
            <a:r>
              <a:rPr lang="en-US" dirty="0" err="1" smtClean="0"/>
              <a:t>langChain</a:t>
            </a:r>
            <a:r>
              <a:rPr lang="en-US" dirty="0" smtClean="0"/>
              <a:t> framework to ensure that the LLM model follows system instructions (predefined prompts) and integrates chat history and retrieved context that closely match the user query within the main prompt (user query + context + chat history combined by predefined prompt)</a:t>
            </a:r>
            <a:endParaRPr lang="fr-MA" dirty="0" smtClean="0"/>
          </a:p>
          <a:p>
            <a:pPr algn="ctr"/>
            <a:endParaRPr lang="fr-MA" sz="2800" dirty="0" smtClean="0"/>
          </a:p>
          <a:p>
            <a:pPr algn="ctr"/>
            <a:endParaRPr lang="fr-MA" sz="28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982" y="2752481"/>
            <a:ext cx="9088582" cy="3486637"/>
          </a:xfrm>
          <a:prstGeom prst="rect">
            <a:avLst/>
          </a:prstGeom>
        </p:spPr>
      </p:pic>
    </p:spTree>
    <p:extLst>
      <p:ext uri="{BB962C8B-B14F-4D97-AF65-F5344CB8AC3E}">
        <p14:creationId xmlns:p14="http://schemas.microsoft.com/office/powerpoint/2010/main" val="53595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7" y="484909"/>
            <a:ext cx="10141528" cy="2246769"/>
          </a:xfrm>
          <a:prstGeom prst="rect">
            <a:avLst/>
          </a:prstGeom>
          <a:noFill/>
        </p:spPr>
        <p:txBody>
          <a:bodyPr wrap="square" rtlCol="0">
            <a:spAutoFit/>
          </a:bodyPr>
          <a:lstStyle/>
          <a:p>
            <a:pPr algn="ctr"/>
            <a:r>
              <a:rPr lang="fr-MA" sz="4000" dirty="0" smtClean="0"/>
              <a:t>Step3</a:t>
            </a:r>
          </a:p>
          <a:p>
            <a:pPr marL="457200" indent="-457200">
              <a:buFont typeface="Arial" panose="020B0604020202020204" pitchFamily="34" charset="0"/>
              <a:buChar char="•"/>
            </a:pPr>
            <a:r>
              <a:rPr lang="en-US" dirty="0" smtClean="0"/>
              <a:t>Integrate all built models from document splitting and embedding to create chat chains. To build a sample </a:t>
            </a:r>
            <a:r>
              <a:rPr lang="en-US" dirty="0" err="1" smtClean="0"/>
              <a:t>chatbot</a:t>
            </a:r>
            <a:r>
              <a:rPr lang="en-US" dirty="0" smtClean="0"/>
              <a:t> interface using </a:t>
            </a:r>
            <a:r>
              <a:rPr lang="en-US" dirty="0" err="1" smtClean="0"/>
              <a:t>Streamlit</a:t>
            </a:r>
            <a:r>
              <a:rPr lang="en-US" dirty="0" smtClean="0"/>
              <a:t>.</a:t>
            </a:r>
          </a:p>
          <a:p>
            <a:pPr marL="457200" indent="-457200">
              <a:buFont typeface="Arial" panose="020B0604020202020204" pitchFamily="34" charset="0"/>
              <a:buChar char="•"/>
            </a:pPr>
            <a:r>
              <a:rPr lang="en-US" dirty="0" smtClean="0"/>
              <a:t>Note: To mitigate memory issues associated with using LLM models, I utilize an embedding model and the Mixtral8*7B model hosted on Hugging Face.</a:t>
            </a:r>
            <a:endParaRPr lang="fr-MA" sz="2800" dirty="0" smtClean="0"/>
          </a:p>
          <a:p>
            <a:pPr algn="ctr"/>
            <a:endParaRPr lang="fr-MA" sz="2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217" y="2413862"/>
            <a:ext cx="6954220" cy="4191585"/>
          </a:xfrm>
          <a:prstGeom prst="rect">
            <a:avLst/>
          </a:prstGeom>
        </p:spPr>
      </p:pic>
    </p:spTree>
    <p:extLst>
      <p:ext uri="{BB962C8B-B14F-4D97-AF65-F5344CB8AC3E}">
        <p14:creationId xmlns:p14="http://schemas.microsoft.com/office/powerpoint/2010/main" val="125682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7" y="484909"/>
            <a:ext cx="10141528" cy="2492990"/>
          </a:xfrm>
          <a:prstGeom prst="rect">
            <a:avLst/>
          </a:prstGeom>
          <a:noFill/>
        </p:spPr>
        <p:txBody>
          <a:bodyPr wrap="square" rtlCol="0">
            <a:spAutoFit/>
          </a:bodyPr>
          <a:lstStyle/>
          <a:p>
            <a:pPr algn="ctr"/>
            <a:r>
              <a:rPr lang="fr-MA" sz="4000" dirty="0" err="1" smtClean="0"/>
              <a:t>Step</a:t>
            </a:r>
            <a:r>
              <a:rPr lang="fr-MA" sz="4000" dirty="0" smtClean="0"/>
              <a:t> 4</a:t>
            </a:r>
          </a:p>
          <a:p>
            <a:pPr algn="ctr"/>
            <a:endParaRPr lang="fr-MA" sz="4000" dirty="0"/>
          </a:p>
          <a:p>
            <a:pPr algn="ctr"/>
            <a:endParaRPr lang="fr-MA" sz="4000" dirty="0" smtClean="0"/>
          </a:p>
          <a:p>
            <a:pPr marL="457200" indent="-457200">
              <a:buFont typeface="Arial" panose="020B0604020202020204" pitchFamily="34" charset="0"/>
              <a:buChar char="•"/>
            </a:pPr>
            <a:r>
              <a:rPr lang="en-US" dirty="0" smtClean="0"/>
              <a:t>Manually test the </a:t>
            </a:r>
            <a:r>
              <a:rPr lang="en-US" dirty="0" err="1" smtClean="0"/>
              <a:t>chatbot</a:t>
            </a:r>
            <a:r>
              <a:rPr lang="en-US" dirty="0" smtClean="0"/>
              <a:t> by asking it a set of questions related to the topic of risk factors in financial trade. Validate the accuracy of the responses based on the documents.</a:t>
            </a:r>
            <a:endParaRPr lang="fr-MA" sz="2800" dirty="0" smtClean="0"/>
          </a:p>
        </p:txBody>
      </p:sp>
    </p:spTree>
    <p:extLst>
      <p:ext uri="{BB962C8B-B14F-4D97-AF65-F5344CB8AC3E}">
        <p14:creationId xmlns:p14="http://schemas.microsoft.com/office/powerpoint/2010/main" val="291585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7" y="484909"/>
            <a:ext cx="10141528" cy="707886"/>
          </a:xfrm>
          <a:prstGeom prst="rect">
            <a:avLst/>
          </a:prstGeom>
          <a:noFill/>
        </p:spPr>
        <p:txBody>
          <a:bodyPr wrap="square" rtlCol="0">
            <a:spAutoFit/>
          </a:bodyPr>
          <a:lstStyle/>
          <a:p>
            <a:pPr algn="ctr"/>
            <a:r>
              <a:rPr lang="fr-MA" sz="4000" dirty="0" err="1" smtClean="0"/>
              <a:t>Demonstration</a:t>
            </a:r>
            <a:endParaRPr lang="fr-MA" sz="40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16" y="1363070"/>
            <a:ext cx="8059275" cy="4926894"/>
          </a:xfrm>
          <a:prstGeom prst="rect">
            <a:avLst/>
          </a:prstGeom>
        </p:spPr>
      </p:pic>
    </p:spTree>
    <p:extLst>
      <p:ext uri="{BB962C8B-B14F-4D97-AF65-F5344CB8AC3E}">
        <p14:creationId xmlns:p14="http://schemas.microsoft.com/office/powerpoint/2010/main" val="263483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7" y="484909"/>
            <a:ext cx="10141528" cy="707886"/>
          </a:xfrm>
          <a:prstGeom prst="rect">
            <a:avLst/>
          </a:prstGeom>
          <a:noFill/>
        </p:spPr>
        <p:txBody>
          <a:bodyPr wrap="square" rtlCol="0">
            <a:spAutoFit/>
          </a:bodyPr>
          <a:lstStyle/>
          <a:p>
            <a:pPr algn="ctr"/>
            <a:r>
              <a:rPr lang="fr-MA" sz="4000" dirty="0" err="1" smtClean="0"/>
              <a:t>Demonstration</a:t>
            </a:r>
            <a:endParaRPr lang="fr-MA" sz="4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230" y="1252233"/>
            <a:ext cx="9421540" cy="4774494"/>
          </a:xfrm>
          <a:prstGeom prst="rect">
            <a:avLst/>
          </a:prstGeom>
        </p:spPr>
      </p:pic>
      <p:sp>
        <p:nvSpPr>
          <p:cNvPr id="5" name="Rectangle 4"/>
          <p:cNvSpPr/>
          <p:nvPr/>
        </p:nvSpPr>
        <p:spPr>
          <a:xfrm>
            <a:off x="3241964" y="2493818"/>
            <a:ext cx="263236" cy="152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129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Tree>
    <p:extLst>
      <p:ext uri="{BB962C8B-B14F-4D97-AF65-F5344CB8AC3E}">
        <p14:creationId xmlns:p14="http://schemas.microsoft.com/office/powerpoint/2010/main" val="697697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223</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Build a ChatBot based on knowledge contained within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 ChatBot based on knowledge contained within documents</dc:title>
  <dc:creator>ADMIN</dc:creator>
  <cp:lastModifiedBy>ADMIN</cp:lastModifiedBy>
  <cp:revision>6</cp:revision>
  <dcterms:created xsi:type="dcterms:W3CDTF">2024-07-23T15:47:18Z</dcterms:created>
  <dcterms:modified xsi:type="dcterms:W3CDTF">2024-07-23T16:48:18Z</dcterms:modified>
</cp:coreProperties>
</file>