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heme/themeOverride1.xml" ContentType="application/vnd.openxmlformats-officedocument.themeOverr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74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4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8" name=""/>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
          <p:cNvSpPr>
            <a:spLocks noGrp="1"/>
          </p:cNvSpPr>
          <p:nvPr>
            <p:ph type="body"/>
          </p:nvPr>
        </p:nvSpPr>
        <p:spPr/>
        <p:txBody>
          <a:bodyPr/>
          <a:p>
            <a:endParaRPr altLang="en-US" lang="zh-C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18"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2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73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3" name="Holder 3"/>
          <p:cNvSpPr>
            <a:spLocks noGrp="1"/>
          </p:cNvSpPr>
          <p:nvPr>
            <p:ph type="body" idx="1"/>
          </p:nvPr>
        </p:nvSpPr>
        <p:spPr>
          <a:xfrm>
            <a:off x="609600" y="1577340"/>
            <a:ext cx="10972800" cy="266700"/>
          </a:xfrm>
        </p:spPr>
        <p:txBody>
          <a:bodyPr bIns="0" lIns="0" rIns="0" tIns="0"/>
          <a:p/>
        </p:txBody>
      </p:sp>
      <p:sp>
        <p:nvSpPr>
          <p:cNvPr id="104873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3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1" name=""/>
        <p:cNvGrpSpPr/>
        <p:nvPr/>
      </p:nvGrpSpPr>
      <p:grpSpPr>
        <a:xfrm>
          <a:off x="0" y="0"/>
          <a:ext cx="0" cy="0"/>
          <a:chOff x="0" y="0"/>
          <a:chExt cx="0" cy="0"/>
        </a:xfrm>
      </p:grpSpPr>
      <p:sp>
        <p:nvSpPr>
          <p:cNvPr id="104873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8"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39"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4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4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5" name=""/>
        <p:cNvGrpSpPr/>
        <p:nvPr/>
      </p:nvGrpSpPr>
      <p:grpSpPr>
        <a:xfrm>
          <a:off x="0" y="0"/>
          <a:ext cx="0" cy="0"/>
          <a:chOff x="0" y="0"/>
          <a:chExt cx="0" cy="0"/>
        </a:xfrm>
      </p:grpSpPr>
      <p:sp>
        <p:nvSpPr>
          <p:cNvPr id="1048709"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10" name="Holder 3"/>
          <p:cNvSpPr>
            <a:spLocks noGrp="1"/>
          </p:cNvSpPr>
          <p:nvPr>
            <p:ph type="subTitle" idx="4"/>
          </p:nvPr>
        </p:nvSpPr>
        <p:spPr>
          <a:xfrm>
            <a:off x="1828800" y="3840480"/>
            <a:ext cx="8534400" cy="266700"/>
          </a:xfrm>
          <a:prstGeom prst="rect"/>
        </p:spPr>
        <p:txBody>
          <a:bodyPr bIns="0" lIns="0" rIns="0" tIns="0" wrap="square">
            <a:spAutoFit/>
          </a:bodyPr>
          <a:p>
            <a:r>
              <a:t/>
            </a:r>
          </a:p>
        </p:txBody>
      </p:sp>
      <p:sp>
        <p:nvSpPr>
          <p:cNvPr id="1048711"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8" name=""/>
        <p:cNvGrpSpPr/>
        <p:nvPr/>
      </p:nvGrpSpPr>
      <p:grpSpPr>
        <a:xfrm>
          <a:off x="0" y="0"/>
          <a:ext cx="0" cy="0"/>
          <a:chOff x="0" y="0"/>
          <a:chExt cx="0" cy="0"/>
        </a:xfrm>
      </p:grpSpPr>
      <p:sp>
        <p:nvSpPr>
          <p:cNvPr id="104872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22" name="Holder 3"/>
          <p:cNvSpPr>
            <a:spLocks noGrp="1"/>
          </p:cNvSpPr>
          <p:nvPr>
            <p:ph type="body" idx="1"/>
          </p:nvPr>
        </p:nvSpPr>
        <p:spPr>
          <a:xfrm>
            <a:off x="609600" y="1577340"/>
            <a:ext cx="10972800" cy="266700"/>
          </a:xfrm>
        </p:spPr>
        <p:txBody>
          <a:bodyPr bIns="0" lIns="0" rIns="0" tIns="0"/>
          <a:p>
            <a:r>
              <a:t/>
            </a:r>
          </a:p>
        </p:txBody>
      </p:sp>
      <p:sp>
        <p:nvSpPr>
          <p:cNvPr id="1048723"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2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9" name=""/>
        <p:cNvGrpSpPr/>
        <p:nvPr/>
      </p:nvGrpSpPr>
      <p:grpSpPr>
        <a:xfrm>
          <a:off x="0" y="0"/>
          <a:ext cx="0" cy="0"/>
          <a:chOff x="0" y="0"/>
          <a:chExt cx="0" cy="0"/>
        </a:xfrm>
      </p:grpSpPr>
      <p:sp>
        <p:nvSpPr>
          <p:cNvPr id="104872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27" name="Holder 3"/>
          <p:cNvSpPr>
            <a:spLocks noGrp="1"/>
          </p:cNvSpPr>
          <p:nvPr>
            <p:ph sz="half" idx="2"/>
          </p:nvPr>
        </p:nvSpPr>
        <p:spPr>
          <a:xfrm>
            <a:off x="609600" y="1577340"/>
            <a:ext cx="5303520" cy="266700"/>
          </a:xfrm>
          <a:prstGeom prst="rect"/>
        </p:spPr>
        <p:txBody>
          <a:bodyPr bIns="0" lIns="0" rIns="0" tIns="0" wrap="square">
            <a:spAutoFit/>
          </a:bodyPr>
          <a:p>
            <a:r>
              <a:t/>
            </a:r>
          </a:p>
        </p:txBody>
      </p:sp>
      <p:sp>
        <p:nvSpPr>
          <p:cNvPr id="1048728" name="Holder 4"/>
          <p:cNvSpPr>
            <a:spLocks noGrp="1"/>
          </p:cNvSpPr>
          <p:nvPr>
            <p:ph sz="half" idx="3"/>
          </p:nvPr>
        </p:nvSpPr>
        <p:spPr>
          <a:xfrm>
            <a:off x="6278880" y="1577340"/>
            <a:ext cx="5303520" cy="266700"/>
          </a:xfrm>
          <a:prstGeom prst="rect"/>
        </p:spPr>
        <p:txBody>
          <a:bodyPr bIns="0" lIns="0" rIns="0" tIns="0" wrap="square">
            <a:spAutoFit/>
          </a:bodyPr>
          <a:p>
            <a:r>
              <a:t/>
            </a:r>
          </a:p>
        </p:txBody>
      </p:sp>
      <p:sp>
        <p:nvSpPr>
          <p:cNvPr id="1048729"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3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3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6" name=""/>
        <p:cNvGrpSpPr/>
        <p:nvPr/>
      </p:nvGrpSpPr>
      <p:grpSpPr>
        <a:xfrm>
          <a:off x="0" y="0"/>
          <a:ext cx="0" cy="0"/>
          <a:chOff x="0" y="0"/>
          <a:chExt cx="0" cy="0"/>
        </a:xfrm>
      </p:grpSpPr>
      <p:sp>
        <p:nvSpPr>
          <p:cNvPr id="104871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15"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4"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695"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696"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697"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698"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699"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700"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701"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02"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03"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04"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05"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06"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07"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8"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525472" y="1296350"/>
            <a:ext cx="7629525" cy="499111"/>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altLang="en-IN" dirty="0" sz="2400" lang="en-US"/>
              <a:t>M</a:t>
            </a:r>
            <a:r>
              <a:rPr altLang="en-IN" dirty="0" sz="2400" lang="en-US"/>
              <a:t>.</a:t>
            </a:r>
            <a:r>
              <a:rPr altLang="en-IN" dirty="0" sz="2400" lang="en-US"/>
              <a:t> </a:t>
            </a:r>
            <a:r>
              <a:rPr altLang="en-IN" dirty="0" sz="2400" lang="en-US"/>
              <a:t>M</a:t>
            </a:r>
            <a:r>
              <a:rPr altLang="en-IN" dirty="0" sz="2400" lang="en-US"/>
              <a:t>egala</a:t>
            </a:r>
            <a:endParaRPr altLang="en-US" lang="zh-CN"/>
          </a:p>
          <a:p>
            <a:r>
              <a:rPr dirty="0" sz="2400" lang="en-US"/>
              <a:t>REGISTER NO AND NMID: </a:t>
            </a:r>
            <a:r>
              <a:rPr altLang="en-IN" dirty="0" sz="2400" lang="en-US"/>
              <a:t>2</a:t>
            </a:r>
            <a:r>
              <a:rPr altLang="en-IN" dirty="0" sz="2400" lang="en-US"/>
              <a:t>4</a:t>
            </a:r>
            <a:r>
              <a:rPr altLang="en-IN" dirty="0" sz="2400" lang="en-US"/>
              <a:t>7</a:t>
            </a:r>
            <a:r>
              <a:rPr altLang="en-IN" dirty="0" sz="2400" lang="en-US"/>
              <a:t>2</a:t>
            </a:r>
            <a:r>
              <a:rPr altLang="en-IN" dirty="0" sz="2400" lang="en-US"/>
              <a:t>4</a:t>
            </a:r>
            <a:r>
              <a:rPr altLang="en-IN" dirty="0" sz="2400" lang="en-US"/>
              <a:t>u</a:t>
            </a:r>
            <a:r>
              <a:rPr altLang="en-IN" dirty="0" sz="2400" lang="en-US"/>
              <a:t>1</a:t>
            </a:r>
            <a:r>
              <a:rPr altLang="en-IN" dirty="0" sz="2400" lang="en-US"/>
              <a:t>8</a:t>
            </a:r>
            <a:r>
              <a:rPr altLang="en-IN" dirty="0" sz="2400" lang="en-US"/>
              <a:t>0</a:t>
            </a:r>
            <a:r>
              <a:rPr altLang="en-IN" dirty="0" sz="2400" lang="en-US"/>
              <a:t>1</a:t>
            </a:r>
            <a:r>
              <a:rPr altLang="en-IN" dirty="0" sz="2400" lang="en-US"/>
              <a:t>8</a:t>
            </a:r>
            <a:r>
              <a:rPr altLang="en-IN" dirty="0" sz="2400" lang="en-US"/>
              <a:t>&amp;</a:t>
            </a:r>
            <a:r>
              <a:rPr altLang="en-IN" dirty="0" sz="2400" lang="en-US"/>
              <a:t>a</a:t>
            </a:r>
            <a:r>
              <a:rPr altLang="en-IN" dirty="0" sz="2400" lang="en-US"/>
              <a:t>s</a:t>
            </a:r>
            <a:r>
              <a:rPr altLang="en-IN" dirty="0" sz="2400" lang="en-US"/>
              <a:t>t</a:t>
            </a:r>
            <a:r>
              <a:rPr altLang="en-IN" dirty="0" sz="2400" lang="en-US"/>
              <a:t>v</a:t>
            </a:r>
            <a:r>
              <a:rPr altLang="en-IN" dirty="0" sz="2400" lang="en-US"/>
              <a:t>u</a:t>
            </a:r>
            <a:r>
              <a:rPr altLang="en-IN" dirty="0" sz="2400" lang="en-US"/>
              <a:t>2</a:t>
            </a:r>
            <a:r>
              <a:rPr altLang="en-IN" dirty="0" sz="2400" lang="en-US"/>
              <a:t>4</a:t>
            </a:r>
            <a:r>
              <a:rPr altLang="en-IN" dirty="0" sz="2400" lang="en-US"/>
              <a:t>7</a:t>
            </a:r>
            <a:r>
              <a:rPr altLang="en-IN" dirty="0" sz="2400" lang="en-US"/>
              <a:t>2</a:t>
            </a:r>
            <a:r>
              <a:rPr altLang="en-IN" dirty="0" sz="2400" lang="en-US"/>
              <a:t>4</a:t>
            </a:r>
            <a:r>
              <a:rPr altLang="en-IN" dirty="0" sz="2400" lang="en-US"/>
              <a:t>7</a:t>
            </a:r>
            <a:r>
              <a:rPr altLang="en-IN" dirty="0" sz="2400" lang="en-US"/>
              <a:t>2</a:t>
            </a:r>
            <a:r>
              <a:rPr altLang="en-IN" dirty="0" sz="2400" lang="en-US"/>
              <a:t>4</a:t>
            </a:r>
            <a:r>
              <a:rPr altLang="en-IN" dirty="0" sz="2400" lang="en-US"/>
              <a:t>u</a:t>
            </a:r>
            <a:r>
              <a:rPr altLang="en-IN" dirty="0" sz="2400" lang="en-US"/>
              <a:t>1</a:t>
            </a:r>
            <a:r>
              <a:rPr altLang="en-IN" dirty="0" sz="2400" lang="en-US"/>
              <a:t>8</a:t>
            </a:r>
            <a:r>
              <a:rPr altLang="en-IN" dirty="0" sz="2400" lang="en-US"/>
              <a:t>0</a:t>
            </a:r>
            <a:r>
              <a:rPr altLang="en-IN" dirty="0" sz="2400" lang="en-US"/>
              <a:t>1</a:t>
            </a:r>
            <a:r>
              <a:rPr altLang="en-IN" dirty="0" sz="2400" lang="en-US"/>
              <a:t>8</a:t>
            </a:r>
            <a:endParaRPr dirty="0" sz="2400" lang="en-US">
              <a:cs typeface="Calibri"/>
            </a:endParaRPr>
          </a:p>
          <a:p>
            <a:r>
              <a:rPr dirty="0" sz="2400" lang="en-US"/>
              <a:t>DEPARTMENT</a:t>
            </a:r>
            <a:r>
              <a:rPr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a:t>
            </a:r>
            <a:endParaRPr altLang="en-US" lang="zh-CN"/>
          </a:p>
          <a:p>
            <a:r>
              <a:rPr dirty="0" sz="2400" lang="en-US"/>
              <a:t>COLLEGE: COLLEGE/ UNIVERSITY</a:t>
            </a:r>
            <a:r>
              <a:rPr altLang="en-IN" dirty="0" sz="2400" lang="en-US"/>
              <a:t>:</a:t>
            </a:r>
            <a:r>
              <a:rPr altLang="en-IN" dirty="0" sz="2400" lang="en-US"/>
              <a:t>C</a:t>
            </a:r>
            <a:r>
              <a:rPr altLang="en-IN" dirty="0" sz="2400" lang="en-US"/>
              <a:t>h</a:t>
            </a:r>
            <a:r>
              <a:rPr altLang="en-IN" dirty="0" sz="2400" lang="en-US"/>
              <a:t>e</a:t>
            </a:r>
            <a:r>
              <a:rPr altLang="en-IN" dirty="0" sz="2400" lang="en-US"/>
              <a:t>z</a:t>
            </a:r>
            <a:r>
              <a:rPr altLang="en-IN" dirty="0" sz="2400" lang="en-US"/>
              <a:t>h</a:t>
            </a:r>
            <a:r>
              <a:rPr altLang="en-IN" dirty="0" sz="2400" lang="en-US"/>
              <a:t>i</a:t>
            </a:r>
            <a:r>
              <a:rPr altLang="en-IN" dirty="0" sz="2400" lang="en-US"/>
              <a:t>a</a:t>
            </a:r>
            <a:r>
              <a:rPr altLang="en-IN" dirty="0" sz="2400" lang="en-US"/>
              <a:t>n</a:t>
            </a:r>
            <a:r>
              <a:rPr altLang="en-IN" dirty="0" sz="2400" lang="en-US"/>
              <a:t> </a:t>
            </a:r>
            <a:r>
              <a:rPr altLang="en-IN" dirty="0" sz="2400" lang="en-US"/>
              <a:t>a</a:t>
            </a:r>
            <a:r>
              <a:rPr altLang="en-IN" dirty="0" sz="2400" lang="en-US"/>
              <a:t>r</a:t>
            </a:r>
            <a:r>
              <a:rPr altLang="en-IN" dirty="0" sz="2400" lang="en-US"/>
              <a:t>t</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f</a:t>
            </a:r>
            <a:r>
              <a:rPr altLang="en-IN" dirty="0" sz="2400" lang="en-US"/>
              <a:t>o</a:t>
            </a:r>
            <a:r>
              <a:rPr altLang="en-IN" dirty="0" sz="2400" lang="en-US"/>
              <a:t>r</a:t>
            </a:r>
            <a:r>
              <a:rPr altLang="en-IN" dirty="0" sz="2400" lang="en-US"/>
              <a:t> </a:t>
            </a:r>
            <a:r>
              <a:rPr altLang="en-IN" dirty="0" sz="2400" lang="en-US"/>
              <a:t>w</a:t>
            </a:r>
            <a:r>
              <a:rPr altLang="en-IN" dirty="0" sz="2400" lang="en-US"/>
              <a:t>o</a:t>
            </a:r>
            <a:r>
              <a:rPr altLang="en-IN" dirty="0" sz="2400" lang="en-US"/>
              <a:t>men</a:t>
            </a:r>
            <a:r>
              <a:rPr altLang="en-IN" dirty="0" sz="2400" lang="en-US"/>
              <a:t> </a:t>
            </a:r>
            <a:r>
              <a:rPr altLang="en-IN" dirty="0" sz="2400" lang="en-US"/>
              <a:t>&amp;</a:t>
            </a:r>
            <a:r>
              <a:rPr altLang="en-IN" dirty="0" sz="2400" lang="en-US"/>
              <a:t>Thiruvallur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
          <p:cNvSpPr txBox="1"/>
          <p:nvPr/>
        </p:nvSpPr>
        <p:spPr>
          <a:xfrm>
            <a:off x="668601" y="1695450"/>
            <a:ext cx="12054946" cy="12664440"/>
          </a:xfrm>
          <a:prstGeom prst="rect"/>
        </p:spPr>
        <p:txBody>
          <a:bodyPr rtlCol="0" wrap="square">
            <a:spAutoFit/>
          </a:bodyPr>
          <a:p>
            <a:r>
              <a:rPr sz="2800" lang="en-IN">
                <a:solidFill>
                  <a:srgbClr val="000000"/>
                </a:solidFill>
              </a:rPr>
              <a:t>The designed robot was successfully implemented using Arduino, sensors, and motors. The robot was able to:
Detect obstacles in front of it.
Stop or change direction automatically.
Perform smooth movements with accurate sensor response.
Achieve the project objective of automation with low cost and efficiency.
This result proves that robotics can be applied in real-life tasks such as automation, education, and safety applications.
---
Screenshot
(Insert your robot’s photo or test-run screenshot here in your portfolio)
👉 Example placements:
Figure 1: Robot hardware setup.
Figure 2: Robot detecting obstacle.
Figure 3: Robot movement during testing.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2052637" y="1354455"/>
            <a:ext cx="7202708" cy="5120640"/>
          </a:xfrm>
          <a:prstGeom prst="rect"/>
        </p:spPr>
        <p:txBody>
          <a:bodyPr rtlCol="0" wrap="square">
            <a:spAutoFit/>
          </a:bodyPr>
          <a:p>
            <a:r>
              <a:rPr sz="2800" lang="en-IN">
                <a:solidFill>
                  <a:srgbClr val="000000"/>
                </a:solidFill>
              </a:rPr>
              <a:t>This junior robotics project successfully demonstrates how a simple robot can perform automated tasks using Arduino, sensors, and motors. The robot efficiently detects obstacles, moves automatically, and reduces human effort in repetitive or risky tasks. The project highlights the practical applications of robotics in education, industries, households, and safety operations, showing that even a low-cost robotic system can make work easier, safer, and more efficient.</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sp>
        <p:nvSpPr>
          <p:cNvPr id="1048691" name=""/>
          <p:cNvSpPr txBox="1"/>
          <p:nvPr/>
        </p:nvSpPr>
        <p:spPr>
          <a:xfrm>
            <a:off x="1449014" y="517479"/>
            <a:ext cx="8520458" cy="13995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sz="8800" lang="en-US">
                <a:solidFill>
                  <a:srgbClr val="000000"/>
                </a:solidFill>
                <a:latin typeface="Arial"/>
              </a:rPr>
              <a:t>G</a:t>
            </a:r>
            <a:r>
              <a:rPr altLang="en-IN" sz="8800" lang="en-US">
                <a:solidFill>
                  <a:srgbClr val="000000"/>
                </a:solidFill>
                <a:latin typeface="Arial"/>
              </a:rPr>
              <a:t>i</a:t>
            </a:r>
            <a:r>
              <a:rPr altLang="en-IN" sz="8800" lang="en-US">
                <a:solidFill>
                  <a:srgbClr val="000000"/>
                </a:solidFill>
                <a:latin typeface="Arial"/>
              </a:rPr>
              <a:t>t</a:t>
            </a:r>
            <a:r>
              <a:rPr altLang="en-IN" sz="8800" lang="en-US">
                <a:solidFill>
                  <a:srgbClr val="000000"/>
                </a:solidFill>
                <a:latin typeface="Arial"/>
              </a:rPr>
              <a:t>H</a:t>
            </a:r>
            <a:r>
              <a:rPr altLang="en-IN" sz="8800" lang="en-US">
                <a:solidFill>
                  <a:srgbClr val="000000"/>
                </a:solidFill>
                <a:latin typeface="Arial"/>
              </a:rPr>
              <a:t>ub</a:t>
            </a:r>
            <a:r>
              <a:rPr altLang="en-IN" sz="8800" lang="en-US">
                <a:solidFill>
                  <a:srgbClr val="000000"/>
                </a:solidFill>
                <a:latin typeface="Arial"/>
              </a:rPr>
              <a:t> </a:t>
            </a:r>
            <a:r>
              <a:rPr altLang="en-IN" sz="8800" lang="en-US">
                <a:solidFill>
                  <a:srgbClr val="000000"/>
                </a:solidFill>
                <a:latin typeface="Arial"/>
              </a:rPr>
              <a:t> </a:t>
            </a:r>
            <a:r>
              <a:rPr altLang="en-IN" sz="8800" lang="en-US">
                <a:solidFill>
                  <a:srgbClr val="000000"/>
                </a:solidFill>
                <a:latin typeface="Arial"/>
              </a:rPr>
              <a:t>l</a:t>
            </a:r>
            <a:r>
              <a:rPr altLang="en-IN" sz="8800" lang="en-US">
                <a:solidFill>
                  <a:srgbClr val="000000"/>
                </a:solidFill>
                <a:latin typeface="Arial"/>
              </a:rPr>
              <a:t>i</a:t>
            </a:r>
            <a:r>
              <a:rPr altLang="en-IN" sz="8800" lang="en-US">
                <a:solidFill>
                  <a:srgbClr val="000000"/>
                </a:solidFill>
                <a:latin typeface="Arial"/>
              </a:rPr>
              <a:t>nk</a:t>
            </a:r>
            <a:r>
              <a:rPr altLang="en-IN" sz="8800" lang="en-US">
                <a:solidFill>
                  <a:srgbClr val="000000"/>
                </a:solidFill>
                <a:latin typeface="Arial"/>
              </a:rPr>
              <a:t> </a:t>
            </a:r>
            <a:endParaRPr sz="2800" lang="en-IN">
              <a:solidFill>
                <a:srgbClr val="000000"/>
              </a:solidFill>
            </a:endParaRPr>
          </a:p>
        </p:txBody>
      </p:sp>
      <p:sp>
        <p:nvSpPr>
          <p:cNvPr id="1048692" name=""/>
          <p:cNvSpPr txBox="1"/>
          <p:nvPr/>
        </p:nvSpPr>
        <p:spPr>
          <a:xfrm>
            <a:off x="3810000" y="3251200"/>
            <a:ext cx="4572000" cy="510540"/>
          </a:xfrm>
          <a:prstGeom prst="rect"/>
        </p:spPr>
        <p:txBody>
          <a:bodyPr rtlCol="0" wrap="square">
            <a:spAutoFit/>
          </a:bodyPr>
          <a:p>
            <a:r>
              <a:rPr sz="2800" lang="en-IN">
                <a:solidFill>
                  <a:srgbClr val="000000"/>
                </a:solidFill>
              </a:rPr>
              <a:t>https://github.com/ros/ros</a:t>
            </a:r>
            <a:endParaRPr sz="2800" lang="en-IN">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395804"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 </a:t>
            </a:r>
            <a:r>
              <a:rPr altLang="en-IN" dirty="0" sz="5400" lang="en-US">
                <a:latin typeface="Times New Roman" panose="02020603050405020304" pitchFamily="18" charset="0"/>
                <a:cs typeface="Times New Roman" panose="02020603050405020304" pitchFamily="18" charset="0"/>
              </a:rPr>
              <a:t>R</a:t>
            </a:r>
            <a:r>
              <a:rPr altLang="en-IN" dirty="0" sz="5400" lang="en-US">
                <a:latin typeface="Times New Roman" panose="02020603050405020304" pitchFamily="18" charset="0"/>
                <a:cs typeface="Times New Roman" panose="02020603050405020304" pitchFamily="18" charset="0"/>
              </a:rPr>
              <a:t>o</a:t>
            </a:r>
            <a:r>
              <a:rPr altLang="en-IN" dirty="0" sz="5400" lang="en-US">
                <a:latin typeface="Times New Roman" panose="02020603050405020304" pitchFamily="18" charset="0"/>
                <a:cs typeface="Times New Roman" panose="02020603050405020304" pitchFamily="18" charset="0"/>
              </a:rPr>
              <a:t>botic</a:t>
            </a:r>
            <a:r>
              <a:rPr altLang="en-IN" dirty="0" sz="5400" lang="en-US">
                <a:latin typeface="Times New Roman" panose="02020603050405020304" pitchFamily="18" charset="0"/>
                <a:cs typeface="Times New Roman" panose="02020603050405020304" pitchFamily="18" charset="0"/>
              </a:rPr>
              <a:t>s</a:t>
            </a:r>
            <a:r>
              <a:rPr altLang="en-IN" dirty="0" sz="540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2494743" y="1064896"/>
            <a:ext cx="4358493"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23214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1006480" y="327976"/>
            <a:ext cx="9349449" cy="6239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altLang="en-IN" dirty="0" sz="4250" lang="en-US" spc="10"/>
            </a:br>
            <a:r>
              <a:rPr altLang="en-IN" dirty="0" sz="4250" lang="en-US" spc="10"/>
              <a:t> </a:t>
            </a:r>
            <a:r>
              <a:rPr altLang="en-IN" dirty="0" sz="4250" lang="en-US" spc="10"/>
              <a:t> </a:t>
            </a:r>
            <a:r>
              <a:rPr altLang="en-IN" dirty="0" sz="4250" lang="en-US" spc="10"/>
              <a:t> </a:t>
            </a:r>
            <a:r>
              <a:rPr altLang="en-IN" dirty="0" sz="4250" lang="en-US" spc="10"/>
              <a:t> </a:t>
            </a:r>
            <a:r>
              <a:rPr altLang="en-IN" dirty="0" sz="4250" lang="en-US" spc="10"/>
              <a:t>In today’s world, repetitive and hazardous tasks are often performed by humans, which can lead to fatigue, inefficiency, and safety risks. Robotics provides an effective solution to overcome these challenges by automating tasks with precision, consistency, and safety.</a:t>
            </a:r>
            <a:br>
              <a:rPr altLang="en-IN" dirty="0" sz="4250" lang="en-US" spc="10"/>
            </a:b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1650317" y="2019299"/>
            <a:ext cx="6233250" cy="5120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sz="2800" lang="en-US">
                <a:solidFill>
                  <a:srgbClr val="000000"/>
                </a:solidFill>
                <a:latin typeface="Arial"/>
              </a:rPr>
              <a:t>The Robotic Mine Counter System is designed to detect and count mines in a simulated environment using sensors. The robot moves through a defined area, identifies mine-like objects with detectors (metal/IR/ultrasonic), and displays the total count. This project ensures safety, accuracy, and automation, reducing human risk in hazardous zones.</a:t>
            </a:r>
            <a:endParaRPr sz="2800" lang="en-IN">
              <a:solidFill>
                <a:srgbClr val="000000"/>
              </a:solidFill>
            </a:endParaRPr>
          </a:p>
          <a:p>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2161936" y="1713546"/>
            <a:ext cx="6087990"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“The end users of this robotics project are students, industries, and common people who can benefit from automation, safety, and</a:t>
            </a:r>
            <a:r>
              <a:rPr altLang="en-IN" sz="2800" lang="en-US">
                <a:solidFill>
                  <a:srgbClr val="000000"/>
                </a:solidFill>
                <a:latin typeface="Arial"/>
              </a:rPr>
              <a:t> </a:t>
            </a:r>
            <a:r>
              <a:rPr sz="2800" lang="en-IN">
                <a:solidFill>
                  <a:srgbClr val="000000"/>
                </a:solidFill>
                <a:latin typeface="Calibri"/>
              </a:rPr>
              <a:t>efficiency in daily tasks.
Would you like me to prepare a ready-made section with Problem Statement + End Users + Objectives + Tools/Technologies in one flow for your project f</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525597" y="1857375"/>
            <a:ext cx="4572000" cy="3863340"/>
          </a:xfrm>
          <a:prstGeom prst="rect"/>
        </p:spPr>
        <p:txBody>
          <a:bodyPr rtlCol="0" wrap="square">
            <a:spAutoFit/>
          </a:bodyPr>
          <a:p>
            <a:r>
              <a:rPr sz="2800" lang="en-IN">
                <a:solidFill>
                  <a:srgbClr val="000000"/>
                </a:solidFill>
              </a:rPr>
              <a:t>“The project uses Arduino microcontroller, sensors, motors, and motor drivers as hardware tools. Arduino IDE and embedded C are used as software tools. Techniques include sensor integration, motor control, and obstacle avoidance.”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596261" y="291147"/>
            <a:ext cx="8938264"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596261" y="982341"/>
            <a:ext cx="11821887" cy="11826240"/>
          </a:xfrm>
          <a:prstGeom prst="rect"/>
        </p:spPr>
        <p:txBody>
          <a:bodyPr rtlCol="0" wrap="square">
            <a:spAutoFit/>
          </a:bodyPr>
          <a:p>
            <a:r>
              <a:rPr sz="2800" lang="en-IN">
                <a:solidFill>
                  <a:srgbClr val="000000"/>
                </a:solidFill>
              </a:rPr>
              <a:t>Robotics is a modern technology that combines hardware and software to perform tasks automatically. This project focuses on building a simple robot to demonstrate automation.
Problem Statement
Repetitive and risky tasks cause difficulty for humans. A robot can help by performing these tasks efficiently and safely.</a:t>
            </a:r>
            <a:r>
              <a:rPr altLang="en-IN" sz="2800" lang="en-US">
                <a:solidFill>
                  <a:srgbClr val="000000"/>
                </a:solidFill>
              </a:rPr>
              <a:t> </a:t>
            </a:r>
            <a:r>
              <a:rPr sz="2800" lang="en-IN">
                <a:solidFill>
                  <a:srgbClr val="000000"/>
                </a:solidFill>
              </a:rPr>
              <a:t>
Objectives
To design a low-cost robot.
To use sensors for detection.
Hardware: Arduino, sensors, motors, motor driver, chassis, battery.
Software: Arduino IDE, Embedded C.
Techniques: Sensor integration, motor control, obstacle avoidance.
Methodology
Assemble hardware → Connect sensors and motor driver → Upload program using Arduino IDE → Test and improve movement.
Results &amp; Applications
The robot can detect its environment and move automatically. Applications include education, industrial automation, and home assistance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755331" y="1379778"/>
            <a:ext cx="4572000" cy="16855440"/>
          </a:xfrm>
          <a:prstGeom prst="rect"/>
        </p:spPr>
        <p:txBody>
          <a:bodyPr rtlCol="0" wrap="square">
            <a:spAutoFit/>
          </a:bodyPr>
          <a:p>
            <a:r>
              <a:rPr sz="2800" lang="en-IN">
                <a:solidFill>
                  <a:srgbClr val="000000"/>
                </a:solidFill>
              </a:rPr>
              <a:t>Features
Low-cost design using Arduino microcontroller.
Lightweight and portable robot structure.
Sensors for real-time detection (IR/Ultrasonic).
Automatic movement without manual control.
Energy-efficient with rechargeable battery.
Easy to program and modify for different tasks.
🔹 Functionality
The robot senses its environment using sensors.
Detects obstacles or follows a path depending on design.
Sends sensor data to the microcontroller.
Microcontroller processes the data and controls motors.
Robot moves forward, stops, or changes direction automatically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2025-09-03T11:35:07Z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7533b7dc358e4973988539d65119b2fa</vt:lpwstr>
  </property>
</Properties>
</file>