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6" r:id="rId2"/>
    <p:sldId id="337" r:id="rId3"/>
    <p:sldId id="338" r:id="rId4"/>
    <p:sldId id="359" r:id="rId5"/>
    <p:sldId id="34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316C6-8E88-4F0F-85ED-54618612A75E}" v="1" dt="2024-06-12T12:59:58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Lok" userId="a7a10f1d15904e9a" providerId="LiveId" clId="{961316C6-8E88-4F0F-85ED-54618612A75E}"/>
    <pc:docChg chg="addSld modSld">
      <pc:chgData name="Nolan Lok" userId="a7a10f1d15904e9a" providerId="LiveId" clId="{961316C6-8E88-4F0F-85ED-54618612A75E}" dt="2024-06-12T12:59:57.986" v="0"/>
      <pc:docMkLst>
        <pc:docMk/>
      </pc:docMkLst>
      <pc:sldChg chg="add">
        <pc:chgData name="Nolan Lok" userId="a7a10f1d15904e9a" providerId="LiveId" clId="{961316C6-8E88-4F0F-85ED-54618612A75E}" dt="2024-06-12T12:59:57.986" v="0"/>
        <pc:sldMkLst>
          <pc:docMk/>
          <pc:sldMk cId="853760861" sldId="336"/>
        </pc:sldMkLst>
      </pc:sldChg>
      <pc:sldChg chg="add">
        <pc:chgData name="Nolan Lok" userId="a7a10f1d15904e9a" providerId="LiveId" clId="{961316C6-8E88-4F0F-85ED-54618612A75E}" dt="2024-06-12T12:59:57.986" v="0"/>
        <pc:sldMkLst>
          <pc:docMk/>
          <pc:sldMk cId="3003781050" sldId="337"/>
        </pc:sldMkLst>
      </pc:sldChg>
      <pc:sldChg chg="add">
        <pc:chgData name="Nolan Lok" userId="a7a10f1d15904e9a" providerId="LiveId" clId="{961316C6-8E88-4F0F-85ED-54618612A75E}" dt="2024-06-12T12:59:57.986" v="0"/>
        <pc:sldMkLst>
          <pc:docMk/>
          <pc:sldMk cId="2081164728" sldId="338"/>
        </pc:sldMkLst>
      </pc:sldChg>
      <pc:sldChg chg="add">
        <pc:chgData name="Nolan Lok" userId="a7a10f1d15904e9a" providerId="LiveId" clId="{961316C6-8E88-4F0F-85ED-54618612A75E}" dt="2024-06-12T12:59:57.986" v="0"/>
        <pc:sldMkLst>
          <pc:docMk/>
          <pc:sldMk cId="3999687333" sldId="340"/>
        </pc:sldMkLst>
      </pc:sldChg>
      <pc:sldChg chg="add">
        <pc:chgData name="Nolan Lok" userId="a7a10f1d15904e9a" providerId="LiveId" clId="{961316C6-8E88-4F0F-85ED-54618612A75E}" dt="2024-06-12T12:59:57.986" v="0"/>
        <pc:sldMkLst>
          <pc:docMk/>
          <pc:sldMk cId="3027377417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521B-62AF-46FB-ABF6-A55AD209283B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21215-5CC4-45AB-8E41-8AA01C83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2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wave-on-a-string/latest/wave-on-a-string_all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Resources:</a:t>
            </a:r>
          </a:p>
          <a:p>
            <a:r>
              <a:rPr lang="en-US"/>
              <a:t>https://blog.feslighting.com/incandescent-vs-led#:~:text=LEDs%20operate%20at%20an%20impressive,only%2010%2D20%25%20efficient.</a:t>
            </a:r>
          </a:p>
          <a:p>
            <a:r>
              <a:rPr lang="en-US"/>
              <a:t>https://www.thelightbulb.co.uk/resources/ultimate-guide-led-lights-leds-vs-incandescent-lights/</a:t>
            </a:r>
          </a:p>
          <a:p>
            <a:r>
              <a:rPr lang="en-US"/>
              <a:t>https://cen.acs.org/materials/inorganic-chemistry/chemical-search-better-white-light/96/i46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More applets: </a:t>
            </a:r>
            <a:br>
              <a:rPr lang="en-US">
                <a:cs typeface="+mn-lt"/>
              </a:rPr>
            </a:br>
            <a:r>
              <a:rPr lang="en-US">
                <a:hlinkClick r:id="rId3"/>
              </a:rPr>
              <a:t>https://phet.colorado.edu/sims/html/wave-on-a-string/latest/wave-on-a-string_all.html</a:t>
            </a:r>
            <a:endParaRPr lang="en-US"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6BB93-0FC6-4712-AFBE-3E117FD8ED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0CD3-55EB-6EAE-A83B-08754B16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0F01-1064-B807-582C-A5B75872E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B0EDC-276D-8831-4A6C-76844543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5FBAC-E792-8074-ED08-95405966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35E0-BF42-D26A-7124-DDBBBD5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E413-3CFD-AEE0-D5C9-3DB0BDFA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52DBA-2E69-B31F-9C2B-7FC57AB73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9823-E5CC-186A-EBA2-89F4D1A1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3C99-B2D8-5851-36AC-D612025C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2E94-31C9-2D78-C536-2437DA25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1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E0CA-6C90-8375-EB83-7FF203FC8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1C77D-E9DC-D72F-6B45-B6D21C17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254-ABEF-244B-8041-9170FFA8B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B3DF5-95B8-66E8-D699-7712E802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92AA-262F-7BEC-DF8E-E9A4FA48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CAF2-4D2D-B71A-69F7-2E16B063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FD36-3148-E71E-746D-CB1CF88B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5229-3BDA-3D36-B7DF-3F2D0B5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008E-2B6D-9CB1-F5DE-E0244A49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D837-446A-927D-0E73-B8BBF786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B343-001E-0FDF-EE60-9F5F1462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AD748-95E3-78B8-E4D7-995E38FC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8715-D770-23D2-42D8-F781B6A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BAC0D-E376-B071-B72B-E0856F38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AD2E-A791-E470-C23E-4F87D657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20BB-F736-DBC6-6E83-7B90BD03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3938-E3FD-69CC-5AFF-106B8EF61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EC667-D41C-84CE-92C7-6C3CC0699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1B01D-EEBF-3C96-D919-040376FA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D661-74E9-CE56-24E4-D0AB6573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C9CA6-A322-8C54-A7AA-4622089E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1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F110-56DB-383A-CB94-AE6DA34E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0D46-9020-EBEB-2818-7EA90B1EF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EA11E-3608-FA8D-BD85-0CCCD2C63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2469-A07B-A4C9-F135-C8300E0AB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114BE-2145-2781-8946-EF0D005B1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B353C-B3DE-480D-5D44-65A7C080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DFBB8-2C5F-86EE-7642-2B267AA3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8BD25-721F-CE82-D532-A6164B7B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F5C4-2C76-B81E-89F9-F9AFDC8D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1744-6959-3BC5-FCB3-0814B241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32668-D131-999B-853C-6C24B150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23257-F265-2144-2528-00CEF82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79748-B99D-86B8-2236-B88EEA62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9C969-30A7-C009-2BA2-098E412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F70EE-2EF9-D6C0-577B-7E8D3E84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3437-3808-8C80-1113-88DE75FB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717D-9B64-0A64-FF88-1B22A678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B499E-6B02-944B-FAD8-94D3BC690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98997-1A2C-CCB5-0F85-20815E16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EB378-23DD-D06D-9EC6-20418DE0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FB71E-1FF5-17AE-B114-466B7E18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0807-CA63-2195-D268-0D835CCF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526A7-3826-198A-138F-95C5C3DA7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5B36A-2A9F-F070-8968-77A716C67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E187-4820-7E41-997B-6BD9D1EF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50AD3-2AA5-C31D-0CE1-E3EA101A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9055F-9CDE-C836-67CD-1E70C24D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A0CD4-E855-455F-EE5A-49E6B4E2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4B11-A949-351B-61B1-E01F8A845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7EE57-F833-D78E-2483-8690CBD42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62578-C453-4045-B06D-CE5299706B8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DBE0C-45D5-0404-C329-62614A1A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7EF7-CF7B-8949-CA7E-B14C241D3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9D324-6F56-4B09-BF63-29DE55D77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tDt0Ox9OznUYcAms4ovdPkcl_X9YTwmE#scrollTo=ejfAwfSGVsE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mos.com/calculator/ooyfimdhq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D3F7-2DE3-1AF9-8F00-45C9F845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module 3: Color and 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0F09-A481-5809-7F45-CB6DD533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Learning Outcomes:</a:t>
            </a:r>
          </a:p>
          <a:p>
            <a:r>
              <a:rPr lang="en-US"/>
              <a:t>Connect information about waves with color</a:t>
            </a:r>
          </a:p>
          <a:p>
            <a:r>
              <a:rPr lang="en-US"/>
              <a:t>Waves have two key features: height (amplitude) and wavelength (frequency)</a:t>
            </a:r>
          </a:p>
          <a:p>
            <a:r>
              <a:rPr lang="en-US"/>
              <a:t>Wavelength directly corresponds with energy and color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641D7-15D6-6647-2A47-16596FC68510}"/>
              </a:ext>
            </a:extLst>
          </p:cNvPr>
          <p:cNvSpPr txBox="1"/>
          <p:nvPr/>
        </p:nvSpPr>
        <p:spPr>
          <a:xfrm>
            <a:off x="518583" y="4394111"/>
            <a:ext cx="111569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/>
              <a:t>Waves, Energy and Color Model: </a:t>
            </a:r>
          </a:p>
          <a:p>
            <a:pPr lvl="2"/>
            <a:r>
              <a:rPr lang="en-US" sz="2800">
                <a:ea typeface="+mn-lt"/>
                <a:cs typeface="+mn-lt"/>
                <a:hlinkClick r:id="rId3"/>
              </a:rPr>
              <a:t>https://colab.research.google.com/drive/1T24gHsLOOBCJUwu2G1s1YmwRjSd5Yccd?usp=sharing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CB769-9621-689D-7B11-9156FA5D0EE6}"/>
              </a:ext>
            </a:extLst>
          </p:cNvPr>
          <p:cNvSpPr txBox="1"/>
          <p:nvPr/>
        </p:nvSpPr>
        <p:spPr>
          <a:xfrm>
            <a:off x="349250" y="5922595"/>
            <a:ext cx="62601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tos"/>
                <a:ea typeface="Aptos"/>
                <a:cs typeface="Aptos"/>
              </a:rPr>
              <a:t>This material was developed as part of a grant received from the National Science Foundation, Award Number 1905734</a:t>
            </a:r>
            <a:endParaRPr lang="en-US"/>
          </a:p>
        </p:txBody>
      </p:sp>
      <p:pic>
        <p:nvPicPr>
          <p:cNvPr id="9" name="Graphic 8" descr="NSF - National Science Foundation - Home">
            <a:extLst>
              <a:ext uri="{FF2B5EF4-FFF2-40B4-BE49-F238E27FC236}">
                <a16:creationId xmlns:a16="http://schemas.microsoft.com/office/drawing/2014/main" id="{C8FBC609-0CCF-215D-EFA8-F362C87B6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015" y="5553770"/>
            <a:ext cx="2743199" cy="118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6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868A-47BF-7C71-51BE-7FEA0361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defines a wave?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7A272-0355-34E0-04AE-836EEC885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78"/>
          <a:stretch/>
        </p:blipFill>
        <p:spPr>
          <a:xfrm>
            <a:off x="0" y="3772814"/>
            <a:ext cx="10433802" cy="30851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5702B-8FD8-A3F1-DD55-6E9A78665FF2}"/>
              </a:ext>
            </a:extLst>
          </p:cNvPr>
          <p:cNvSpPr txBox="1"/>
          <p:nvPr/>
        </p:nvSpPr>
        <p:spPr>
          <a:xfrm>
            <a:off x="1484656" y="1808421"/>
            <a:ext cx="373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Amplitude:</a:t>
            </a:r>
          </a:p>
          <a:p>
            <a:r>
              <a:rPr lang="en-US"/>
              <a:t>The “size” of a wave </a:t>
            </a:r>
            <a:br>
              <a:rPr lang="en-US"/>
            </a:b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25A36-E621-CE2B-78E0-EA8DAD0B09E5}"/>
              </a:ext>
            </a:extLst>
          </p:cNvPr>
          <p:cNvSpPr txBox="1"/>
          <p:nvPr/>
        </p:nvSpPr>
        <p:spPr>
          <a:xfrm>
            <a:off x="6867330" y="1838131"/>
            <a:ext cx="3732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Wavelength:</a:t>
            </a:r>
          </a:p>
          <a:p>
            <a:r>
              <a:rPr lang="en-US"/>
              <a:t>How long it takes for the wave to repeat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C9316-B746-31B2-F63B-1F6D5DB656E6}"/>
              </a:ext>
            </a:extLst>
          </p:cNvPr>
          <p:cNvSpPr txBox="1"/>
          <p:nvPr/>
        </p:nvSpPr>
        <p:spPr>
          <a:xfrm>
            <a:off x="10599575" y="4889241"/>
            <a:ext cx="10170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hlinkClick r:id="rId4"/>
              </a:rPr>
              <a:t>Play with waves yourself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4B0-DCB1-424F-1D6F-ABF08B9A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64720"/>
            <a:ext cx="10515600" cy="1325563"/>
          </a:xfrm>
        </p:spPr>
        <p:txBody>
          <a:bodyPr/>
          <a:lstStyle/>
          <a:p>
            <a:r>
              <a:rPr lang="en-US"/>
              <a:t>Color and Wavelength</a:t>
            </a:r>
          </a:p>
        </p:txBody>
      </p:sp>
      <p:pic>
        <p:nvPicPr>
          <p:cNvPr id="3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C2F5FE3A-50FD-F5F0-7356-2542C361E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3584" y="1690688"/>
            <a:ext cx="6198416" cy="40921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098E27-6E8C-C489-5009-F15664053418}"/>
              </a:ext>
            </a:extLst>
          </p:cNvPr>
          <p:cNvSpPr txBox="1"/>
          <p:nvPr/>
        </p:nvSpPr>
        <p:spPr>
          <a:xfrm>
            <a:off x="197963" y="1781666"/>
            <a:ext cx="567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Wavelength is the only determining  factor in the color we see</a:t>
            </a:r>
          </a:p>
          <a:p>
            <a:br>
              <a:rPr lang="en-US"/>
            </a:br>
            <a:r>
              <a:rPr lang="en-US"/>
              <a:t>As the wavelength gets longer the color becomes more and more red</a:t>
            </a:r>
          </a:p>
          <a:p>
            <a:endParaRPr lang="en-US"/>
          </a:p>
          <a:p>
            <a:r>
              <a:rPr lang="en-US"/>
              <a:t>As the wavelength gets longer the energy decreases (referred to as red shifting) </a:t>
            </a:r>
          </a:p>
          <a:p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8386D388-0823-C50A-15A8-D010E6B9C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1" y="4695326"/>
            <a:ext cx="5406240" cy="18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1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10E3AB59-7201-3715-783B-94D654E76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9907" t="79567" r="95" b="6490"/>
          <a:stretch/>
        </p:blipFill>
        <p:spPr>
          <a:xfrm>
            <a:off x="5192287" y="3429738"/>
            <a:ext cx="4894720" cy="559540"/>
          </a:xfrm>
        </p:spPr>
      </p:pic>
      <p:pic>
        <p:nvPicPr>
          <p:cNvPr id="5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04C1F551-B9AE-1BBC-C8A8-5CF2D0287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2" t="41827" r="95" b="45687"/>
          <a:stretch/>
        </p:blipFill>
        <p:spPr>
          <a:xfrm>
            <a:off x="5188347" y="2775681"/>
            <a:ext cx="4898655" cy="501296"/>
          </a:xfrm>
          <a:prstGeom prst="rect">
            <a:avLst/>
          </a:prstGeom>
        </p:spPr>
      </p:pic>
      <p:pic>
        <p:nvPicPr>
          <p:cNvPr id="14" name="Picture 13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58A0F2F0-ADA2-826B-9532-45A52F9F4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3" t="41304" r="63291" b="29228"/>
          <a:stretch/>
        </p:blipFill>
        <p:spPr>
          <a:xfrm>
            <a:off x="10090046" y="2775506"/>
            <a:ext cx="1157860" cy="654226"/>
          </a:xfrm>
          <a:prstGeom prst="rect">
            <a:avLst/>
          </a:prstGeom>
        </p:spPr>
      </p:pic>
      <p:pic>
        <p:nvPicPr>
          <p:cNvPr id="7" name="Picture 6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D1CC583C-5E0F-044F-B784-DA97C2F3AA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7" t="70368" r="54705" b="1282"/>
          <a:stretch/>
        </p:blipFill>
        <p:spPr>
          <a:xfrm>
            <a:off x="9698589" y="3428655"/>
            <a:ext cx="1550504" cy="639283"/>
          </a:xfrm>
          <a:prstGeom prst="rect">
            <a:avLst/>
          </a:prstGeom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04EE5053-E145-E2FD-B0F4-99FB3B625462}"/>
              </a:ext>
            </a:extLst>
          </p:cNvPr>
          <p:cNvSpPr/>
          <p:nvPr/>
        </p:nvSpPr>
        <p:spPr>
          <a:xfrm rot="10800000">
            <a:off x="4632849" y="2543146"/>
            <a:ext cx="434050" cy="129250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594B0-DCB1-424F-1D6F-ABF08B9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Color, Wavelength and Energy</a:t>
            </a:r>
          </a:p>
        </p:txBody>
      </p:sp>
      <p:pic>
        <p:nvPicPr>
          <p:cNvPr id="6" name="Content Placeholder 3" descr="How the Eye Perceives Color. The color you see is simply a… | by Erin S |  The Realm of Color | Medium">
            <a:extLst>
              <a:ext uri="{FF2B5EF4-FFF2-40B4-BE49-F238E27FC236}">
                <a16:creationId xmlns:a16="http://schemas.microsoft.com/office/drawing/2014/main" id="{37D03FD6-6078-AB46-6E9C-8D23F9223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2" r="95" b="83848"/>
          <a:stretch/>
        </p:blipFill>
        <p:spPr>
          <a:xfrm>
            <a:off x="5192010" y="1894947"/>
            <a:ext cx="4894996" cy="655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31CBBE-0BFB-48BD-1402-2F9E9F06270C}"/>
              </a:ext>
            </a:extLst>
          </p:cNvPr>
          <p:cNvSpPr txBox="1"/>
          <p:nvPr/>
        </p:nvSpPr>
        <p:spPr>
          <a:xfrm rot="19500000">
            <a:off x="3846271" y="1978313"/>
            <a:ext cx="214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Wavelength (</a:t>
            </a:r>
            <a:r>
              <a:rPr lang="el-GR"/>
              <a:t>λ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09BBB-C938-EA07-C2E9-823575FCE7B1}"/>
              </a:ext>
            </a:extLst>
          </p:cNvPr>
          <p:cNvSpPr txBox="1"/>
          <p:nvPr/>
        </p:nvSpPr>
        <p:spPr>
          <a:xfrm rot="19860000">
            <a:off x="10755518" y="3834438"/>
            <a:ext cx="1177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Energy (eV)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542B96-4A6E-0E01-CEB4-85E7E7842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55" y="2777061"/>
            <a:ext cx="3435831" cy="22723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DD6055-166D-814B-535B-1834F48EB482}"/>
              </a:ext>
            </a:extLst>
          </p:cNvPr>
          <p:cNvSpPr txBox="1"/>
          <p:nvPr/>
        </p:nvSpPr>
        <p:spPr>
          <a:xfrm>
            <a:off x="690384" y="5434453"/>
            <a:ext cx="814416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i="1">
                <a:latin typeface="+mj-lt"/>
                <a:ea typeface="+mj-ea"/>
                <a:cs typeface="+mj-cs"/>
              </a:rPr>
              <a:t>Planck's Constant:</a:t>
            </a:r>
            <a:r>
              <a:rPr lang="en-US" sz="2000">
                <a:latin typeface="+mj-lt"/>
                <a:ea typeface="+mj-ea"/>
                <a:cs typeface="+mj-cs"/>
              </a:rPr>
              <a:t> h = 6.5 * 10</a:t>
            </a:r>
            <a:r>
              <a:rPr lang="en-US" sz="2000" baseline="30000">
                <a:latin typeface="+mj-lt"/>
                <a:ea typeface="+mj-ea"/>
                <a:cs typeface="+mj-cs"/>
              </a:rPr>
              <a:t>-16 </a:t>
            </a:r>
            <a:r>
              <a:rPr lang="en-US" sz="2000">
                <a:latin typeface="+mj-lt"/>
                <a:ea typeface="+mj-ea"/>
                <a:cs typeface="+mj-cs"/>
              </a:rPr>
              <a:t>eV*s</a:t>
            </a:r>
          </a:p>
          <a:p>
            <a:r>
              <a:rPr lang="en-US" sz="2000" i="1">
                <a:latin typeface="+mj-lt"/>
                <a:ea typeface="+mj-ea"/>
                <a:cs typeface="+mj-cs"/>
              </a:rPr>
              <a:t>Speed of Light:</a:t>
            </a:r>
            <a:r>
              <a:rPr lang="en-US" sz="2000">
                <a:latin typeface="+mj-lt"/>
                <a:ea typeface="+mj-ea"/>
                <a:cs typeface="+mj-cs"/>
              </a:rPr>
              <a:t>  c = 3 * 10</a:t>
            </a:r>
            <a:r>
              <a:rPr lang="en-US" sz="2000" baseline="30000">
                <a:latin typeface="+mj-lt"/>
                <a:ea typeface="+mj-ea"/>
                <a:cs typeface="+mj-cs"/>
              </a:rPr>
              <a:t>8  </a:t>
            </a:r>
            <a:r>
              <a:rPr lang="en-US" sz="2000">
                <a:latin typeface="+mj-lt"/>
                <a:ea typeface="+mj-ea"/>
                <a:cs typeface="+mj-cs"/>
              </a:rPr>
              <a:t>m*s</a:t>
            </a:r>
            <a:r>
              <a:rPr lang="en-US" sz="2000" baseline="30000">
                <a:latin typeface="+mj-lt"/>
                <a:ea typeface="+mj-ea"/>
                <a:cs typeface="+mj-cs"/>
              </a:rPr>
              <a:t>-1</a:t>
            </a:r>
            <a:endParaRPr lang="en-US" sz="200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group of colorful lines&#10;&#10;Description automatically generated with medium confidence">
            <a:extLst>
              <a:ext uri="{FF2B5EF4-FFF2-40B4-BE49-F238E27FC236}">
                <a16:creationId xmlns:a16="http://schemas.microsoft.com/office/drawing/2014/main" id="{A3B88A60-5E60-278B-400F-BF9C9E7166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5" t="958" r="63453" b="69056"/>
          <a:stretch/>
        </p:blipFill>
        <p:spPr>
          <a:xfrm>
            <a:off x="10089900" y="1897777"/>
            <a:ext cx="1157349" cy="652674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E6ADBFBA-31D1-0406-9422-7FD9DFE82A88}"/>
              </a:ext>
            </a:extLst>
          </p:cNvPr>
          <p:cNvSpPr/>
          <p:nvPr/>
        </p:nvSpPr>
        <p:spPr>
          <a:xfrm>
            <a:off x="11577659" y="1896893"/>
            <a:ext cx="434050" cy="217989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7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D913-28D1-7178-FFB5-FA2BDE0A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CECB-0874-B88B-24D6-47FDD5AE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 in a cell phone display has 650 nm wavelength. What is the energy associated with this wavelength?</a:t>
            </a:r>
          </a:p>
          <a:p>
            <a:endParaRPr lang="en-US"/>
          </a:p>
          <a:p>
            <a:r>
              <a:rPr lang="en-US"/>
              <a:t>Blue in a cell phone display has 400 nm wavelength. What is the energy associated with this wavelength?</a:t>
            </a:r>
          </a:p>
          <a:p>
            <a:endParaRPr lang="en-US"/>
          </a:p>
          <a:p>
            <a:r>
              <a:rPr lang="en-US"/>
              <a:t>A color is associated with 2.5 eV energy. What is the wavelength and color?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8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Mini module 3: Color and Waves</vt:lpstr>
      <vt:lpstr>What defines a wave?</vt:lpstr>
      <vt:lpstr>Color and Wavelength</vt:lpstr>
      <vt:lpstr>Color, Wavelength and Energy</vt:lpstr>
      <vt:lpstr>Example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Nolan Lok</dc:creator>
  <cp:lastModifiedBy>Nolan Lok</cp:lastModifiedBy>
  <cp:revision>1</cp:revision>
  <dcterms:created xsi:type="dcterms:W3CDTF">2024-06-12T12:59:37Z</dcterms:created>
  <dcterms:modified xsi:type="dcterms:W3CDTF">2024-06-12T13:00:07Z</dcterms:modified>
</cp:coreProperties>
</file>