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94" r:id="rId5"/>
    <p:sldId id="334" r:id="rId6"/>
    <p:sldId id="295" r:id="rId7"/>
    <p:sldId id="2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0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CADAD-474B-4EB7-A19F-96C3BF3E3AC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5284C-04EB-49E1-ABC7-4D9CE79CE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algn="just">
              <a:lnSpc>
                <a:spcPct val="90000"/>
              </a:lnSpc>
              <a:spcBef>
                <a:spcPts val="500"/>
              </a:spcBef>
              <a:buChar char="•"/>
            </a:pPr>
            <a:r>
              <a:rPr lang="en-US" b="1"/>
              <a:t>AND Gate</a:t>
            </a:r>
            <a:r>
              <a:rPr lang="en-US"/>
              <a:t>: Both inputs need to be "on" for the output to be "on". If either one is "off", the output is "off".</a:t>
            </a:r>
          </a:p>
          <a:p>
            <a:pPr marL="742950" lvl="1" indent="-285750" algn="just">
              <a:lnSpc>
                <a:spcPct val="90000"/>
              </a:lnSpc>
              <a:spcBef>
                <a:spcPts val="500"/>
              </a:spcBef>
              <a:buChar char="•"/>
            </a:pPr>
            <a:r>
              <a:rPr lang="en-US" b="1"/>
              <a:t>OR Gate</a:t>
            </a:r>
            <a:r>
              <a:rPr lang="en-US"/>
              <a:t>: If at least one input is "on", the output is "on". Both need to be "off" for the output to be "off".</a:t>
            </a:r>
          </a:p>
          <a:p>
            <a:pPr marL="742950" lvl="1" indent="-285750" algn="just">
              <a:lnSpc>
                <a:spcPct val="90000"/>
              </a:lnSpc>
              <a:spcBef>
                <a:spcPts val="500"/>
              </a:spcBef>
              <a:buChar char="•"/>
            </a:pPr>
            <a:r>
              <a:rPr lang="en-US" b="1"/>
              <a:t>NOT Gate</a:t>
            </a:r>
            <a:r>
              <a:rPr lang="en-US"/>
              <a:t>: This one is a bit different. It only has one input and it flips it. If the input is "on", the output is "off", and vice versa.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6BB93-0FC6-4712-AFBE-3E117FD8ED0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59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E8B2-7A61-E41A-07DB-00BAAC3D5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D8491-FEC4-E94E-323B-A5053AB71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6AB05-863D-052D-5BAA-051BA814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307D-1330-477F-A993-F0AE89164A2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790DB-D698-7D52-C84E-B704A7D2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DF246-B0DB-F6C4-5AC1-6EE21020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C0EB-E66B-4619-B5AB-FF967054B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DD38-C6F5-A0B0-8916-2D6D0AB6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D973E-FEC6-9809-E10B-11C8CCC8F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AD8D0-B303-E4C4-53B3-518B8D31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307D-1330-477F-A993-F0AE89164A2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0CD4D-31BC-D3C7-0AFA-F424742F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594A3-EC55-7D5B-50D3-F9D64982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C0EB-E66B-4619-B5AB-FF967054B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7446D-6EA2-D1AB-1D20-5F25B0B42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FD5A4-E71A-F2AB-4265-F202E3560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67318-88C8-35B2-3065-B3B7F170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307D-1330-477F-A993-F0AE89164A2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E641C-3051-359D-906E-507D96BE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B93DD-5E15-4873-0781-C8BA47AE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C0EB-E66B-4619-B5AB-FF967054B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CD0B-D0CC-32C7-A2E6-A7B4661E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3939-5687-CFE1-34F7-4EACD9E9E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CDCED-D440-E7F0-E93B-E71E9F99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307D-1330-477F-A993-F0AE89164A2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B3A25-9084-8540-5320-2FCEEE96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21402-E629-5B9C-C6E2-3664E345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C0EB-E66B-4619-B5AB-FF967054B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9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490B-A826-06C5-0B6A-07C035FD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8CEDA-2FD4-6CFA-B4BF-7431F188D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832C6-D806-70F5-5395-FEAFE70B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307D-1330-477F-A993-F0AE89164A2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DB14-0056-0D31-7FE2-4BF42D011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5D564-9FCB-AE49-8053-808EF8ED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C0EB-E66B-4619-B5AB-FF967054B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9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D341-3479-0696-D645-87D6F9C1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A85BB-FF3C-6A2B-7042-4475E8AA7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D0960-25A9-B1EE-5820-9ABDA798C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CE0DE-4956-CFA4-54A8-6F232FE0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307D-1330-477F-A993-F0AE89164A2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A94FE-64EA-0555-AFA2-2C16D73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930C8-CB1C-D5C0-DC5B-D0D41AAE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C0EB-E66B-4619-B5AB-FF967054B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0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AE3F-FA4E-3AB4-A704-C9A4F838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3E344-BA90-EB88-D709-A24E4DF8E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7D026-5D85-82F8-9D50-6E0389F46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0BBDC-E6AE-93D9-C56B-01EE3AA69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A0068-1B83-604A-4478-3E1FD1573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6C0B2-8661-2C9A-2E7E-3D645860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307D-1330-477F-A993-F0AE89164A2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FD43C-8AAB-640E-63BD-6A5F0575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7EECD-000A-382B-B70A-F1CFDCD1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C0EB-E66B-4619-B5AB-FF967054B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9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277D-BD40-5F66-BF49-D97C0EF4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E29FD-DC79-94E8-E0E6-A3D90E03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307D-1330-477F-A993-F0AE89164A2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1E3CA-23C9-DC3D-90E7-FD048685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1401-9279-A49F-C525-811EF4F2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C0EB-E66B-4619-B5AB-FF967054B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B5621-1A2F-4674-12AC-E2F31D6B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307D-1330-477F-A993-F0AE89164A2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F268C-3743-023D-5297-4DB6A2E2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91096-7B5C-FDA9-55D0-8482FD67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C0EB-E66B-4619-B5AB-FF967054B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3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61A8-22E1-11EE-D32F-E5BA33B23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A776-AA3D-F01E-1043-4ECE9E029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A4642-D25E-6B5E-2633-30359950F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9C7CF-0EEA-24D3-F562-ABECACF9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307D-1330-477F-A993-F0AE89164A2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357F1-5F04-E621-80B1-D97F8BA4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6C8AE-E73A-A215-5C42-AF22210F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C0EB-E66B-4619-B5AB-FF967054B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0ACD-2AA0-6228-CBDD-589D0081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3A866-5931-6853-E1A7-6379880E0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E43C4-466E-A1B4-AB93-EB56D5AFD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CB68B-5CFD-0E40-8D55-9CEDF1F9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307D-1330-477F-A993-F0AE89164A2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252D8-5F30-FBE3-805B-3AC5474C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0B0A9-C86D-9EAB-5BDE-32E0E64E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C0EB-E66B-4619-B5AB-FF967054B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9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9A1F9-EE25-0428-7FD2-BE455FE2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BCA3E-845C-5A14-4E0A-72D7575E8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9725-73AF-FA5B-E541-45D73E6E3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D307D-1330-477F-A993-F0AE89164A2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BBFFD-28AE-D31B-A15E-B1BDA4F16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07003-0A0D-B607-9703-38C3074C6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7FC0EB-E66B-4619-B5AB-FF967054B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1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04A2-2CB2-1ED0-55D4-4126372A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Module: Logic Circuits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6BE289-8B3C-90B7-771E-8BA8C12EE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/>
              <a:t>Learning Outcomes:</a:t>
            </a:r>
          </a:p>
          <a:p>
            <a:r>
              <a:rPr lang="en-US">
                <a:latin typeface="Arial"/>
                <a:cs typeface="Arial"/>
              </a:rPr>
              <a:t>Students will be able to identify and describe the basic types of logic gates (AND, OR, NOT) and their functions.</a:t>
            </a:r>
          </a:p>
          <a:p>
            <a:r>
              <a:rPr lang="en-US">
                <a:latin typeface="Arial"/>
                <a:ea typeface="+mn-lt"/>
                <a:cs typeface="Arial"/>
              </a:rPr>
              <a:t>Students will be able to construct simple logic circuits and simulate them using software.</a:t>
            </a:r>
          </a:p>
          <a:p>
            <a:r>
              <a:rPr lang="en-US">
                <a:latin typeface="Arial"/>
                <a:ea typeface="+mn-lt"/>
                <a:cs typeface="Arial"/>
              </a:rPr>
              <a:t>Students will be able to predict the output of a logic gate given different combinations of inputs.</a:t>
            </a:r>
            <a:endParaRPr lang="en-US">
              <a:latin typeface="Aptos" panose="02110004020202020204"/>
              <a:cs typeface="Arial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38995-4582-BD0A-AB57-F7B5410D9D93}"/>
              </a:ext>
            </a:extLst>
          </p:cNvPr>
          <p:cNvSpPr txBox="1"/>
          <p:nvPr/>
        </p:nvSpPr>
        <p:spPr>
          <a:xfrm>
            <a:off x="349250" y="5922595"/>
            <a:ext cx="62601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ptos"/>
                <a:ea typeface="Aptos"/>
                <a:cs typeface="Aptos"/>
              </a:rPr>
              <a:t>This material was developed as part of a grant received from the National Science Foundation, Award Number 1905734</a:t>
            </a:r>
            <a:endParaRPr lang="en-US"/>
          </a:p>
        </p:txBody>
      </p:sp>
      <p:pic>
        <p:nvPicPr>
          <p:cNvPr id="6" name="Graphic 5" descr="NSF - National Science Foundation - Home">
            <a:extLst>
              <a:ext uri="{FF2B5EF4-FFF2-40B4-BE49-F238E27FC236}">
                <a16:creationId xmlns:a16="http://schemas.microsoft.com/office/drawing/2014/main" id="{E9553403-B3E2-D9DA-962A-7F3A200E1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8015" y="5553770"/>
            <a:ext cx="2743199" cy="118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6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04A2-2CB2-1ED0-55D4-4126372A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Module 8: logic circuits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B980-4908-1C90-1940-0864B74A7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5556" cy="4351338"/>
          </a:xfrm>
        </p:spPr>
        <p:txBody>
          <a:bodyPr/>
          <a:lstStyle/>
          <a:p>
            <a:pPr algn="just"/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 transistor is like a tiny switch that can turn things on and off in an electronic device. </a:t>
            </a:r>
          </a:p>
          <a:p>
            <a:pPr algn="just"/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Imagine a light switch on the wall that you use to turn your lights on and off. </a:t>
            </a:r>
          </a:p>
          <a:p>
            <a:pPr algn="just"/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 transistor does something similar but inside things like computers, phones, and TVs. It can let electricity flow through or stop it, depending on what it needs to do.</a:t>
            </a:r>
            <a:endParaRPr lang="en-US"/>
          </a:p>
        </p:txBody>
      </p:sp>
      <p:pic>
        <p:nvPicPr>
          <p:cNvPr id="5124" name="Picture 4" descr="6,888,540 Light switch icon Vector ...">
            <a:extLst>
              <a:ext uri="{FF2B5EF4-FFF2-40B4-BE49-F238E27FC236}">
                <a16:creationId xmlns:a16="http://schemas.microsoft.com/office/drawing/2014/main" id="{DC257084-D6E2-CBDA-26A6-AF952D05F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593" y="1619634"/>
            <a:ext cx="2260651" cy="226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Transistors: Things You Need to Know About These - Instructables">
            <a:extLst>
              <a:ext uri="{FF2B5EF4-FFF2-40B4-BE49-F238E27FC236}">
                <a16:creationId xmlns:a16="http://schemas.microsoft.com/office/drawing/2014/main" id="{5E4E9A48-1D03-C287-C227-986C3506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57" y="4320790"/>
            <a:ext cx="2619483" cy="168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5145F7-63AB-687B-8870-C92387E8F741}"/>
              </a:ext>
            </a:extLst>
          </p:cNvPr>
          <p:cNvSpPr txBox="1"/>
          <p:nvPr/>
        </p:nvSpPr>
        <p:spPr>
          <a:xfrm>
            <a:off x="9544051" y="2131193"/>
            <a:ext cx="2771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Up = ON</a:t>
            </a:r>
          </a:p>
          <a:p>
            <a:r>
              <a:rPr lang="en-US" sz="3600" b="1"/>
              <a:t>Down = OFF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066C7-B3C2-87CD-87FC-DA23C7E5AA9E}"/>
              </a:ext>
            </a:extLst>
          </p:cNvPr>
          <p:cNvSpPr txBox="1"/>
          <p:nvPr/>
        </p:nvSpPr>
        <p:spPr>
          <a:xfrm>
            <a:off x="9951244" y="4425413"/>
            <a:ext cx="2771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1 = ON</a:t>
            </a:r>
          </a:p>
          <a:p>
            <a:r>
              <a:rPr lang="en-US" sz="3600" b="1"/>
              <a:t>0 = OFF</a:t>
            </a:r>
          </a:p>
        </p:txBody>
      </p:sp>
    </p:spTree>
    <p:extLst>
      <p:ext uri="{BB962C8B-B14F-4D97-AF65-F5344CB8AC3E}">
        <p14:creationId xmlns:p14="http://schemas.microsoft.com/office/powerpoint/2010/main" val="331630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04A2-2CB2-1ED0-55D4-4126372A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Module 8: logic circuits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B980-4908-1C90-1940-0864B74A7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42412"/>
            <a:ext cx="730833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Transistor logic is the way that transistors are used to make decisions and perform calculations in electronic devices.</a:t>
            </a: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 </a:t>
            </a:r>
            <a:endParaRPr lang="en-US"/>
          </a:p>
          <a:p>
            <a:pPr algn="just"/>
            <a:endParaRPr lang="en-US" b="0" i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just"/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By combining transistors in different ways, we can create something called logic gates. These gates follow simple rules</a:t>
            </a: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 that can be followed to predict their output.</a:t>
            </a:r>
            <a:endParaRPr lang="en-US" b="0" i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just"/>
            <a:endParaRPr lang="en-US" b="0" i="0">
              <a:solidFill>
                <a:srgbClr val="000000"/>
              </a:solidFill>
              <a:effectLst/>
              <a:latin typeface="Aptos" panose="02110004020202020204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14CC8A-7796-825F-6A7E-902952C7BD90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9247010" y="2595874"/>
            <a:ext cx="12723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Flowchart: Delay 4">
            <a:extLst>
              <a:ext uri="{FF2B5EF4-FFF2-40B4-BE49-F238E27FC236}">
                <a16:creationId xmlns:a16="http://schemas.microsoft.com/office/drawing/2014/main" id="{3760987A-1E8F-D41E-9584-C16FDB16A756}"/>
              </a:ext>
            </a:extLst>
          </p:cNvPr>
          <p:cNvSpPr/>
          <p:nvPr/>
        </p:nvSpPr>
        <p:spPr>
          <a:xfrm>
            <a:off x="9247010" y="2221290"/>
            <a:ext cx="760929" cy="749167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6486D9-35F7-7477-DAA4-6DF63B8C07BE}"/>
              </a:ext>
            </a:extLst>
          </p:cNvPr>
          <p:cNvCxnSpPr/>
          <p:nvPr/>
        </p:nvCxnSpPr>
        <p:spPr>
          <a:xfrm>
            <a:off x="8789818" y="2446141"/>
            <a:ext cx="4476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102E02-03F0-0560-C0B4-0DC5E7F9B6C1}"/>
              </a:ext>
            </a:extLst>
          </p:cNvPr>
          <p:cNvCxnSpPr/>
          <p:nvPr/>
        </p:nvCxnSpPr>
        <p:spPr>
          <a:xfrm>
            <a:off x="8790882" y="2761800"/>
            <a:ext cx="4476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991CE3F-750A-CAF0-98E7-D559E715990D}"/>
              </a:ext>
            </a:extLst>
          </p:cNvPr>
          <p:cNvSpPr txBox="1"/>
          <p:nvPr/>
        </p:nvSpPr>
        <p:spPr>
          <a:xfrm>
            <a:off x="8446530" y="2145116"/>
            <a:ext cx="638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16D731-40B6-11F3-8FAF-957DBFDE0463}"/>
              </a:ext>
            </a:extLst>
          </p:cNvPr>
          <p:cNvSpPr txBox="1"/>
          <p:nvPr/>
        </p:nvSpPr>
        <p:spPr>
          <a:xfrm>
            <a:off x="8446530" y="2459887"/>
            <a:ext cx="638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9F93B7-2C09-0C5E-584D-C1DEF4132C25}"/>
              </a:ext>
            </a:extLst>
          </p:cNvPr>
          <p:cNvSpPr txBox="1"/>
          <p:nvPr/>
        </p:nvSpPr>
        <p:spPr>
          <a:xfrm>
            <a:off x="10466983" y="2323426"/>
            <a:ext cx="1641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A and 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04CB85-7F93-21B6-2809-5D8B5924127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497720" y="4246495"/>
            <a:ext cx="11154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Moon 11">
            <a:extLst>
              <a:ext uri="{FF2B5EF4-FFF2-40B4-BE49-F238E27FC236}">
                <a16:creationId xmlns:a16="http://schemas.microsoft.com/office/drawing/2014/main" id="{09DDD906-A85E-E519-87C6-596F40B347EB}"/>
              </a:ext>
            </a:extLst>
          </p:cNvPr>
          <p:cNvSpPr/>
          <p:nvPr/>
        </p:nvSpPr>
        <p:spPr>
          <a:xfrm rot="10800000">
            <a:off x="9340847" y="3871911"/>
            <a:ext cx="760928" cy="749168"/>
          </a:xfrm>
          <a:prstGeom prst="moon">
            <a:avLst>
              <a:gd name="adj" fmla="val 7938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4CC06A-AA3B-6632-AEC4-82F9E7D174DC}"/>
              </a:ext>
            </a:extLst>
          </p:cNvPr>
          <p:cNvCxnSpPr/>
          <p:nvPr/>
        </p:nvCxnSpPr>
        <p:spPr>
          <a:xfrm>
            <a:off x="9014089" y="4094094"/>
            <a:ext cx="4476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EE5BD9-4C3B-1172-243D-31C6BA89D5BC}"/>
              </a:ext>
            </a:extLst>
          </p:cNvPr>
          <p:cNvCxnSpPr/>
          <p:nvPr/>
        </p:nvCxnSpPr>
        <p:spPr>
          <a:xfrm>
            <a:off x="9015153" y="4409753"/>
            <a:ext cx="4476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9DA884-B7D1-8889-15C2-4600DCB72308}"/>
              </a:ext>
            </a:extLst>
          </p:cNvPr>
          <p:cNvSpPr txBox="1"/>
          <p:nvPr/>
        </p:nvSpPr>
        <p:spPr>
          <a:xfrm>
            <a:off x="8672251" y="3827738"/>
            <a:ext cx="638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4E356-C603-581C-AEE5-D7835403B6F7}"/>
              </a:ext>
            </a:extLst>
          </p:cNvPr>
          <p:cNvSpPr txBox="1"/>
          <p:nvPr/>
        </p:nvSpPr>
        <p:spPr>
          <a:xfrm>
            <a:off x="8672251" y="4142509"/>
            <a:ext cx="638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7539C-AEEC-A36F-595B-1C5E6543809E}"/>
              </a:ext>
            </a:extLst>
          </p:cNvPr>
          <p:cNvSpPr txBox="1"/>
          <p:nvPr/>
        </p:nvSpPr>
        <p:spPr>
          <a:xfrm>
            <a:off x="10605529" y="3961854"/>
            <a:ext cx="1293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A or B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5C7885-6894-506F-4ED7-373805E44568}"/>
              </a:ext>
            </a:extLst>
          </p:cNvPr>
          <p:cNvCxnSpPr>
            <a:cxnSpLocks/>
          </p:cNvCxnSpPr>
          <p:nvPr/>
        </p:nvCxnSpPr>
        <p:spPr>
          <a:xfrm>
            <a:off x="9049551" y="5746059"/>
            <a:ext cx="16192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823E8724-6FB6-ABD1-D3F4-CD427DD2EA8B}"/>
              </a:ext>
            </a:extLst>
          </p:cNvPr>
          <p:cNvSpPr/>
          <p:nvPr/>
        </p:nvSpPr>
        <p:spPr>
          <a:xfrm rot="19760406">
            <a:off x="9293232" y="5334057"/>
            <a:ext cx="756723" cy="64016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0F5F2F9-3621-D3CA-5E81-C5D33733A73B}"/>
              </a:ext>
            </a:extLst>
          </p:cNvPr>
          <p:cNvSpPr/>
          <p:nvPr/>
        </p:nvSpPr>
        <p:spPr>
          <a:xfrm>
            <a:off x="10157368" y="5660334"/>
            <a:ext cx="161925" cy="171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8A00D-BB6D-C24F-2CED-7A233AF648CE}"/>
              </a:ext>
            </a:extLst>
          </p:cNvPr>
          <p:cNvSpPr txBox="1"/>
          <p:nvPr/>
        </p:nvSpPr>
        <p:spPr>
          <a:xfrm>
            <a:off x="8672251" y="5445025"/>
            <a:ext cx="638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A</a:t>
            </a:r>
          </a:p>
        </p:txBody>
      </p: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id="{B11BEFA6-26A3-17A2-7AF0-9956276FFE64}"/>
              </a:ext>
            </a:extLst>
          </p:cNvPr>
          <p:cNvSpPr/>
          <p:nvPr/>
        </p:nvSpPr>
        <p:spPr>
          <a:xfrm>
            <a:off x="10768718" y="5523114"/>
            <a:ext cx="477021" cy="445889"/>
          </a:xfrm>
          <a:prstGeom prst="noSmoking">
            <a:avLst>
              <a:gd name="adj" fmla="val 460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D6B446-EA47-EFB6-6B42-C43365C7A1AF}"/>
              </a:ext>
            </a:extLst>
          </p:cNvPr>
          <p:cNvSpPr txBox="1"/>
          <p:nvPr/>
        </p:nvSpPr>
        <p:spPr>
          <a:xfrm>
            <a:off x="11196655" y="5432389"/>
            <a:ext cx="638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4FA81D-118B-FBC4-EF16-3D65976F26FF}"/>
              </a:ext>
            </a:extLst>
          </p:cNvPr>
          <p:cNvSpPr txBox="1"/>
          <p:nvPr/>
        </p:nvSpPr>
        <p:spPr>
          <a:xfrm>
            <a:off x="9815186" y="1655167"/>
            <a:ext cx="15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AND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85ECC2-845D-01BA-ABAD-E1832C1FD615}"/>
              </a:ext>
            </a:extLst>
          </p:cNvPr>
          <p:cNvSpPr txBox="1"/>
          <p:nvPr/>
        </p:nvSpPr>
        <p:spPr>
          <a:xfrm>
            <a:off x="9907103" y="3338555"/>
            <a:ext cx="15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986A69-0F8B-6745-EA46-BF218ACAA9C6}"/>
              </a:ext>
            </a:extLst>
          </p:cNvPr>
          <p:cNvSpPr txBox="1"/>
          <p:nvPr/>
        </p:nvSpPr>
        <p:spPr>
          <a:xfrm>
            <a:off x="9790202" y="4886368"/>
            <a:ext cx="15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73885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04A2-2CB2-1ED0-55D4-4126372A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Let's Learn About Transistor Logic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B980-4908-1C90-1940-0864B74A7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0553"/>
            <a:ext cx="10506524" cy="4433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Will a device be on or off if inputs of 1 and 0 are put into an OR gate?</a:t>
            </a:r>
          </a:p>
          <a:p>
            <a:pPr>
              <a:buFont typeface="Arial"/>
              <a:buChar char="•"/>
            </a:pPr>
            <a:endParaRPr lang="en-US">
              <a:solidFill>
                <a:srgbClr val="000000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Explain how an AND gate works using a Venn diagram.</a:t>
            </a:r>
          </a:p>
          <a:p>
            <a:pPr>
              <a:buFont typeface="Arial"/>
              <a:buChar char="•"/>
            </a:pPr>
            <a:endParaRPr lang="en-US">
              <a:solidFill>
                <a:srgbClr val="000000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+mn-lt"/>
                <a:cs typeface="Arial"/>
              </a:rPr>
              <a:t>What does a NOT gate do to the input signal?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endParaRPr lang="en-US">
              <a:solidFill>
                <a:srgbClr val="000000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pPr marL="0" indent="0" algn="just">
              <a:buNone/>
            </a:pPr>
            <a:endParaRPr lang="en-US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504916-9037-6662-EAA8-304E11ED3063}"/>
              </a:ext>
            </a:extLst>
          </p:cNvPr>
          <p:cNvSpPr txBox="1"/>
          <p:nvPr/>
        </p:nvSpPr>
        <p:spPr>
          <a:xfrm>
            <a:off x="514839" y="5471657"/>
            <a:ext cx="11156950" cy="13849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/>
            <a:r>
              <a:rPr lang="en-US" sz="2800"/>
              <a:t>Transistor Logic Circuits Notebook:</a:t>
            </a:r>
            <a:endParaRPr lang="en-US" sz="2800">
              <a:solidFill>
                <a:srgbClr val="FF0000"/>
              </a:solidFill>
            </a:endParaRPr>
          </a:p>
          <a:p>
            <a:pPr lvl="2"/>
            <a:r>
              <a:rPr lang="en-US" sz="2800">
                <a:ea typeface="+mn-lt"/>
                <a:cs typeface="+mn-lt"/>
              </a:rPr>
              <a:t>https://github.com/megan-r-brown/Exploring-the-role-of-Materials-Chemistry-Biology-and-Electronics-in-Smartphones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2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BA80802E260348BE9A513770D06CC8" ma:contentTypeVersion="13" ma:contentTypeDescription="Create a new document." ma:contentTypeScope="" ma:versionID="367061194ad3f56b9d6410b084250b97">
  <xsd:schema xmlns:xsd="http://www.w3.org/2001/XMLSchema" xmlns:xs="http://www.w3.org/2001/XMLSchema" xmlns:p="http://schemas.microsoft.com/office/2006/metadata/properties" xmlns:ns3="a9ce500f-569d-41dc-9629-a22fb9217e31" xmlns:ns4="b14c9847-d0cb-4790-a056-c9543f667a39" targetNamespace="http://schemas.microsoft.com/office/2006/metadata/properties" ma:root="true" ma:fieldsID="7df2b33f35190e2396511ed7e0baf10c" ns3:_="" ns4:_="">
    <xsd:import namespace="a9ce500f-569d-41dc-9629-a22fb9217e31"/>
    <xsd:import namespace="b14c9847-d0cb-4790-a056-c9543f667a3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DateTaken" minOccurs="0"/>
                <xsd:element ref="ns4:MediaServiceSystemTags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e500f-569d-41dc-9629-a22fb9217e3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4c9847-d0cb-4790-a056-c9543f667a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14c9847-d0cb-4790-a056-c9543f667a39" xsi:nil="true"/>
  </documentManagement>
</p:properties>
</file>

<file path=customXml/itemProps1.xml><?xml version="1.0" encoding="utf-8"?>
<ds:datastoreItem xmlns:ds="http://schemas.openxmlformats.org/officeDocument/2006/customXml" ds:itemID="{EC70E3DC-D12B-4682-8FF8-4ADB61F37F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e500f-569d-41dc-9629-a22fb9217e31"/>
    <ds:schemaRef ds:uri="b14c9847-d0cb-4790-a056-c9543f667a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DC19DF-8D13-4AB4-96C3-2534C5C185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24E20B-5683-4386-B63E-DCC72C629A1F}">
  <ds:schemaRefs>
    <ds:schemaRef ds:uri="b14c9847-d0cb-4790-a056-c9543f667a39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a9ce500f-569d-41dc-9629-a22fb9217e3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408</Words>
  <Application>Microsoft Office PowerPoint</Application>
  <PresentationFormat>Widescreen</PresentationFormat>
  <Paragraphs>43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ui-sans-serif</vt:lpstr>
      <vt:lpstr>Office Theme</vt:lpstr>
      <vt:lpstr>Mini Module: Logic Circuits </vt:lpstr>
      <vt:lpstr>Mini Module 8: logic circuits </vt:lpstr>
      <vt:lpstr>Mini Module 8: logic circuits </vt:lpstr>
      <vt:lpstr>Let's Learn About Transistor Logic Circuits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Megan Brown</dc:creator>
  <cp:lastModifiedBy>Brown, Megan R.</cp:lastModifiedBy>
  <cp:revision>1</cp:revision>
  <dcterms:created xsi:type="dcterms:W3CDTF">2024-06-13T11:49:54Z</dcterms:created>
  <dcterms:modified xsi:type="dcterms:W3CDTF">2024-06-13T11:51:43Z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0x0101001DBA80802E260348BE9A513770D06CC8</vt:lpwstr>
  </property>
</Properties>
</file>