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
  </p:notesMasterIdLst>
  <p:handoutMasterIdLst>
    <p:handoutMasterId r:id="rId3"/>
  </p:handout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pos="384" userDrawn="1">
          <p15:clr>
            <a:srgbClr val="A4A3A4"/>
          </p15:clr>
        </p15:guide>
        <p15:guide id="5" orient="horz" pos="504" userDrawn="1">
          <p15:clr>
            <a:srgbClr val="A4A3A4"/>
          </p15:clr>
        </p15:guide>
        <p15:guide id="6" orient="horz" pos="720" userDrawn="1">
          <p15:clr>
            <a:srgbClr val="A4A3A4"/>
          </p15:clr>
        </p15:guide>
        <p15:guide id="7" orient="horz" pos="374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4348"/>
    <a:srgbClr val="303C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57" autoAdjust="0"/>
    <p:restoredTop sz="85693" autoAdjust="0"/>
  </p:normalViewPr>
  <p:slideViewPr>
    <p:cSldViewPr snapToGrid="0" showGuides="1">
      <p:cViewPr varScale="1">
        <p:scale>
          <a:sx n="86" d="100"/>
          <a:sy n="86" d="100"/>
        </p:scale>
        <p:origin x="173" y="53"/>
      </p:cViewPr>
      <p:guideLst>
        <p:guide orient="horz" pos="2160"/>
        <p:guide pos="3840"/>
        <p:guide pos="7296"/>
        <p:guide pos="384"/>
        <p:guide orient="horz" pos="504"/>
        <p:guide orient="horz" pos="720"/>
        <p:guide orient="horz" pos="3744"/>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91" d="100"/>
          <a:sy n="91" d="100"/>
        </p:scale>
        <p:origin x="3000" y="66"/>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openxmlformats.org/officeDocument/2006/relationships/slide" Target="slides/slide1.xml"/><Relationship Id="rId9"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7E019C2-4641-3F54-2B4E-36B7DD7F04F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53C6C3F-766A-6434-0436-0B48E51B6DC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75674D-1C72-5443-BB59-383990E50BC1}" type="datetimeFigureOut">
              <a:rPr lang="en-US" smtClean="0"/>
              <a:t>4/8/2024</a:t>
            </a:fld>
            <a:endParaRPr lang="en-US"/>
          </a:p>
        </p:txBody>
      </p:sp>
      <p:sp>
        <p:nvSpPr>
          <p:cNvPr id="4" name="Footer Placeholder 3">
            <a:extLst>
              <a:ext uri="{FF2B5EF4-FFF2-40B4-BE49-F238E27FC236}">
                <a16:creationId xmlns:a16="http://schemas.microsoft.com/office/drawing/2014/main" id="{C0327133-A225-E64E-1BC2-73556F69C1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6EDF3AB-691E-D6A1-8E55-26829B793A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9E7FB0-0A84-CE43-BA59-F16DFB5C2F2D}" type="slidenum">
              <a:rPr lang="en-US" smtClean="0"/>
              <a:t>‹#›</a:t>
            </a:fld>
            <a:endParaRPr lang="en-US"/>
          </a:p>
        </p:txBody>
      </p:sp>
    </p:spTree>
    <p:extLst>
      <p:ext uri="{BB962C8B-B14F-4D97-AF65-F5344CB8AC3E}">
        <p14:creationId xmlns:p14="http://schemas.microsoft.com/office/powerpoint/2010/main" val="287775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2B4FAE-0A65-4E77-8759-69D676CBEA77}" type="datetimeFigureOut">
              <a:rPr lang="en-ID" smtClean="0"/>
              <a:t>08/04/2024</a:t>
            </a:fld>
            <a:endParaRPr lang="en-ID"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227324-3899-4D4D-AD61-B3F74C3D6C20}" type="slidenum">
              <a:rPr lang="en-ID" smtClean="0"/>
              <a:t>‹#›</a:t>
            </a:fld>
            <a:endParaRPr lang="en-ID" dirty="0"/>
          </a:p>
        </p:txBody>
      </p:sp>
    </p:spTree>
    <p:extLst>
      <p:ext uri="{BB962C8B-B14F-4D97-AF65-F5344CB8AC3E}">
        <p14:creationId xmlns:p14="http://schemas.microsoft.com/office/powerpoint/2010/main" val="964665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matrix illustrates how well one column predicts another. It uses a Predictive Power Index (PPI) that can detect both linear and more complex relationships, expressed on a range from 0 (indicating failure to predict) to 100 (indicating perfect prediction).</a:t>
            </a:r>
          </a:p>
          <a:p>
            <a:r>
              <a:t>The darker the square, the more meaningful the prediction. Darker squares thus tend to produce more meaningful charts. Moreover, the legend indicates both positive and negative correlations, whereas (dodgerblue-colored) shaded squares represent undetermined correlations due to unordered categories. Undetermined correlations usually occur if one of the columns has categories that have no logical order, such as, for example, Country, Gender, Eye color, and so on.</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 multi-line time-series plot is a type of graph that show the values of specific categories of variable that changes over time. The x-axis  Order Date) represents dates. There are in total eight lines and each line represent a category for Product and the corresponding percentages for each month across the period 30 Dec 2022 and 24 Dec 2023.</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bar chart shows the ten highest values for  Price Each which were averaged by Product with a minimum sample size of 5. The bars are arranged from the highest to the lowest Price Each.</a:t>
            </a:r>
          </a:p>
          <a:p>
            <a:r>
              <a:t>For example, Printer has the highest value with 134.2.</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 stacked bar chart visualizes the overall makeup of one categorical variable across the different categories of another categorical variable.</a:t>
            </a:r>
          </a:p>
          <a:p>
            <a:r>
              <a:t>Quantity Ordered and Product are both categorical variables, which means that they contain text labels that can be grouped or categorized together. Product has ten categories, namely Monitor, Tablet, Desk, Keyboard, Headphones, External Hard Drive, Laptop, Chair, Mouse, and Printer, whereas Quantity ordered has also ten categories, among others, 1, 2, 3, and 4.</a:t>
            </a:r>
          </a:p>
          <a:p>
            <a:r>
              <a:t>Within each column, the percentages for the ten categories of Product are stacked and sum up to 100%. For example, the (gainsboro-colored) colored bar segment shows the percentage of Monitor across the ten categories of  Quantity Ordered. For just 1 it is 57.1%, since out of a total of 7 records, 4 are labeled as such.</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 time-series plot is a type of graph that shows how the values of a variable that has values or numbers changes over time. The graph has a line going across that shows the total of  Quantity Ordered between 30 Dec 2022 and 24 Dec 2023.</a:t>
            </a:r>
          </a:p>
          <a:p>
            <a:r>
              <a:t>For example, the maximum of  Quantity Ordered is 15.0 and occurs on 24 Jul 2023</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 time-series plot is a type of graph that shows how the values of a variable that has values or numbers changes over time. The graph has a line going across that shows the average of  Price Each between 30 Dec 2022 and 24 Dec 2023.</a:t>
            </a:r>
          </a:p>
          <a:p>
            <a:r>
              <a:t>For example, the maximum of  Price Each is 195.82 and occurs on 31 Oct 2023</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 count plot is a bar chart that helps us see which categories occur more often and lets us compare them easily.</a:t>
            </a:r>
          </a:p>
          <a:p>
            <a:r>
              <a:t>This count plot shows the ten categories for Product.</a:t>
            </a:r>
          </a:p>
          <a:p>
            <a:r>
              <a:t>For example, Tablet has the highest count with a count of 16 or 16%.</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slide">
    <p:spTree>
      <p:nvGrpSpPr>
        <p:cNvPr id="1" name=""/>
        <p:cNvGrpSpPr/>
        <p:nvPr/>
      </p:nvGrpSpPr>
      <p:grpSpPr>
        <a:xfrm>
          <a:off x="0" y="0"/>
          <a:ext cx="0" cy="0"/>
          <a:chOff x="0" y="0"/>
          <a:chExt cx="0" cy="0"/>
        </a:xfrm>
      </p:grpSpPr>
      <p:pic>
        <p:nvPicPr>
          <p:cNvPr id="9" name="Background picture">
            <a:extLst>
              <a:ext uri="{FF2B5EF4-FFF2-40B4-BE49-F238E27FC236}">
                <a16:creationId xmlns:a16="http://schemas.microsoft.com/office/drawing/2014/main" id="{CDFC92EF-2EC1-6B18-BA87-1EBBBAD7874B}"/>
              </a:ext>
            </a:extLst>
          </p:cNvPr>
          <p:cNvPicPr>
            <a:picLocks noChangeAspect="1"/>
          </p:cNvPicPr>
          <p:nvPr userDrawn="1"/>
        </p:nvPicPr>
        <p:blipFill>
          <a:blip r:embed="rId2">
            <a:duotone>
              <a:schemeClr val="accent1">
                <a:shade val="45000"/>
                <a:satMod val="135000"/>
              </a:schemeClr>
              <a:prstClr val="white"/>
            </a:duotone>
          </a:blip>
          <a:stretch>
            <a:fillRect/>
          </a:stretch>
        </p:blipFill>
        <p:spPr>
          <a:xfrm flipH="1">
            <a:off x="0" y="976679"/>
            <a:ext cx="11762641" cy="5881321"/>
          </a:xfrm>
          <a:prstGeom prst="rect">
            <a:avLst/>
          </a:prstGeom>
        </p:spPr>
      </p:pic>
      <p:sp>
        <p:nvSpPr>
          <p:cNvPr id="2" name="Title">
            <a:extLst>
              <a:ext uri="{FF2B5EF4-FFF2-40B4-BE49-F238E27FC236}">
                <a16:creationId xmlns:a16="http://schemas.microsoft.com/office/drawing/2014/main" id="{9FFC4C1C-6BB6-F5C2-89AB-E1A751450B81}"/>
              </a:ext>
            </a:extLst>
          </p:cNvPr>
          <p:cNvSpPr>
            <a:spLocks noGrp="1"/>
          </p:cNvSpPr>
          <p:nvPr>
            <p:ph type="title" hasCustomPrompt="1"/>
          </p:nvPr>
        </p:nvSpPr>
        <p:spPr>
          <a:xfrm>
            <a:off x="2663301" y="2103437"/>
            <a:ext cx="6871315" cy="1325563"/>
          </a:xfrm>
        </p:spPr>
        <p:txBody>
          <a:bodyPr>
            <a:noAutofit/>
          </a:bodyPr>
          <a:lstStyle>
            <a:lvl1pPr algn="ctr">
              <a:defRPr sz="4000" b="1">
                <a:solidFill>
                  <a:srgbClr val="3E4348"/>
                </a:solidFill>
                <a:latin typeface="Roboto" pitchFamily="2" charset="0"/>
                <a:ea typeface="Roboto" pitchFamily="2" charset="0"/>
                <a:cs typeface="Calibri" panose="020F0502020204030204" pitchFamily="34" charset="0"/>
              </a:defRPr>
            </a:lvl1pPr>
          </a:lstStyle>
          <a:p>
            <a:r>
              <a:rPr lang="en-GB" dirty="0"/>
              <a:t>Add project title</a:t>
            </a:r>
            <a:endParaRPr lang="en-US" dirty="0"/>
          </a:p>
        </p:txBody>
      </p:sp>
      <p:sp>
        <p:nvSpPr>
          <p:cNvPr id="5" name="Slide number">
            <a:extLst>
              <a:ext uri="{FF2B5EF4-FFF2-40B4-BE49-F238E27FC236}">
                <a16:creationId xmlns:a16="http://schemas.microsoft.com/office/drawing/2014/main" id="{953FD472-DF2C-3CC8-07FA-B24E7E039AD6}"/>
              </a:ext>
            </a:extLst>
          </p:cNvPr>
          <p:cNvSpPr>
            <a:spLocks noGrp="1"/>
          </p:cNvSpPr>
          <p:nvPr>
            <p:ph type="sldNum" sz="quarter" idx="12"/>
          </p:nvPr>
        </p:nvSpPr>
        <p:spPr/>
        <p:txBody>
          <a:bodyPr/>
          <a:lstStyle/>
          <a:p>
            <a:fld id="{0A931B7D-E39A-7743-BFBF-92692911CED3}" type="slidenum">
              <a:rPr lang="en-US" smtClean="0"/>
              <a:t>‹#›</a:t>
            </a:fld>
            <a:endParaRPr lang="en-US"/>
          </a:p>
        </p:txBody>
      </p:sp>
      <p:sp>
        <p:nvSpPr>
          <p:cNvPr id="7" name="Date">
            <a:extLst>
              <a:ext uri="{FF2B5EF4-FFF2-40B4-BE49-F238E27FC236}">
                <a16:creationId xmlns:a16="http://schemas.microsoft.com/office/drawing/2014/main" id="{E8D28A3F-DC9E-D77A-3447-0BA30E1FE3B5}"/>
              </a:ext>
            </a:extLst>
          </p:cNvPr>
          <p:cNvSpPr>
            <a:spLocks noGrp="1"/>
          </p:cNvSpPr>
          <p:nvPr>
            <p:ph type="body" sz="quarter" idx="13" hasCustomPrompt="1"/>
          </p:nvPr>
        </p:nvSpPr>
        <p:spPr>
          <a:xfrm>
            <a:off x="6510221" y="4792188"/>
            <a:ext cx="3024395" cy="498751"/>
          </a:xfrm>
          <a:prstGeom prst="rect">
            <a:avLst/>
          </a:prstGeom>
        </p:spPr>
        <p:txBody>
          <a:bodyPr anchor="ctr"/>
          <a:lstStyle>
            <a:lvl1pPr marL="0" indent="0" algn="r">
              <a:buNone/>
              <a:defRPr sz="2000">
                <a:latin typeface="Roboto Lt" pitchFamily="2" charset="0"/>
                <a:ea typeface="Roboto Lt" pitchFamily="2" charset="0"/>
              </a:defRPr>
            </a:lvl1pPr>
          </a:lstStyle>
          <a:p>
            <a:pPr lvl="0"/>
            <a:r>
              <a:rPr lang="es-ES" dirty="0"/>
              <a:t>Olaf Anderson</a:t>
            </a:r>
            <a:endParaRPr lang="en-GB" dirty="0"/>
          </a:p>
        </p:txBody>
      </p:sp>
    </p:spTree>
    <p:extLst>
      <p:ext uri="{BB962C8B-B14F-4D97-AF65-F5344CB8AC3E}">
        <p14:creationId xmlns:p14="http://schemas.microsoft.com/office/powerpoint/2010/main" val="4728222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just_insights">
    <p:spTree>
      <p:nvGrpSpPr>
        <p:cNvPr id="1" name=""/>
        <p:cNvGrpSpPr/>
        <p:nvPr/>
      </p:nvGrpSpPr>
      <p:grpSpPr>
        <a:xfrm>
          <a:off x="0" y="0"/>
          <a:ext cx="0" cy="0"/>
          <a:chOff x="0" y="0"/>
          <a:chExt cx="0" cy="0"/>
        </a:xfrm>
      </p:grpSpPr>
      <p:sp>
        <p:nvSpPr>
          <p:cNvPr id="3" name="Slide number">
            <a:extLst>
              <a:ext uri="{FF2B5EF4-FFF2-40B4-BE49-F238E27FC236}">
                <a16:creationId xmlns:a16="http://schemas.microsoft.com/office/drawing/2014/main" id="{970686FD-01CE-A561-7E00-F152B100DC5E}"/>
              </a:ext>
            </a:extLst>
          </p:cNvPr>
          <p:cNvSpPr>
            <a:spLocks noGrp="1"/>
          </p:cNvSpPr>
          <p:nvPr>
            <p:ph type="sldNum" sz="quarter" idx="12"/>
          </p:nvPr>
        </p:nvSpPr>
        <p:spPr/>
        <p:txBody>
          <a:bodyPr/>
          <a:lstStyle/>
          <a:p>
            <a:fld id="{0A931B7D-E39A-7743-BFBF-92692911CED3}" type="slidenum">
              <a:rPr lang="en-US" smtClean="0"/>
              <a:t>‹#›</a:t>
            </a:fld>
            <a:endParaRPr lang="en-US"/>
          </a:p>
        </p:txBody>
      </p:sp>
      <p:pic>
        <p:nvPicPr>
          <p:cNvPr id="4" name="Slide number arrow">
            <a:extLst>
              <a:ext uri="{FF2B5EF4-FFF2-40B4-BE49-F238E27FC236}">
                <a16:creationId xmlns:a16="http://schemas.microsoft.com/office/drawing/2014/main" id="{BA5139E9-6601-0EBD-E05B-66A87F19F964}"/>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sp>
        <p:nvSpPr>
          <p:cNvPr id="6" name="Insight">
            <a:extLst>
              <a:ext uri="{FF2B5EF4-FFF2-40B4-BE49-F238E27FC236}">
                <a16:creationId xmlns:a16="http://schemas.microsoft.com/office/drawing/2014/main" id="{3FE2B5D1-174B-C02D-0B03-A1681BBC981D}"/>
              </a:ext>
            </a:extLst>
          </p:cNvPr>
          <p:cNvSpPr>
            <a:spLocks noGrp="1"/>
          </p:cNvSpPr>
          <p:nvPr>
            <p:ph type="body" sz="quarter" idx="26" hasCustomPrompt="1"/>
          </p:nvPr>
        </p:nvSpPr>
        <p:spPr>
          <a:xfrm>
            <a:off x="1019176" y="453702"/>
            <a:ext cx="10569849" cy="5813748"/>
          </a:xfrm>
          <a:prstGeom prst="rect">
            <a:avLst/>
          </a:prstGeom>
        </p:spPr>
        <p:txBody>
          <a:bodyPr anchor="t"/>
          <a:lstStyle>
            <a:lvl1pPr marL="180000" indent="-180000">
              <a:lnSpc>
                <a:spcPct val="120000"/>
              </a:lnSpc>
              <a:buClr>
                <a:schemeClr val="accent1">
                  <a:lumMod val="60000"/>
                  <a:lumOff val="40000"/>
                </a:schemeClr>
              </a:buClr>
              <a:buSzPct val="100000"/>
              <a:buFont typeface="Wingdings" panose="05000000000000000000" pitchFamily="2" charset="2"/>
              <a:buChar char="§"/>
              <a:defRPr sz="1400">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dirty="0"/>
              <a:t>The following eight categories of Role were evaluated with regards to their trends over time across the date column registration date: Business Professional, Data Analyst, Journalist, None of your Business, Researcher, Rest (3 categories), Student, and Teacher </a:t>
            </a:r>
          </a:p>
          <a:p>
            <a:pPr lvl="0"/>
            <a:r>
              <a:rPr lang="en-US" dirty="0"/>
              <a:t>We didn't find any significant trends with regards to these categories.</a:t>
            </a:r>
          </a:p>
        </p:txBody>
      </p:sp>
      <p:cxnSp>
        <p:nvCxnSpPr>
          <p:cNvPr id="10" name="Title_border">
            <a:extLst>
              <a:ext uri="{FF2B5EF4-FFF2-40B4-BE49-F238E27FC236}">
                <a16:creationId xmlns:a16="http://schemas.microsoft.com/office/drawing/2014/main" id="{29985634-3C7A-59C0-CE97-860AAD6374E6}"/>
              </a:ext>
            </a:extLst>
          </p:cNvPr>
          <p:cNvCxnSpPr>
            <a:cxnSpLocks/>
          </p:cNvCxnSpPr>
          <p:nvPr userDrawn="1"/>
        </p:nvCxnSpPr>
        <p:spPr>
          <a:xfrm>
            <a:off x="734159" y="391353"/>
            <a:ext cx="0" cy="5984247"/>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5067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slide">
    <p:spTree>
      <p:nvGrpSpPr>
        <p:cNvPr id="1" name=""/>
        <p:cNvGrpSpPr/>
        <p:nvPr/>
      </p:nvGrpSpPr>
      <p:grpSpPr>
        <a:xfrm>
          <a:off x="0" y="0"/>
          <a:ext cx="0" cy="0"/>
          <a:chOff x="0" y="0"/>
          <a:chExt cx="0" cy="0"/>
        </a:xfrm>
      </p:grpSpPr>
      <p:sp>
        <p:nvSpPr>
          <p:cNvPr id="3" name="Slide number">
            <a:extLst>
              <a:ext uri="{FF2B5EF4-FFF2-40B4-BE49-F238E27FC236}">
                <a16:creationId xmlns:a16="http://schemas.microsoft.com/office/drawing/2014/main" id="{970686FD-01CE-A561-7E00-F152B100DC5E}"/>
              </a:ext>
            </a:extLst>
          </p:cNvPr>
          <p:cNvSpPr>
            <a:spLocks noGrp="1"/>
          </p:cNvSpPr>
          <p:nvPr>
            <p:ph type="sldNum" sz="quarter" idx="12"/>
          </p:nvPr>
        </p:nvSpPr>
        <p:spPr/>
        <p:txBody>
          <a:bodyPr/>
          <a:lstStyle/>
          <a:p>
            <a:fld id="{0A931B7D-E39A-7743-BFBF-92692911CED3}" type="slidenum">
              <a:rPr lang="en-US" smtClean="0"/>
              <a:t>‹#›</a:t>
            </a:fld>
            <a:endParaRPr lang="en-US"/>
          </a:p>
        </p:txBody>
      </p:sp>
      <p:pic>
        <p:nvPicPr>
          <p:cNvPr id="4" name="Slide number arrow">
            <a:extLst>
              <a:ext uri="{FF2B5EF4-FFF2-40B4-BE49-F238E27FC236}">
                <a16:creationId xmlns:a16="http://schemas.microsoft.com/office/drawing/2014/main" id="{BA5139E9-6601-0EBD-E05B-66A87F19F964}"/>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cxnSp>
        <p:nvCxnSpPr>
          <p:cNvPr id="5" name="Title_border">
            <a:extLst>
              <a:ext uri="{FF2B5EF4-FFF2-40B4-BE49-F238E27FC236}">
                <a16:creationId xmlns:a16="http://schemas.microsoft.com/office/drawing/2014/main" id="{22AF8ACF-8F31-A7F6-705B-3B4B4D91DAEF}"/>
              </a:ext>
            </a:extLst>
          </p:cNvPr>
          <p:cNvCxnSpPr>
            <a:cxnSpLocks/>
          </p:cNvCxnSpPr>
          <p:nvPr userDrawn="1"/>
        </p:nvCxnSpPr>
        <p:spPr>
          <a:xfrm>
            <a:off x="734159" y="391353"/>
            <a:ext cx="0" cy="353812"/>
          </a:xfrm>
          <a:prstGeom prst="line">
            <a:avLst/>
          </a:prstGeom>
          <a:ln w="825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Insight">
            <a:extLst>
              <a:ext uri="{FF2B5EF4-FFF2-40B4-BE49-F238E27FC236}">
                <a16:creationId xmlns:a16="http://schemas.microsoft.com/office/drawing/2014/main" id="{4CBBEE1F-42B9-B0ED-7BD6-D1F952A73049}"/>
              </a:ext>
            </a:extLst>
          </p:cNvPr>
          <p:cNvSpPr>
            <a:spLocks noGrp="1"/>
          </p:cNvSpPr>
          <p:nvPr>
            <p:ph type="body" sz="quarter" idx="26" hasCustomPrompt="1"/>
          </p:nvPr>
        </p:nvSpPr>
        <p:spPr>
          <a:xfrm>
            <a:off x="616226" y="1110361"/>
            <a:ext cx="10972799" cy="5157089"/>
          </a:xfrm>
          <a:prstGeom prst="rect">
            <a:avLst/>
          </a:prstGeom>
        </p:spPr>
        <p:txBody>
          <a:bodyPr anchor="t"/>
          <a:lstStyle>
            <a:lvl1pPr marL="180000" indent="-180000">
              <a:lnSpc>
                <a:spcPct val="120000"/>
              </a:lnSpc>
              <a:buClr>
                <a:schemeClr val="accent1">
                  <a:lumMod val="60000"/>
                  <a:lumOff val="40000"/>
                </a:schemeClr>
              </a:buClr>
              <a:buSzPct val="100000"/>
              <a:buFont typeface="Wingdings" panose="05000000000000000000" pitchFamily="2" charset="2"/>
              <a:buChar char="§"/>
              <a:defRPr sz="1400">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dirty="0"/>
              <a:t>The following eight categories of Role were evaluated with regards to their trends over time across the date column registration date: Business Professional, Data Analyst, Journalist, None of your Business, Researcher, Rest (3 categories), Student, and Teacher </a:t>
            </a:r>
          </a:p>
          <a:p>
            <a:pPr lvl="0"/>
            <a:r>
              <a:rPr lang="en-US" dirty="0"/>
              <a:t>We didn't find any significant trends with regards to these categories.</a:t>
            </a:r>
          </a:p>
        </p:txBody>
      </p:sp>
      <p:sp>
        <p:nvSpPr>
          <p:cNvPr id="7" name="Title">
            <a:extLst>
              <a:ext uri="{FF2B5EF4-FFF2-40B4-BE49-F238E27FC236}">
                <a16:creationId xmlns:a16="http://schemas.microsoft.com/office/drawing/2014/main" id="{9F70552E-4DFD-26B4-641E-1D24D07CB479}"/>
              </a:ext>
            </a:extLst>
          </p:cNvPr>
          <p:cNvSpPr>
            <a:spLocks noGrp="1"/>
          </p:cNvSpPr>
          <p:nvPr>
            <p:ph type="body" sz="quarter" idx="23" hasCustomPrompt="1"/>
          </p:nvPr>
        </p:nvSpPr>
        <p:spPr>
          <a:xfrm>
            <a:off x="786435" y="94938"/>
            <a:ext cx="7522011" cy="668649"/>
          </a:xfrm>
          <a:prstGeom prst="rect">
            <a:avLst/>
          </a:prstGeom>
        </p:spPr>
        <p:txBody>
          <a:bodyPr anchor="b"/>
          <a:lstStyle>
            <a:lvl1pPr marL="0" indent="0">
              <a:buNone/>
              <a:defRPr sz="2000" b="1" baseline="0">
                <a:latin typeface="Roboto" panose="02000000000000000000" pitchFamily="2" charset="0"/>
                <a:ea typeface="Roboto" panose="02000000000000000000" pitchFamily="2" charset="0"/>
                <a:cs typeface="Roboto" panose="02000000000000000000" pitchFamily="2" charset="0"/>
              </a:defRPr>
            </a:lvl1pPr>
            <a:lvl3pPr marL="914400" indent="0">
              <a:buNone/>
              <a:defRPr/>
            </a:lvl3pPr>
            <a:lvl4pPr marL="1371600" indent="0">
              <a:buNone/>
              <a:defRPr/>
            </a:lvl4pPr>
            <a:lvl5pPr marL="1828800" indent="0">
              <a:buNone/>
              <a:defRPr/>
            </a:lvl5pPr>
          </a:lstStyle>
          <a:p>
            <a:r>
              <a:t>Summary key insights</a:t>
            </a:r>
          </a:p>
        </p:txBody>
      </p:sp>
    </p:spTree>
    <p:extLst>
      <p:ext uri="{BB962C8B-B14F-4D97-AF65-F5344CB8AC3E}">
        <p14:creationId xmlns:p14="http://schemas.microsoft.com/office/powerpoint/2010/main" val="1336798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9" name="Thank You">
            <a:extLst>
              <a:ext uri="{FF2B5EF4-FFF2-40B4-BE49-F238E27FC236}">
                <a16:creationId xmlns:a16="http://schemas.microsoft.com/office/drawing/2014/main" id="{50FA4430-96DD-4FAF-92BE-365CB96C9661}"/>
              </a:ext>
            </a:extLst>
          </p:cNvPr>
          <p:cNvSpPr txBox="1"/>
          <p:nvPr userDrawn="1"/>
        </p:nvSpPr>
        <p:spPr>
          <a:xfrm>
            <a:off x="4173048" y="2708970"/>
            <a:ext cx="3767475" cy="830997"/>
          </a:xfrm>
          <a:prstGeom prst="rect">
            <a:avLst/>
          </a:prstGeom>
        </p:spPr>
        <p:txBody>
          <a:bodyPr vert="horz" wrap="square" lIns="0" tIns="0" rIns="0" bIns="0" rtlCol="0" anchor="ctr">
            <a:noAutofit/>
          </a:bodyPr>
          <a:lstStyle>
            <a:lvl1pPr>
              <a:lnSpc>
                <a:spcPct val="90000"/>
              </a:lnSpc>
              <a:spcBef>
                <a:spcPct val="0"/>
              </a:spcBef>
              <a:buNone/>
              <a:defRPr lang="en-ID" sz="4800">
                <a:solidFill>
                  <a:schemeClr val="bg1"/>
                </a:solidFill>
                <a:latin typeface="+mj-lt"/>
                <a:ea typeface="+mj-ea"/>
                <a:cs typeface="+mj-cs"/>
              </a:defRPr>
            </a:lvl1pPr>
          </a:lstStyle>
          <a:p>
            <a:r>
              <a:rPr lang="id-ID" sz="6000" dirty="0">
                <a:solidFill>
                  <a:schemeClr val="tx1">
                    <a:lumMod val="75000"/>
                    <a:lumOff val="25000"/>
                  </a:schemeClr>
                </a:solidFill>
                <a:latin typeface="Calibri" panose="020F0502020204030204" pitchFamily="34" charset="0"/>
                <a:ea typeface="Open Sans" panose="020B0606030504020204" pitchFamily="34" charset="0"/>
                <a:cs typeface="Calibri" panose="020F0502020204030204" pitchFamily="34" charset="0"/>
              </a:rPr>
              <a:t>Thank You</a:t>
            </a:r>
            <a:endParaRPr lang="en-ID" sz="6000" dirty="0">
              <a:solidFill>
                <a:schemeClr val="tx1">
                  <a:lumMod val="75000"/>
                  <a:lumOff val="25000"/>
                </a:schemeClr>
              </a:solidFill>
              <a:latin typeface="Calibri" panose="020F0502020204030204" pitchFamily="34" charset="0"/>
              <a:ea typeface="Open Sans" panose="020B0606030504020204" pitchFamily="34" charset="0"/>
              <a:cs typeface="Calibri" panose="020F0502020204030204" pitchFamily="34" charset="0"/>
            </a:endParaRPr>
          </a:p>
        </p:txBody>
      </p:sp>
      <p:pic>
        <p:nvPicPr>
          <p:cNvPr id="3" name="Background picture">
            <a:extLst>
              <a:ext uri="{FF2B5EF4-FFF2-40B4-BE49-F238E27FC236}">
                <a16:creationId xmlns:a16="http://schemas.microsoft.com/office/drawing/2014/main" id="{1D6CB497-58BF-97B9-FE35-6A8A45690F59}"/>
              </a:ext>
            </a:extLst>
          </p:cNvPr>
          <p:cNvPicPr>
            <a:picLocks noChangeAspect="1"/>
          </p:cNvPicPr>
          <p:nvPr userDrawn="1"/>
        </p:nvPicPr>
        <p:blipFill>
          <a:blip r:embed="rId2">
            <a:duotone>
              <a:schemeClr val="accent1">
                <a:shade val="45000"/>
                <a:satMod val="135000"/>
              </a:schemeClr>
              <a:prstClr val="white"/>
            </a:duotone>
          </a:blip>
          <a:stretch>
            <a:fillRect/>
          </a:stretch>
        </p:blipFill>
        <p:spPr>
          <a:xfrm flipH="1">
            <a:off x="0" y="976679"/>
            <a:ext cx="11762641" cy="5881321"/>
          </a:xfrm>
          <a:prstGeom prst="rect">
            <a:avLst/>
          </a:prstGeom>
        </p:spPr>
      </p:pic>
    </p:spTree>
    <p:extLst>
      <p:ext uri="{BB962C8B-B14F-4D97-AF65-F5344CB8AC3E}">
        <p14:creationId xmlns:p14="http://schemas.microsoft.com/office/powerpoint/2010/main" val="2254009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ft square chart">
    <p:spTree>
      <p:nvGrpSpPr>
        <p:cNvPr id="1" name=""/>
        <p:cNvGrpSpPr/>
        <p:nvPr/>
      </p:nvGrpSpPr>
      <p:grpSpPr>
        <a:xfrm>
          <a:off x="0" y="0"/>
          <a:ext cx="0" cy="0"/>
          <a:chOff x="0" y="0"/>
          <a:chExt cx="0" cy="0"/>
        </a:xfrm>
      </p:grpSpPr>
      <p:sp>
        <p:nvSpPr>
          <p:cNvPr id="7" name="Chart">
            <a:extLst>
              <a:ext uri="{FF2B5EF4-FFF2-40B4-BE49-F238E27FC236}">
                <a16:creationId xmlns:a16="http://schemas.microsoft.com/office/drawing/2014/main" id="{11563279-85F7-E30D-668F-07B822A09446}"/>
              </a:ext>
            </a:extLst>
          </p:cNvPr>
          <p:cNvSpPr>
            <a:spLocks noGrp="1" noChangeAspect="1"/>
          </p:cNvSpPr>
          <p:nvPr>
            <p:ph type="pic" sz="quarter" idx="15"/>
          </p:nvPr>
        </p:nvSpPr>
        <p:spPr>
          <a:xfrm>
            <a:off x="609596" y="1588368"/>
            <a:ext cx="4788000" cy="4788000"/>
          </a:xfrm>
          <a:prstGeom prst="rect">
            <a:avLst/>
          </a:prstGeom>
        </p:spPr>
        <p:txBody>
          <a:bodyPr anchor="ctr"/>
          <a:lstStyle>
            <a:lvl1pPr marL="0" indent="0">
              <a:buNone/>
              <a:defRPr/>
            </a:lvl1pPr>
          </a:lstStyle>
          <a:p>
            <a:endParaRPr lang="en-US" dirty="0"/>
          </a:p>
        </p:txBody>
      </p:sp>
      <p:sp>
        <p:nvSpPr>
          <p:cNvPr id="6" name="Slide number">
            <a:extLst>
              <a:ext uri="{FF2B5EF4-FFF2-40B4-BE49-F238E27FC236}">
                <a16:creationId xmlns:a16="http://schemas.microsoft.com/office/drawing/2014/main" id="{1E558434-CAE6-1D82-40FD-B480405BEA10}"/>
              </a:ext>
            </a:extLst>
          </p:cNvPr>
          <p:cNvSpPr>
            <a:spLocks noGrp="1"/>
          </p:cNvSpPr>
          <p:nvPr>
            <p:ph type="sldNum" sz="quarter" idx="17"/>
          </p:nvPr>
        </p:nvSpPr>
        <p:spPr/>
        <p:txBody>
          <a:bodyPr/>
          <a:lstStyle/>
          <a:p>
            <a:fld id="{0A931B7D-E39A-7743-BFBF-92692911CED3}" type="slidenum">
              <a:rPr lang="en-US" smtClean="0"/>
              <a:t>‹#›</a:t>
            </a:fld>
            <a:endParaRPr lang="en-US"/>
          </a:p>
        </p:txBody>
      </p:sp>
      <p:pic>
        <p:nvPicPr>
          <p:cNvPr id="8" name="Slide number arrow">
            <a:extLst>
              <a:ext uri="{FF2B5EF4-FFF2-40B4-BE49-F238E27FC236}">
                <a16:creationId xmlns:a16="http://schemas.microsoft.com/office/drawing/2014/main" id="{11C785B4-D9B3-75F0-5A7D-BC146D9822E6}"/>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cxnSp>
        <p:nvCxnSpPr>
          <p:cNvPr id="2" name="Title_border">
            <a:extLst>
              <a:ext uri="{FF2B5EF4-FFF2-40B4-BE49-F238E27FC236}">
                <a16:creationId xmlns:a16="http://schemas.microsoft.com/office/drawing/2014/main" id="{D9D9C948-25FB-0955-4729-B4D1A9C75C8C}"/>
              </a:ext>
            </a:extLst>
          </p:cNvPr>
          <p:cNvCxnSpPr>
            <a:cxnSpLocks/>
          </p:cNvCxnSpPr>
          <p:nvPr userDrawn="1"/>
        </p:nvCxnSpPr>
        <p:spPr>
          <a:xfrm>
            <a:off x="734159" y="391353"/>
            <a:ext cx="0" cy="353812"/>
          </a:xfrm>
          <a:prstGeom prst="line">
            <a:avLst/>
          </a:prstGeom>
          <a:ln w="825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itle">
            <a:extLst>
              <a:ext uri="{FF2B5EF4-FFF2-40B4-BE49-F238E27FC236}">
                <a16:creationId xmlns:a16="http://schemas.microsoft.com/office/drawing/2014/main" id="{DEA15FC2-A507-96AA-57FA-B485552D9CB1}"/>
              </a:ext>
            </a:extLst>
          </p:cNvPr>
          <p:cNvSpPr>
            <a:spLocks noGrp="1"/>
          </p:cNvSpPr>
          <p:nvPr>
            <p:ph type="body" sz="quarter" idx="23" hasCustomPrompt="1"/>
          </p:nvPr>
        </p:nvSpPr>
        <p:spPr>
          <a:xfrm>
            <a:off x="786435" y="94938"/>
            <a:ext cx="10812463" cy="668649"/>
          </a:xfrm>
          <a:prstGeom prst="rect">
            <a:avLst/>
          </a:prstGeom>
        </p:spPr>
        <p:txBody>
          <a:bodyPr anchor="b"/>
          <a:lstStyle>
            <a:lvl1pPr marL="0" indent="0">
              <a:buNone/>
              <a:defRPr sz="2000" b="1" baseline="0">
                <a:latin typeface="Roboto" panose="02000000000000000000" pitchFamily="2" charset="0"/>
                <a:ea typeface="Roboto" panose="02000000000000000000" pitchFamily="2" charset="0"/>
                <a:cs typeface="Roboto" panose="02000000000000000000" pitchFamily="2" charset="0"/>
              </a:defRPr>
            </a:lvl1pPr>
            <a:lvl3pPr marL="914400" indent="0">
              <a:buNone/>
              <a:defRPr/>
            </a:lvl3pPr>
            <a:lvl4pPr marL="1371600" indent="0">
              <a:buNone/>
              <a:defRPr/>
            </a:lvl4pPr>
            <a:lvl5pPr marL="1828800" indent="0">
              <a:buNone/>
              <a:defRPr/>
            </a:lvl5pPr>
          </a:lstStyle>
          <a:p>
            <a:pPr lvl="0"/>
            <a:r>
              <a:rPr lang="en-US" dirty="0"/>
              <a:t>A good title is a good title</a:t>
            </a:r>
          </a:p>
        </p:txBody>
      </p:sp>
      <p:sp>
        <p:nvSpPr>
          <p:cNvPr id="12" name="Subtitle">
            <a:extLst>
              <a:ext uri="{FF2B5EF4-FFF2-40B4-BE49-F238E27FC236}">
                <a16:creationId xmlns:a16="http://schemas.microsoft.com/office/drawing/2014/main" id="{E430CFF7-A0A6-838F-41A2-5D9198E76FA9}"/>
              </a:ext>
            </a:extLst>
          </p:cNvPr>
          <p:cNvSpPr>
            <a:spLocks noGrp="1"/>
          </p:cNvSpPr>
          <p:nvPr>
            <p:ph type="body" sz="quarter" idx="24" hasCustomPrompt="1"/>
          </p:nvPr>
        </p:nvSpPr>
        <p:spPr>
          <a:xfrm>
            <a:off x="786435" y="801688"/>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The subtitle is one of the most informative texts there is on a Chart</a:t>
            </a:r>
          </a:p>
        </p:txBody>
      </p:sp>
      <p:sp>
        <p:nvSpPr>
          <p:cNvPr id="13" name="Subinfo">
            <a:extLst>
              <a:ext uri="{FF2B5EF4-FFF2-40B4-BE49-F238E27FC236}">
                <a16:creationId xmlns:a16="http://schemas.microsoft.com/office/drawing/2014/main" id="{BDE3E691-756E-F842-52DE-74E650DB4BAC}"/>
              </a:ext>
            </a:extLst>
          </p:cNvPr>
          <p:cNvSpPr>
            <a:spLocks noGrp="1"/>
          </p:cNvSpPr>
          <p:nvPr>
            <p:ph type="body" sz="quarter" idx="25" hasCustomPrompt="1"/>
          </p:nvPr>
        </p:nvSpPr>
        <p:spPr>
          <a:xfrm>
            <a:off x="786435" y="1053353"/>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Filtered by cherry blossoms and lots of sun</a:t>
            </a:r>
          </a:p>
        </p:txBody>
      </p:sp>
      <p:sp>
        <p:nvSpPr>
          <p:cNvPr id="14" name="Insight">
            <a:extLst>
              <a:ext uri="{FF2B5EF4-FFF2-40B4-BE49-F238E27FC236}">
                <a16:creationId xmlns:a16="http://schemas.microsoft.com/office/drawing/2014/main" id="{D763EA49-8275-068A-8DC1-231AB7664436}"/>
              </a:ext>
            </a:extLst>
          </p:cNvPr>
          <p:cNvSpPr>
            <a:spLocks noGrp="1"/>
          </p:cNvSpPr>
          <p:nvPr>
            <p:ph type="body" sz="quarter" idx="26" hasCustomPrompt="1"/>
          </p:nvPr>
        </p:nvSpPr>
        <p:spPr>
          <a:xfrm>
            <a:off x="5731152" y="1587500"/>
            <a:ext cx="5298798" cy="4788000"/>
          </a:xfrm>
          <a:prstGeom prst="rect">
            <a:avLst/>
          </a:prstGeom>
        </p:spPr>
        <p:txBody>
          <a:bodyPr anchor="ctr"/>
          <a:lstStyle>
            <a:lvl1pPr marL="180000" indent="-180000">
              <a:lnSpc>
                <a:spcPct val="120000"/>
              </a:lnSpc>
              <a:buClr>
                <a:schemeClr val="accent1">
                  <a:lumMod val="60000"/>
                  <a:lumOff val="40000"/>
                </a:schemeClr>
              </a:buClr>
              <a:buSzPct val="100000"/>
              <a:buFont typeface="Wingdings" panose="05000000000000000000" pitchFamily="2" charset="2"/>
              <a:buChar char="§"/>
              <a:defRPr sz="1400">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dirty="0"/>
              <a:t>The following eight categories of Role were evaluated with regards to their trends over time across the date column registration date: Business Professional, Data Analyst, Journalist, None of your Business, Researcher, Rest (3 categories), Student, and Teacher </a:t>
            </a:r>
          </a:p>
          <a:p>
            <a:pPr lvl="0"/>
            <a:r>
              <a:rPr lang="en-US" dirty="0"/>
              <a:t>We didn't find any significant trends with regards to these categories.</a:t>
            </a:r>
          </a:p>
        </p:txBody>
      </p:sp>
    </p:spTree>
    <p:extLst>
      <p:ext uri="{BB962C8B-B14F-4D97-AF65-F5344CB8AC3E}">
        <p14:creationId xmlns:p14="http://schemas.microsoft.com/office/powerpoint/2010/main" val="407883003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ight square chart">
    <p:spTree>
      <p:nvGrpSpPr>
        <p:cNvPr id="1" name=""/>
        <p:cNvGrpSpPr/>
        <p:nvPr/>
      </p:nvGrpSpPr>
      <p:grpSpPr>
        <a:xfrm>
          <a:off x="0" y="0"/>
          <a:ext cx="0" cy="0"/>
          <a:chOff x="0" y="0"/>
          <a:chExt cx="0" cy="0"/>
        </a:xfrm>
      </p:grpSpPr>
      <p:sp>
        <p:nvSpPr>
          <p:cNvPr id="9" name="Chart">
            <a:extLst>
              <a:ext uri="{FF2B5EF4-FFF2-40B4-BE49-F238E27FC236}">
                <a16:creationId xmlns:a16="http://schemas.microsoft.com/office/drawing/2014/main" id="{C4CE3BB3-A56A-6C2D-45F0-3D1B9E7753A6}"/>
              </a:ext>
            </a:extLst>
          </p:cNvPr>
          <p:cNvSpPr>
            <a:spLocks noGrp="1" noChangeAspect="1"/>
          </p:cNvSpPr>
          <p:nvPr>
            <p:ph type="pic" sz="quarter" idx="15"/>
          </p:nvPr>
        </p:nvSpPr>
        <p:spPr>
          <a:xfrm>
            <a:off x="6794396" y="1587600"/>
            <a:ext cx="4788000" cy="4788000"/>
          </a:xfrm>
          <a:prstGeom prst="rect">
            <a:avLst/>
          </a:prstGeom>
        </p:spPr>
        <p:txBody>
          <a:bodyPr anchor="ctr"/>
          <a:lstStyle>
            <a:lvl1pPr marL="0" indent="0" algn="r">
              <a:buNone/>
              <a:defRPr/>
            </a:lvl1pPr>
          </a:lstStyle>
          <a:p>
            <a:endParaRPr lang="en-US" dirty="0"/>
          </a:p>
        </p:txBody>
      </p:sp>
      <p:sp>
        <p:nvSpPr>
          <p:cNvPr id="4" name="Slide number">
            <a:extLst>
              <a:ext uri="{FF2B5EF4-FFF2-40B4-BE49-F238E27FC236}">
                <a16:creationId xmlns:a16="http://schemas.microsoft.com/office/drawing/2014/main" id="{B92A7C3A-B200-3D1A-731B-C8C3F22A1CC8}"/>
              </a:ext>
            </a:extLst>
          </p:cNvPr>
          <p:cNvSpPr>
            <a:spLocks noGrp="1"/>
          </p:cNvSpPr>
          <p:nvPr>
            <p:ph type="sldNum" sz="quarter" idx="17"/>
          </p:nvPr>
        </p:nvSpPr>
        <p:spPr/>
        <p:txBody>
          <a:bodyPr/>
          <a:lstStyle/>
          <a:p>
            <a:fld id="{0A931B7D-E39A-7743-BFBF-92692911CED3}" type="slidenum">
              <a:rPr lang="en-US" smtClean="0"/>
              <a:t>‹#›</a:t>
            </a:fld>
            <a:endParaRPr lang="en-US"/>
          </a:p>
        </p:txBody>
      </p:sp>
      <p:pic>
        <p:nvPicPr>
          <p:cNvPr id="6" name="Slide number arrow">
            <a:extLst>
              <a:ext uri="{FF2B5EF4-FFF2-40B4-BE49-F238E27FC236}">
                <a16:creationId xmlns:a16="http://schemas.microsoft.com/office/drawing/2014/main" id="{BBC503F0-4452-B603-7334-D17E3940C2E4}"/>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cxnSp>
        <p:nvCxnSpPr>
          <p:cNvPr id="3" name="Title_border">
            <a:extLst>
              <a:ext uri="{FF2B5EF4-FFF2-40B4-BE49-F238E27FC236}">
                <a16:creationId xmlns:a16="http://schemas.microsoft.com/office/drawing/2014/main" id="{12E81FC4-FCA9-5258-1073-A73D9F9844BF}"/>
              </a:ext>
            </a:extLst>
          </p:cNvPr>
          <p:cNvCxnSpPr>
            <a:cxnSpLocks/>
          </p:cNvCxnSpPr>
          <p:nvPr userDrawn="1"/>
        </p:nvCxnSpPr>
        <p:spPr>
          <a:xfrm>
            <a:off x="734159" y="391353"/>
            <a:ext cx="0" cy="353812"/>
          </a:xfrm>
          <a:prstGeom prst="line">
            <a:avLst/>
          </a:prstGeom>
          <a:ln w="825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a:extLst>
              <a:ext uri="{FF2B5EF4-FFF2-40B4-BE49-F238E27FC236}">
                <a16:creationId xmlns:a16="http://schemas.microsoft.com/office/drawing/2014/main" id="{D364C5A2-4F76-8589-7C0E-ADFAD4D81C74}"/>
              </a:ext>
            </a:extLst>
          </p:cNvPr>
          <p:cNvSpPr>
            <a:spLocks noGrp="1"/>
          </p:cNvSpPr>
          <p:nvPr>
            <p:ph type="body" sz="quarter" idx="23" hasCustomPrompt="1"/>
          </p:nvPr>
        </p:nvSpPr>
        <p:spPr>
          <a:xfrm>
            <a:off x="786435" y="94938"/>
            <a:ext cx="10812463" cy="668649"/>
          </a:xfrm>
          <a:prstGeom prst="rect">
            <a:avLst/>
          </a:prstGeom>
        </p:spPr>
        <p:txBody>
          <a:bodyPr anchor="b"/>
          <a:lstStyle>
            <a:lvl1pPr marL="0" indent="0">
              <a:buNone/>
              <a:defRPr sz="2000" b="1" baseline="0">
                <a:latin typeface="Roboto" panose="02000000000000000000" pitchFamily="2" charset="0"/>
                <a:ea typeface="Roboto" panose="02000000000000000000" pitchFamily="2" charset="0"/>
                <a:cs typeface="Roboto" panose="02000000000000000000" pitchFamily="2" charset="0"/>
              </a:defRPr>
            </a:lvl1pPr>
            <a:lvl3pPr marL="914400" indent="0">
              <a:buNone/>
              <a:defRPr/>
            </a:lvl3pPr>
            <a:lvl4pPr marL="1371600" indent="0">
              <a:buNone/>
              <a:defRPr/>
            </a:lvl4pPr>
            <a:lvl5pPr marL="1828800" indent="0">
              <a:buNone/>
              <a:defRPr/>
            </a:lvl5pPr>
          </a:lstStyle>
          <a:p>
            <a:pPr lvl="0"/>
            <a:r>
              <a:rPr lang="en-US" dirty="0"/>
              <a:t>A good title is a good title</a:t>
            </a:r>
          </a:p>
        </p:txBody>
      </p:sp>
      <p:sp>
        <p:nvSpPr>
          <p:cNvPr id="5" name="Subtitle">
            <a:extLst>
              <a:ext uri="{FF2B5EF4-FFF2-40B4-BE49-F238E27FC236}">
                <a16:creationId xmlns:a16="http://schemas.microsoft.com/office/drawing/2014/main" id="{C31F1208-8723-4104-5883-02206D39D42E}"/>
              </a:ext>
            </a:extLst>
          </p:cNvPr>
          <p:cNvSpPr>
            <a:spLocks noGrp="1"/>
          </p:cNvSpPr>
          <p:nvPr>
            <p:ph type="body" sz="quarter" idx="24" hasCustomPrompt="1"/>
          </p:nvPr>
        </p:nvSpPr>
        <p:spPr>
          <a:xfrm>
            <a:off x="786435" y="801688"/>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The subtitle is one of the most informative texts there is on a Chart</a:t>
            </a:r>
          </a:p>
        </p:txBody>
      </p:sp>
      <p:sp>
        <p:nvSpPr>
          <p:cNvPr id="8" name="Subinfo">
            <a:extLst>
              <a:ext uri="{FF2B5EF4-FFF2-40B4-BE49-F238E27FC236}">
                <a16:creationId xmlns:a16="http://schemas.microsoft.com/office/drawing/2014/main" id="{28F38160-0C40-A865-2592-FC72329875B4}"/>
              </a:ext>
            </a:extLst>
          </p:cNvPr>
          <p:cNvSpPr>
            <a:spLocks noGrp="1"/>
          </p:cNvSpPr>
          <p:nvPr>
            <p:ph type="body" sz="quarter" idx="25" hasCustomPrompt="1"/>
          </p:nvPr>
        </p:nvSpPr>
        <p:spPr>
          <a:xfrm>
            <a:off x="786435" y="1053353"/>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Filtered by cherry blossoms and lots of sun</a:t>
            </a:r>
          </a:p>
        </p:txBody>
      </p:sp>
      <p:sp>
        <p:nvSpPr>
          <p:cNvPr id="14" name="Insight">
            <a:extLst>
              <a:ext uri="{FF2B5EF4-FFF2-40B4-BE49-F238E27FC236}">
                <a16:creationId xmlns:a16="http://schemas.microsoft.com/office/drawing/2014/main" id="{0F9643D2-A6B9-B09A-BEB9-E16F0B3EB2A2}"/>
              </a:ext>
            </a:extLst>
          </p:cNvPr>
          <p:cNvSpPr>
            <a:spLocks noGrp="1"/>
          </p:cNvSpPr>
          <p:nvPr>
            <p:ph type="body" sz="quarter" idx="26" hasCustomPrompt="1"/>
          </p:nvPr>
        </p:nvSpPr>
        <p:spPr>
          <a:xfrm>
            <a:off x="616227" y="1587500"/>
            <a:ext cx="5298798" cy="4788000"/>
          </a:xfrm>
          <a:prstGeom prst="rect">
            <a:avLst/>
          </a:prstGeom>
        </p:spPr>
        <p:txBody>
          <a:bodyPr anchor="ctr"/>
          <a:lstStyle>
            <a:lvl1pPr marL="180000" indent="-180000">
              <a:lnSpc>
                <a:spcPct val="120000"/>
              </a:lnSpc>
              <a:buClr>
                <a:schemeClr val="accent1">
                  <a:lumMod val="60000"/>
                  <a:lumOff val="40000"/>
                </a:schemeClr>
              </a:buClr>
              <a:buSzPct val="100000"/>
              <a:buFont typeface="Wingdings" panose="05000000000000000000" pitchFamily="2" charset="2"/>
              <a:buChar char="§"/>
              <a:defRPr sz="1400">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dirty="0"/>
              <a:t>The following eight categories of Role were evaluated with regards to their trends over time across the date column registration date: Business Professional, Data Analyst, Journalist, None of your Business, Researcher, Rest (3 categories), Student, and Teacher </a:t>
            </a:r>
          </a:p>
          <a:p>
            <a:pPr lvl="0"/>
            <a:r>
              <a:rPr lang="en-US" dirty="0"/>
              <a:t>We didn't find any significant trends with regards to these categories.</a:t>
            </a:r>
          </a:p>
        </p:txBody>
      </p:sp>
    </p:spTree>
    <p:extLst>
      <p:ext uri="{BB962C8B-B14F-4D97-AF65-F5344CB8AC3E}">
        <p14:creationId xmlns:p14="http://schemas.microsoft.com/office/powerpoint/2010/main" val="36923993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quare_legend">
    <p:spTree>
      <p:nvGrpSpPr>
        <p:cNvPr id="1" name=""/>
        <p:cNvGrpSpPr/>
        <p:nvPr/>
      </p:nvGrpSpPr>
      <p:grpSpPr>
        <a:xfrm>
          <a:off x="0" y="0"/>
          <a:ext cx="0" cy="0"/>
          <a:chOff x="0" y="0"/>
          <a:chExt cx="0" cy="0"/>
        </a:xfrm>
      </p:grpSpPr>
      <p:sp>
        <p:nvSpPr>
          <p:cNvPr id="5" name="Chart">
            <a:extLst>
              <a:ext uri="{FF2B5EF4-FFF2-40B4-BE49-F238E27FC236}">
                <a16:creationId xmlns:a16="http://schemas.microsoft.com/office/drawing/2014/main" id="{2B11CB87-0CDB-7F00-3D11-BD65324279AA}"/>
              </a:ext>
            </a:extLst>
          </p:cNvPr>
          <p:cNvSpPr>
            <a:spLocks noGrp="1"/>
          </p:cNvSpPr>
          <p:nvPr>
            <p:ph type="pic" sz="quarter" idx="15"/>
          </p:nvPr>
        </p:nvSpPr>
        <p:spPr>
          <a:xfrm>
            <a:off x="609598" y="1587598"/>
            <a:ext cx="4399282" cy="3960000"/>
          </a:xfrm>
          <a:prstGeom prst="rect">
            <a:avLst/>
          </a:prstGeom>
        </p:spPr>
        <p:txBody>
          <a:bodyPr anchor="ctr"/>
          <a:lstStyle>
            <a:lvl1pPr marL="0" indent="0" algn="l">
              <a:buNone/>
              <a:defRPr/>
            </a:lvl1pPr>
          </a:lstStyle>
          <a:p>
            <a:endParaRPr lang="en-US" dirty="0"/>
          </a:p>
        </p:txBody>
      </p:sp>
      <p:sp>
        <p:nvSpPr>
          <p:cNvPr id="4" name="Slide number">
            <a:extLst>
              <a:ext uri="{FF2B5EF4-FFF2-40B4-BE49-F238E27FC236}">
                <a16:creationId xmlns:a16="http://schemas.microsoft.com/office/drawing/2014/main" id="{570B1079-09DE-770E-2F9A-5440EA839AAB}"/>
              </a:ext>
            </a:extLst>
          </p:cNvPr>
          <p:cNvSpPr>
            <a:spLocks noGrp="1"/>
          </p:cNvSpPr>
          <p:nvPr>
            <p:ph type="sldNum" sz="quarter" idx="17"/>
          </p:nvPr>
        </p:nvSpPr>
        <p:spPr/>
        <p:txBody>
          <a:bodyPr/>
          <a:lstStyle/>
          <a:p>
            <a:fld id="{0A931B7D-E39A-7743-BFBF-92692911CED3}" type="slidenum">
              <a:rPr lang="en-US" smtClean="0"/>
              <a:t>‹#›</a:t>
            </a:fld>
            <a:endParaRPr lang="en-US"/>
          </a:p>
        </p:txBody>
      </p:sp>
      <p:pic>
        <p:nvPicPr>
          <p:cNvPr id="6" name="Slide number arrow">
            <a:extLst>
              <a:ext uri="{FF2B5EF4-FFF2-40B4-BE49-F238E27FC236}">
                <a16:creationId xmlns:a16="http://schemas.microsoft.com/office/drawing/2014/main" id="{D937C100-8149-7EEC-9C39-DC37CF1CEFE4}"/>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sp>
        <p:nvSpPr>
          <p:cNvPr id="7" name="LegendTable">
            <a:extLst>
              <a:ext uri="{FF2B5EF4-FFF2-40B4-BE49-F238E27FC236}">
                <a16:creationId xmlns:a16="http://schemas.microsoft.com/office/drawing/2014/main" id="{1B93EA45-6A05-C708-D551-C47F3213D781}"/>
              </a:ext>
            </a:extLst>
          </p:cNvPr>
          <p:cNvSpPr>
            <a:spLocks noGrp="1"/>
          </p:cNvSpPr>
          <p:nvPr>
            <p:ph type="tbl" sz="quarter" idx="19"/>
          </p:nvPr>
        </p:nvSpPr>
        <p:spPr>
          <a:xfrm>
            <a:off x="609599" y="5632600"/>
            <a:ext cx="5006009" cy="635000"/>
          </a:xfrm>
          <a:prstGeom prst="rect">
            <a:avLst/>
          </a:prstGeom>
        </p:spPr>
        <p:txBody>
          <a:bodyPr>
            <a:normAutofit/>
          </a:bodyPr>
          <a:lstStyle>
            <a:lvl1pPr marL="0" indent="0">
              <a:buNone/>
              <a:defRPr sz="1100">
                <a:latin typeface="Verdana" panose="020B0604030504040204" pitchFamily="34" charset="0"/>
                <a:ea typeface="Verdana" panose="020B0604030504040204" pitchFamily="34" charset="0"/>
              </a:defRPr>
            </a:lvl1pPr>
          </a:lstStyle>
          <a:p>
            <a:endParaRPr lang="en-GB" dirty="0"/>
          </a:p>
        </p:txBody>
      </p:sp>
      <p:cxnSp>
        <p:nvCxnSpPr>
          <p:cNvPr id="2" name="Title_border">
            <a:extLst>
              <a:ext uri="{FF2B5EF4-FFF2-40B4-BE49-F238E27FC236}">
                <a16:creationId xmlns:a16="http://schemas.microsoft.com/office/drawing/2014/main" id="{5271E593-C6EE-484D-2038-5A2884B4D00B}"/>
              </a:ext>
            </a:extLst>
          </p:cNvPr>
          <p:cNvCxnSpPr>
            <a:cxnSpLocks/>
          </p:cNvCxnSpPr>
          <p:nvPr userDrawn="1"/>
        </p:nvCxnSpPr>
        <p:spPr>
          <a:xfrm>
            <a:off x="734159" y="391353"/>
            <a:ext cx="0" cy="353812"/>
          </a:xfrm>
          <a:prstGeom prst="line">
            <a:avLst/>
          </a:prstGeom>
          <a:ln w="825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Title">
            <a:extLst>
              <a:ext uri="{FF2B5EF4-FFF2-40B4-BE49-F238E27FC236}">
                <a16:creationId xmlns:a16="http://schemas.microsoft.com/office/drawing/2014/main" id="{E03661FD-2DF9-92CE-5E84-0345A84DB1B5}"/>
              </a:ext>
            </a:extLst>
          </p:cNvPr>
          <p:cNvSpPr>
            <a:spLocks noGrp="1"/>
          </p:cNvSpPr>
          <p:nvPr>
            <p:ph type="body" sz="quarter" idx="23" hasCustomPrompt="1"/>
          </p:nvPr>
        </p:nvSpPr>
        <p:spPr>
          <a:xfrm>
            <a:off x="786435" y="94938"/>
            <a:ext cx="10812463" cy="668649"/>
          </a:xfrm>
          <a:prstGeom prst="rect">
            <a:avLst/>
          </a:prstGeom>
        </p:spPr>
        <p:txBody>
          <a:bodyPr anchor="b"/>
          <a:lstStyle>
            <a:lvl1pPr marL="0" indent="0">
              <a:buNone/>
              <a:defRPr sz="2000" b="1" baseline="0">
                <a:latin typeface="Roboto" panose="02000000000000000000" pitchFamily="2" charset="0"/>
                <a:ea typeface="Roboto" panose="02000000000000000000" pitchFamily="2" charset="0"/>
                <a:cs typeface="Roboto" panose="02000000000000000000" pitchFamily="2" charset="0"/>
              </a:defRPr>
            </a:lvl1pPr>
            <a:lvl3pPr marL="914400" indent="0">
              <a:buNone/>
              <a:defRPr/>
            </a:lvl3pPr>
            <a:lvl4pPr marL="1371600" indent="0">
              <a:buNone/>
              <a:defRPr/>
            </a:lvl4pPr>
            <a:lvl5pPr marL="1828800" indent="0">
              <a:buNone/>
              <a:defRPr/>
            </a:lvl5pPr>
          </a:lstStyle>
          <a:p>
            <a:pPr lvl="0"/>
            <a:r>
              <a:rPr lang="en-US" dirty="0"/>
              <a:t>A good title is a good title</a:t>
            </a:r>
          </a:p>
        </p:txBody>
      </p:sp>
      <p:sp>
        <p:nvSpPr>
          <p:cNvPr id="8" name="Subtitle">
            <a:extLst>
              <a:ext uri="{FF2B5EF4-FFF2-40B4-BE49-F238E27FC236}">
                <a16:creationId xmlns:a16="http://schemas.microsoft.com/office/drawing/2014/main" id="{4ACF1A29-5CED-771A-465F-B86CC5B7026A}"/>
              </a:ext>
            </a:extLst>
          </p:cNvPr>
          <p:cNvSpPr>
            <a:spLocks noGrp="1"/>
          </p:cNvSpPr>
          <p:nvPr>
            <p:ph type="body" sz="quarter" idx="24" hasCustomPrompt="1"/>
          </p:nvPr>
        </p:nvSpPr>
        <p:spPr>
          <a:xfrm>
            <a:off x="786435" y="801688"/>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The subtitle is one of the most informative texts there is on a Chart</a:t>
            </a:r>
          </a:p>
        </p:txBody>
      </p:sp>
      <p:sp>
        <p:nvSpPr>
          <p:cNvPr id="9" name="Subinfo">
            <a:extLst>
              <a:ext uri="{FF2B5EF4-FFF2-40B4-BE49-F238E27FC236}">
                <a16:creationId xmlns:a16="http://schemas.microsoft.com/office/drawing/2014/main" id="{5DA10ED5-2384-CA2D-AF86-13318F38804C}"/>
              </a:ext>
            </a:extLst>
          </p:cNvPr>
          <p:cNvSpPr>
            <a:spLocks noGrp="1"/>
          </p:cNvSpPr>
          <p:nvPr>
            <p:ph type="body" sz="quarter" idx="25" hasCustomPrompt="1"/>
          </p:nvPr>
        </p:nvSpPr>
        <p:spPr>
          <a:xfrm>
            <a:off x="786435" y="1053353"/>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Filtered by cherry blossoms and lots of sun</a:t>
            </a:r>
          </a:p>
        </p:txBody>
      </p:sp>
      <p:sp>
        <p:nvSpPr>
          <p:cNvPr id="15" name="Insight">
            <a:extLst>
              <a:ext uri="{FF2B5EF4-FFF2-40B4-BE49-F238E27FC236}">
                <a16:creationId xmlns:a16="http://schemas.microsoft.com/office/drawing/2014/main" id="{18B6C84A-4D0E-19A3-C778-A998F5963087}"/>
              </a:ext>
            </a:extLst>
          </p:cNvPr>
          <p:cNvSpPr>
            <a:spLocks noGrp="1"/>
          </p:cNvSpPr>
          <p:nvPr>
            <p:ph type="body" sz="quarter" idx="26" hasCustomPrompt="1"/>
          </p:nvPr>
        </p:nvSpPr>
        <p:spPr>
          <a:xfrm>
            <a:off x="5721626" y="1587500"/>
            <a:ext cx="5856299" cy="4679950"/>
          </a:xfrm>
          <a:prstGeom prst="rect">
            <a:avLst/>
          </a:prstGeom>
        </p:spPr>
        <p:txBody>
          <a:bodyPr anchor="ctr"/>
          <a:lstStyle>
            <a:lvl1pPr marL="180000" indent="-180000">
              <a:lnSpc>
                <a:spcPct val="120000"/>
              </a:lnSpc>
              <a:buClr>
                <a:schemeClr val="accent1">
                  <a:lumMod val="60000"/>
                  <a:lumOff val="40000"/>
                </a:schemeClr>
              </a:buClr>
              <a:buSzPct val="100000"/>
              <a:buFont typeface="Wingdings" panose="05000000000000000000" pitchFamily="2" charset="2"/>
              <a:buChar char="§"/>
              <a:defRPr sz="1400">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dirty="0"/>
              <a:t>The following eight categories of Role were evaluated with regards to their trends over time across the date column registration date: Business Professional, Data Analyst, Journalist, None of your Business, Researcher, Rest (3 categories), Student, and Teacher </a:t>
            </a:r>
          </a:p>
          <a:p>
            <a:pPr lvl="0"/>
            <a:r>
              <a:rPr lang="en-US" dirty="0"/>
              <a:t>We didn't find any significant trends with regards to these categories.</a:t>
            </a:r>
          </a:p>
        </p:txBody>
      </p:sp>
    </p:spTree>
    <p:extLst>
      <p:ext uri="{BB962C8B-B14F-4D97-AF65-F5344CB8AC3E}">
        <p14:creationId xmlns:p14="http://schemas.microsoft.com/office/powerpoint/2010/main" val="18010385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quare_legend_rev">
    <p:spTree>
      <p:nvGrpSpPr>
        <p:cNvPr id="1" name=""/>
        <p:cNvGrpSpPr/>
        <p:nvPr/>
      </p:nvGrpSpPr>
      <p:grpSpPr>
        <a:xfrm>
          <a:off x="0" y="0"/>
          <a:ext cx="0" cy="0"/>
          <a:chOff x="0" y="0"/>
          <a:chExt cx="0" cy="0"/>
        </a:xfrm>
      </p:grpSpPr>
      <p:sp>
        <p:nvSpPr>
          <p:cNvPr id="4" name="Slide number">
            <a:extLst>
              <a:ext uri="{FF2B5EF4-FFF2-40B4-BE49-F238E27FC236}">
                <a16:creationId xmlns:a16="http://schemas.microsoft.com/office/drawing/2014/main" id="{570B1079-09DE-770E-2F9A-5440EA839AAB}"/>
              </a:ext>
            </a:extLst>
          </p:cNvPr>
          <p:cNvSpPr>
            <a:spLocks noGrp="1"/>
          </p:cNvSpPr>
          <p:nvPr>
            <p:ph type="sldNum" sz="quarter" idx="17"/>
          </p:nvPr>
        </p:nvSpPr>
        <p:spPr/>
        <p:txBody>
          <a:bodyPr/>
          <a:lstStyle/>
          <a:p>
            <a:fld id="{0A931B7D-E39A-7743-BFBF-92692911CED3}" type="slidenum">
              <a:rPr lang="en-US" smtClean="0"/>
              <a:t>‹#›</a:t>
            </a:fld>
            <a:endParaRPr lang="en-US"/>
          </a:p>
        </p:txBody>
      </p:sp>
      <p:pic>
        <p:nvPicPr>
          <p:cNvPr id="6" name="Slide number arrow">
            <a:extLst>
              <a:ext uri="{FF2B5EF4-FFF2-40B4-BE49-F238E27FC236}">
                <a16:creationId xmlns:a16="http://schemas.microsoft.com/office/drawing/2014/main" id="{D937C100-8149-7EEC-9C39-DC37CF1CEFE4}"/>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sp>
        <p:nvSpPr>
          <p:cNvPr id="7" name="LegendTable">
            <a:extLst>
              <a:ext uri="{FF2B5EF4-FFF2-40B4-BE49-F238E27FC236}">
                <a16:creationId xmlns:a16="http://schemas.microsoft.com/office/drawing/2014/main" id="{1B93EA45-6A05-C708-D551-C47F3213D781}"/>
              </a:ext>
            </a:extLst>
          </p:cNvPr>
          <p:cNvSpPr>
            <a:spLocks noGrp="1"/>
          </p:cNvSpPr>
          <p:nvPr>
            <p:ph type="tbl" sz="quarter" idx="19"/>
          </p:nvPr>
        </p:nvSpPr>
        <p:spPr>
          <a:xfrm>
            <a:off x="6565268" y="5632600"/>
            <a:ext cx="5133498" cy="635000"/>
          </a:xfrm>
          <a:prstGeom prst="rect">
            <a:avLst/>
          </a:prstGeom>
        </p:spPr>
        <p:txBody>
          <a:bodyPr>
            <a:normAutofit/>
          </a:bodyPr>
          <a:lstStyle>
            <a:lvl1pPr marL="0" indent="0">
              <a:buNone/>
              <a:defRPr sz="1100">
                <a:latin typeface="Verdana" panose="020B0604030504040204" pitchFamily="34" charset="0"/>
                <a:ea typeface="Verdana" panose="020B0604030504040204" pitchFamily="34" charset="0"/>
              </a:defRPr>
            </a:lvl1pPr>
          </a:lstStyle>
          <a:p>
            <a:endParaRPr lang="en-GB" dirty="0"/>
          </a:p>
        </p:txBody>
      </p:sp>
      <p:cxnSp>
        <p:nvCxnSpPr>
          <p:cNvPr id="2" name="Title_border">
            <a:extLst>
              <a:ext uri="{FF2B5EF4-FFF2-40B4-BE49-F238E27FC236}">
                <a16:creationId xmlns:a16="http://schemas.microsoft.com/office/drawing/2014/main" id="{6E5F5804-6DEB-8CFA-BAAA-7E490D824FD8}"/>
              </a:ext>
            </a:extLst>
          </p:cNvPr>
          <p:cNvCxnSpPr>
            <a:cxnSpLocks/>
          </p:cNvCxnSpPr>
          <p:nvPr userDrawn="1"/>
        </p:nvCxnSpPr>
        <p:spPr>
          <a:xfrm>
            <a:off x="734159" y="371475"/>
            <a:ext cx="0" cy="353812"/>
          </a:xfrm>
          <a:prstGeom prst="line">
            <a:avLst/>
          </a:prstGeom>
          <a:ln w="825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Subinfo">
            <a:extLst>
              <a:ext uri="{FF2B5EF4-FFF2-40B4-BE49-F238E27FC236}">
                <a16:creationId xmlns:a16="http://schemas.microsoft.com/office/drawing/2014/main" id="{BCCCFC2F-BAA7-646A-FF8C-83C5726E17E0}"/>
              </a:ext>
            </a:extLst>
          </p:cNvPr>
          <p:cNvSpPr txBox="1">
            <a:spLocks/>
          </p:cNvSpPr>
          <p:nvPr userDrawn="1"/>
        </p:nvSpPr>
        <p:spPr>
          <a:xfrm>
            <a:off x="885823" y="1040985"/>
            <a:ext cx="10639407" cy="292317"/>
          </a:xfrm>
          <a:prstGeom prst="rect">
            <a:avLst/>
          </a:prstGeom>
        </p:spPr>
        <p:txBody>
          <a:bodyPr lIns="0" tIns="0" rIns="0" bIns="0" anchor="t" anchorCtr="0"/>
          <a:lstStyle>
            <a:lvl1pPr marL="0" indent="0" algn="l" defTabSz="914400" rtl="0" eaLnBrk="1" latinLnBrk="0" hangingPunct="1">
              <a:lnSpc>
                <a:spcPct val="100000"/>
              </a:lnSpc>
              <a:spcBef>
                <a:spcPts val="0"/>
              </a:spcBef>
              <a:buFont typeface="Arial" panose="020B0604020202020204" pitchFamily="34" charset="0"/>
              <a:buNone/>
              <a:defRPr sz="1600" kern="1200">
                <a:solidFill>
                  <a:srgbClr val="3E4348"/>
                </a:solidFill>
                <a:latin typeface="+mn-lt"/>
                <a:ea typeface="Open Sans" panose="020B0606030504020204" pitchFamily="34" charset="0"/>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400" dirty="0">
              <a:latin typeface="Roboto Lt" pitchFamily="2" charset="0"/>
              <a:ea typeface="Roboto Lt" pitchFamily="2" charset="0"/>
            </a:endParaRPr>
          </a:p>
        </p:txBody>
      </p:sp>
      <p:sp>
        <p:nvSpPr>
          <p:cNvPr id="12" name="Subtitle">
            <a:extLst>
              <a:ext uri="{FF2B5EF4-FFF2-40B4-BE49-F238E27FC236}">
                <a16:creationId xmlns:a16="http://schemas.microsoft.com/office/drawing/2014/main" id="{6B43A24D-1DA7-55F4-50BA-D1A0BF156C91}"/>
              </a:ext>
            </a:extLst>
          </p:cNvPr>
          <p:cNvSpPr txBox="1">
            <a:spLocks/>
          </p:cNvSpPr>
          <p:nvPr userDrawn="1"/>
        </p:nvSpPr>
        <p:spPr>
          <a:xfrm>
            <a:off x="885823" y="801555"/>
            <a:ext cx="10639407" cy="292317"/>
          </a:xfrm>
          <a:prstGeom prst="rect">
            <a:avLst/>
          </a:prstGeom>
        </p:spPr>
        <p:txBody>
          <a:bodyPr lIns="0" tIns="0" rIns="0" bIns="0" anchor="t" anchorCtr="0"/>
          <a:lstStyle>
            <a:lvl1pPr marL="0" indent="0" algn="l" defTabSz="914400" rtl="0" eaLnBrk="1" latinLnBrk="0" hangingPunct="1">
              <a:lnSpc>
                <a:spcPct val="100000"/>
              </a:lnSpc>
              <a:spcBef>
                <a:spcPts val="0"/>
              </a:spcBef>
              <a:buFont typeface="Arial" panose="020B0604020202020204" pitchFamily="34" charset="0"/>
              <a:buNone/>
              <a:defRPr sz="1600" kern="1200">
                <a:solidFill>
                  <a:srgbClr val="3E4348"/>
                </a:solidFill>
                <a:latin typeface="+mn-lt"/>
                <a:ea typeface="Open Sans" panose="020B0606030504020204" pitchFamily="34" charset="0"/>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400" dirty="0">
              <a:latin typeface="Roboto Lt" pitchFamily="2" charset="0"/>
              <a:ea typeface="Roboto Lt" pitchFamily="2" charset="0"/>
            </a:endParaRPr>
          </a:p>
        </p:txBody>
      </p:sp>
      <p:sp>
        <p:nvSpPr>
          <p:cNvPr id="13" name="Chart">
            <a:extLst>
              <a:ext uri="{FF2B5EF4-FFF2-40B4-BE49-F238E27FC236}">
                <a16:creationId xmlns:a16="http://schemas.microsoft.com/office/drawing/2014/main" id="{3CC560C7-B39A-3BF7-8F27-0E7ECEDEB628}"/>
              </a:ext>
            </a:extLst>
          </p:cNvPr>
          <p:cNvSpPr>
            <a:spLocks noGrp="1"/>
          </p:cNvSpPr>
          <p:nvPr>
            <p:ph type="pic" sz="quarter" idx="21"/>
          </p:nvPr>
        </p:nvSpPr>
        <p:spPr>
          <a:xfrm>
            <a:off x="6565268" y="1587598"/>
            <a:ext cx="4399282" cy="3960000"/>
          </a:xfrm>
          <a:prstGeom prst="rect">
            <a:avLst/>
          </a:prstGeom>
        </p:spPr>
        <p:txBody>
          <a:bodyPr anchor="ctr"/>
          <a:lstStyle>
            <a:lvl1pPr marL="0" indent="0" algn="l">
              <a:buNone/>
              <a:defRPr/>
            </a:lvl1pPr>
          </a:lstStyle>
          <a:p>
            <a:endParaRPr lang="en-US" dirty="0"/>
          </a:p>
        </p:txBody>
      </p:sp>
      <p:sp>
        <p:nvSpPr>
          <p:cNvPr id="5" name="Title">
            <a:extLst>
              <a:ext uri="{FF2B5EF4-FFF2-40B4-BE49-F238E27FC236}">
                <a16:creationId xmlns:a16="http://schemas.microsoft.com/office/drawing/2014/main" id="{E73AD24E-2450-B6FF-F001-9573F5F868FD}"/>
              </a:ext>
            </a:extLst>
          </p:cNvPr>
          <p:cNvSpPr>
            <a:spLocks noGrp="1"/>
          </p:cNvSpPr>
          <p:nvPr>
            <p:ph type="body" sz="quarter" idx="23" hasCustomPrompt="1"/>
          </p:nvPr>
        </p:nvSpPr>
        <p:spPr>
          <a:xfrm>
            <a:off x="786435" y="94938"/>
            <a:ext cx="10812463" cy="668649"/>
          </a:xfrm>
          <a:prstGeom prst="rect">
            <a:avLst/>
          </a:prstGeom>
        </p:spPr>
        <p:txBody>
          <a:bodyPr anchor="b"/>
          <a:lstStyle>
            <a:lvl1pPr marL="0" indent="0">
              <a:buNone/>
              <a:defRPr sz="2000" b="1" baseline="0">
                <a:latin typeface="Roboto" panose="02000000000000000000" pitchFamily="2" charset="0"/>
                <a:ea typeface="Roboto" panose="02000000000000000000" pitchFamily="2" charset="0"/>
                <a:cs typeface="Roboto" panose="02000000000000000000" pitchFamily="2" charset="0"/>
              </a:defRPr>
            </a:lvl1pPr>
            <a:lvl3pPr marL="914400" indent="0">
              <a:buNone/>
              <a:defRPr/>
            </a:lvl3pPr>
            <a:lvl4pPr marL="1371600" indent="0">
              <a:buNone/>
              <a:defRPr/>
            </a:lvl4pPr>
            <a:lvl5pPr marL="1828800" indent="0">
              <a:buNone/>
              <a:defRPr/>
            </a:lvl5pPr>
          </a:lstStyle>
          <a:p>
            <a:pPr lvl="0"/>
            <a:r>
              <a:rPr lang="en-US" dirty="0"/>
              <a:t>A good title is a good title</a:t>
            </a:r>
          </a:p>
        </p:txBody>
      </p:sp>
      <p:sp>
        <p:nvSpPr>
          <p:cNvPr id="9" name="Subtitle">
            <a:extLst>
              <a:ext uri="{FF2B5EF4-FFF2-40B4-BE49-F238E27FC236}">
                <a16:creationId xmlns:a16="http://schemas.microsoft.com/office/drawing/2014/main" id="{A72D4E6C-7BFB-0BDC-6F48-C0F9C631B0AA}"/>
              </a:ext>
            </a:extLst>
          </p:cNvPr>
          <p:cNvSpPr>
            <a:spLocks noGrp="1"/>
          </p:cNvSpPr>
          <p:nvPr>
            <p:ph type="body" sz="quarter" idx="24" hasCustomPrompt="1"/>
          </p:nvPr>
        </p:nvSpPr>
        <p:spPr>
          <a:xfrm>
            <a:off x="786435" y="801688"/>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The subtitle is one of the most informative texts there is on a Chart</a:t>
            </a:r>
          </a:p>
        </p:txBody>
      </p:sp>
      <p:sp>
        <p:nvSpPr>
          <p:cNvPr id="17" name="Subinfo">
            <a:extLst>
              <a:ext uri="{FF2B5EF4-FFF2-40B4-BE49-F238E27FC236}">
                <a16:creationId xmlns:a16="http://schemas.microsoft.com/office/drawing/2014/main" id="{3C2137C7-466F-56AE-9B07-4937D21653FC}"/>
              </a:ext>
            </a:extLst>
          </p:cNvPr>
          <p:cNvSpPr>
            <a:spLocks noGrp="1"/>
          </p:cNvSpPr>
          <p:nvPr>
            <p:ph type="body" sz="quarter" idx="25" hasCustomPrompt="1"/>
          </p:nvPr>
        </p:nvSpPr>
        <p:spPr>
          <a:xfrm>
            <a:off x="786435" y="1053353"/>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Filtered by cherry blossoms and lots of sun</a:t>
            </a:r>
          </a:p>
        </p:txBody>
      </p:sp>
      <p:sp>
        <p:nvSpPr>
          <p:cNvPr id="19" name="Insight">
            <a:extLst>
              <a:ext uri="{FF2B5EF4-FFF2-40B4-BE49-F238E27FC236}">
                <a16:creationId xmlns:a16="http://schemas.microsoft.com/office/drawing/2014/main" id="{2E5899CC-60A6-AB70-F859-F38468AF3C75}"/>
              </a:ext>
            </a:extLst>
          </p:cNvPr>
          <p:cNvSpPr>
            <a:spLocks noGrp="1"/>
          </p:cNvSpPr>
          <p:nvPr>
            <p:ph type="body" sz="quarter" idx="26" hasCustomPrompt="1"/>
          </p:nvPr>
        </p:nvSpPr>
        <p:spPr>
          <a:xfrm>
            <a:off x="616227" y="1587500"/>
            <a:ext cx="5298798" cy="4679950"/>
          </a:xfrm>
          <a:prstGeom prst="rect">
            <a:avLst/>
          </a:prstGeom>
        </p:spPr>
        <p:txBody>
          <a:bodyPr anchor="ctr"/>
          <a:lstStyle>
            <a:lvl1pPr marL="180000" indent="-180000">
              <a:lnSpc>
                <a:spcPct val="120000"/>
              </a:lnSpc>
              <a:buClr>
                <a:schemeClr val="accent1">
                  <a:lumMod val="60000"/>
                  <a:lumOff val="40000"/>
                </a:schemeClr>
              </a:buClr>
              <a:buSzPct val="100000"/>
              <a:buFont typeface="Wingdings" panose="05000000000000000000" pitchFamily="2" charset="2"/>
              <a:buChar char="§"/>
              <a:defRPr sz="1400">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dirty="0"/>
              <a:t>The following eight categories of Role were evaluated with regards to their trends over time across the date column registration date: Business Professional, Data Analyst, Journalist, None of your Business, Researcher, Rest (3 categories), Student, and Teacher </a:t>
            </a:r>
          </a:p>
          <a:p>
            <a:pPr lvl="0"/>
            <a:r>
              <a:rPr lang="en-US" dirty="0"/>
              <a:t>We didn't find any significant trends with regards to these categories.</a:t>
            </a:r>
          </a:p>
        </p:txBody>
      </p:sp>
    </p:spTree>
    <p:extLst>
      <p:ext uri="{BB962C8B-B14F-4D97-AF65-F5344CB8AC3E}">
        <p14:creationId xmlns:p14="http://schemas.microsoft.com/office/powerpoint/2010/main" val="233454328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ide_legend">
    <p:spTree>
      <p:nvGrpSpPr>
        <p:cNvPr id="1" name=""/>
        <p:cNvGrpSpPr/>
        <p:nvPr/>
      </p:nvGrpSpPr>
      <p:grpSpPr>
        <a:xfrm>
          <a:off x="0" y="0"/>
          <a:ext cx="0" cy="0"/>
          <a:chOff x="0" y="0"/>
          <a:chExt cx="0" cy="0"/>
        </a:xfrm>
      </p:grpSpPr>
      <p:sp>
        <p:nvSpPr>
          <p:cNvPr id="4" name="Slide number">
            <a:extLst>
              <a:ext uri="{FF2B5EF4-FFF2-40B4-BE49-F238E27FC236}">
                <a16:creationId xmlns:a16="http://schemas.microsoft.com/office/drawing/2014/main" id="{570B1079-09DE-770E-2F9A-5440EA839AAB}"/>
              </a:ext>
            </a:extLst>
          </p:cNvPr>
          <p:cNvSpPr>
            <a:spLocks noGrp="1"/>
          </p:cNvSpPr>
          <p:nvPr>
            <p:ph type="sldNum" sz="quarter" idx="17"/>
          </p:nvPr>
        </p:nvSpPr>
        <p:spPr/>
        <p:txBody>
          <a:bodyPr/>
          <a:lstStyle/>
          <a:p>
            <a:fld id="{0A931B7D-E39A-7743-BFBF-92692911CED3}" type="slidenum">
              <a:rPr lang="en-US" smtClean="0"/>
              <a:t>‹#›</a:t>
            </a:fld>
            <a:endParaRPr lang="en-US"/>
          </a:p>
        </p:txBody>
      </p:sp>
      <p:pic>
        <p:nvPicPr>
          <p:cNvPr id="6" name="Slide number arrow">
            <a:extLst>
              <a:ext uri="{FF2B5EF4-FFF2-40B4-BE49-F238E27FC236}">
                <a16:creationId xmlns:a16="http://schemas.microsoft.com/office/drawing/2014/main" id="{D937C100-8149-7EEC-9C39-DC37CF1CEFE4}"/>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sp>
        <p:nvSpPr>
          <p:cNvPr id="7" name="LegendTable">
            <a:extLst>
              <a:ext uri="{FF2B5EF4-FFF2-40B4-BE49-F238E27FC236}">
                <a16:creationId xmlns:a16="http://schemas.microsoft.com/office/drawing/2014/main" id="{1B93EA45-6A05-C708-D551-C47F3213D781}"/>
              </a:ext>
            </a:extLst>
          </p:cNvPr>
          <p:cNvSpPr>
            <a:spLocks noGrp="1"/>
          </p:cNvSpPr>
          <p:nvPr>
            <p:ph type="tbl" sz="quarter" idx="19"/>
          </p:nvPr>
        </p:nvSpPr>
        <p:spPr>
          <a:xfrm>
            <a:off x="609600" y="5642724"/>
            <a:ext cx="5939998" cy="635000"/>
          </a:xfrm>
          <a:prstGeom prst="rect">
            <a:avLst/>
          </a:prstGeom>
        </p:spPr>
        <p:txBody>
          <a:bodyPr>
            <a:normAutofit/>
          </a:bodyPr>
          <a:lstStyle>
            <a:lvl1pPr marL="0" indent="0">
              <a:buNone/>
              <a:defRPr sz="1100">
                <a:latin typeface="Verdana" panose="020B0604030504040204" pitchFamily="34" charset="0"/>
                <a:ea typeface="Verdana" panose="020B0604030504040204" pitchFamily="34" charset="0"/>
              </a:defRPr>
            </a:lvl1pPr>
          </a:lstStyle>
          <a:p>
            <a:endParaRPr lang="en-GB" dirty="0"/>
          </a:p>
        </p:txBody>
      </p:sp>
      <p:cxnSp>
        <p:nvCxnSpPr>
          <p:cNvPr id="2" name="Title_border">
            <a:extLst>
              <a:ext uri="{FF2B5EF4-FFF2-40B4-BE49-F238E27FC236}">
                <a16:creationId xmlns:a16="http://schemas.microsoft.com/office/drawing/2014/main" id="{D3090FB3-CE0E-3A1E-4C08-B3CE71DD4848}"/>
              </a:ext>
            </a:extLst>
          </p:cNvPr>
          <p:cNvCxnSpPr>
            <a:cxnSpLocks/>
          </p:cNvCxnSpPr>
          <p:nvPr userDrawn="1"/>
        </p:nvCxnSpPr>
        <p:spPr>
          <a:xfrm>
            <a:off x="734159" y="391353"/>
            <a:ext cx="0" cy="353812"/>
          </a:xfrm>
          <a:prstGeom prst="line">
            <a:avLst/>
          </a:prstGeom>
          <a:ln w="825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Chart">
            <a:extLst>
              <a:ext uri="{FF2B5EF4-FFF2-40B4-BE49-F238E27FC236}">
                <a16:creationId xmlns:a16="http://schemas.microsoft.com/office/drawing/2014/main" id="{28AE314E-18B2-BC30-9E29-55C49042F89E}"/>
              </a:ext>
            </a:extLst>
          </p:cNvPr>
          <p:cNvSpPr>
            <a:spLocks noGrp="1"/>
          </p:cNvSpPr>
          <p:nvPr>
            <p:ph type="pic" sz="quarter" idx="21"/>
          </p:nvPr>
        </p:nvSpPr>
        <p:spPr>
          <a:xfrm>
            <a:off x="609597" y="1587598"/>
            <a:ext cx="5939993" cy="3960000"/>
          </a:xfrm>
          <a:prstGeom prst="rect">
            <a:avLst/>
          </a:prstGeom>
        </p:spPr>
        <p:txBody>
          <a:bodyPr anchor="ctr"/>
          <a:lstStyle>
            <a:lvl1pPr marL="0" indent="0" algn="l">
              <a:buNone/>
              <a:defRPr/>
            </a:lvl1pPr>
          </a:lstStyle>
          <a:p>
            <a:endParaRPr lang="en-US" dirty="0"/>
          </a:p>
        </p:txBody>
      </p:sp>
      <p:sp>
        <p:nvSpPr>
          <p:cNvPr id="3" name="Title">
            <a:extLst>
              <a:ext uri="{FF2B5EF4-FFF2-40B4-BE49-F238E27FC236}">
                <a16:creationId xmlns:a16="http://schemas.microsoft.com/office/drawing/2014/main" id="{2EFF4F33-9813-9DAF-0DFC-E710C835995F}"/>
              </a:ext>
            </a:extLst>
          </p:cNvPr>
          <p:cNvSpPr>
            <a:spLocks noGrp="1"/>
          </p:cNvSpPr>
          <p:nvPr>
            <p:ph type="body" sz="quarter" idx="23" hasCustomPrompt="1"/>
          </p:nvPr>
        </p:nvSpPr>
        <p:spPr>
          <a:xfrm>
            <a:off x="786435" y="94938"/>
            <a:ext cx="10812463" cy="668649"/>
          </a:xfrm>
          <a:prstGeom prst="rect">
            <a:avLst/>
          </a:prstGeom>
        </p:spPr>
        <p:txBody>
          <a:bodyPr anchor="b"/>
          <a:lstStyle>
            <a:lvl1pPr marL="0" indent="0">
              <a:buNone/>
              <a:defRPr sz="2000" b="1" baseline="0">
                <a:latin typeface="Roboto" panose="02000000000000000000" pitchFamily="2" charset="0"/>
                <a:ea typeface="Roboto" panose="02000000000000000000" pitchFamily="2" charset="0"/>
                <a:cs typeface="Roboto" panose="02000000000000000000" pitchFamily="2" charset="0"/>
              </a:defRPr>
            </a:lvl1pPr>
            <a:lvl3pPr marL="914400" indent="0">
              <a:buNone/>
              <a:defRPr/>
            </a:lvl3pPr>
            <a:lvl4pPr marL="1371600" indent="0">
              <a:buNone/>
              <a:defRPr/>
            </a:lvl4pPr>
            <a:lvl5pPr marL="1828800" indent="0">
              <a:buNone/>
              <a:defRPr/>
            </a:lvl5pPr>
          </a:lstStyle>
          <a:p>
            <a:pPr lvl="0"/>
            <a:r>
              <a:rPr lang="en-US" dirty="0"/>
              <a:t>A good title is a good title</a:t>
            </a:r>
          </a:p>
        </p:txBody>
      </p:sp>
      <p:sp>
        <p:nvSpPr>
          <p:cNvPr id="5" name="Subtitle">
            <a:extLst>
              <a:ext uri="{FF2B5EF4-FFF2-40B4-BE49-F238E27FC236}">
                <a16:creationId xmlns:a16="http://schemas.microsoft.com/office/drawing/2014/main" id="{E9A5DB0F-8361-5618-9BC5-76DAE75D6084}"/>
              </a:ext>
            </a:extLst>
          </p:cNvPr>
          <p:cNvSpPr>
            <a:spLocks noGrp="1"/>
          </p:cNvSpPr>
          <p:nvPr>
            <p:ph type="body" sz="quarter" idx="24" hasCustomPrompt="1"/>
          </p:nvPr>
        </p:nvSpPr>
        <p:spPr>
          <a:xfrm>
            <a:off x="786435" y="801688"/>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The subtitle is one of the most informative texts there is on a Chart</a:t>
            </a:r>
          </a:p>
        </p:txBody>
      </p:sp>
      <p:sp>
        <p:nvSpPr>
          <p:cNvPr id="8" name="Subinfo">
            <a:extLst>
              <a:ext uri="{FF2B5EF4-FFF2-40B4-BE49-F238E27FC236}">
                <a16:creationId xmlns:a16="http://schemas.microsoft.com/office/drawing/2014/main" id="{94C494FD-F2AA-E398-6B15-CE52A6EF74AE}"/>
              </a:ext>
            </a:extLst>
          </p:cNvPr>
          <p:cNvSpPr>
            <a:spLocks noGrp="1"/>
          </p:cNvSpPr>
          <p:nvPr>
            <p:ph type="body" sz="quarter" idx="25" hasCustomPrompt="1"/>
          </p:nvPr>
        </p:nvSpPr>
        <p:spPr>
          <a:xfrm>
            <a:off x="786435" y="1053353"/>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Filtered by cherry blossoms and lots of sun</a:t>
            </a:r>
          </a:p>
        </p:txBody>
      </p:sp>
      <p:sp>
        <p:nvSpPr>
          <p:cNvPr id="9" name="Insight">
            <a:extLst>
              <a:ext uri="{FF2B5EF4-FFF2-40B4-BE49-F238E27FC236}">
                <a16:creationId xmlns:a16="http://schemas.microsoft.com/office/drawing/2014/main" id="{6ACD7E30-E20A-5F71-F009-AAA08FB04A99}"/>
              </a:ext>
            </a:extLst>
          </p:cNvPr>
          <p:cNvSpPr>
            <a:spLocks noGrp="1"/>
          </p:cNvSpPr>
          <p:nvPr>
            <p:ph type="body" sz="quarter" idx="26" hasCustomPrompt="1"/>
          </p:nvPr>
        </p:nvSpPr>
        <p:spPr>
          <a:xfrm>
            <a:off x="6683652" y="1587500"/>
            <a:ext cx="4915246" cy="4679950"/>
          </a:xfrm>
          <a:prstGeom prst="rect">
            <a:avLst/>
          </a:prstGeom>
        </p:spPr>
        <p:txBody>
          <a:bodyPr anchor="ctr"/>
          <a:lstStyle>
            <a:lvl1pPr marL="180000" indent="-180000">
              <a:lnSpc>
                <a:spcPct val="120000"/>
              </a:lnSpc>
              <a:buClr>
                <a:schemeClr val="accent1">
                  <a:lumMod val="60000"/>
                  <a:lumOff val="40000"/>
                </a:schemeClr>
              </a:buClr>
              <a:buSzPct val="100000"/>
              <a:buFont typeface="Wingdings" panose="05000000000000000000" pitchFamily="2" charset="2"/>
              <a:buChar char="§"/>
              <a:defRPr sz="1400">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dirty="0"/>
              <a:t>The following eight categories of Role were evaluated with regards to their trends over time across the date column registration date: Business Professional, Data Analyst, Journalist, None of your Business, Researcher, Rest (3 categories), Student, and Teacher </a:t>
            </a:r>
          </a:p>
          <a:p>
            <a:pPr lvl="0"/>
            <a:r>
              <a:rPr lang="en-US" dirty="0"/>
              <a:t>We didn't find any significant trends with regards to these categories.</a:t>
            </a:r>
          </a:p>
        </p:txBody>
      </p:sp>
    </p:spTree>
    <p:extLst>
      <p:ext uri="{BB962C8B-B14F-4D97-AF65-F5344CB8AC3E}">
        <p14:creationId xmlns:p14="http://schemas.microsoft.com/office/powerpoint/2010/main" val="289343405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xtra_wide_legend">
    <p:spTree>
      <p:nvGrpSpPr>
        <p:cNvPr id="1" name=""/>
        <p:cNvGrpSpPr/>
        <p:nvPr/>
      </p:nvGrpSpPr>
      <p:grpSpPr>
        <a:xfrm>
          <a:off x="0" y="0"/>
          <a:ext cx="0" cy="0"/>
          <a:chOff x="0" y="0"/>
          <a:chExt cx="0" cy="0"/>
        </a:xfrm>
      </p:grpSpPr>
      <p:sp>
        <p:nvSpPr>
          <p:cNvPr id="4" name="Slide number">
            <a:extLst>
              <a:ext uri="{FF2B5EF4-FFF2-40B4-BE49-F238E27FC236}">
                <a16:creationId xmlns:a16="http://schemas.microsoft.com/office/drawing/2014/main" id="{570B1079-09DE-770E-2F9A-5440EA839AAB}"/>
              </a:ext>
            </a:extLst>
          </p:cNvPr>
          <p:cNvSpPr>
            <a:spLocks noGrp="1"/>
          </p:cNvSpPr>
          <p:nvPr>
            <p:ph type="sldNum" sz="quarter" idx="17"/>
          </p:nvPr>
        </p:nvSpPr>
        <p:spPr/>
        <p:txBody>
          <a:bodyPr/>
          <a:lstStyle/>
          <a:p>
            <a:fld id="{0A931B7D-E39A-7743-BFBF-92692911CED3}" type="slidenum">
              <a:rPr lang="en-US" smtClean="0"/>
              <a:t>‹#›</a:t>
            </a:fld>
            <a:endParaRPr lang="en-US"/>
          </a:p>
        </p:txBody>
      </p:sp>
      <p:pic>
        <p:nvPicPr>
          <p:cNvPr id="6" name="Slide number arrow">
            <a:extLst>
              <a:ext uri="{FF2B5EF4-FFF2-40B4-BE49-F238E27FC236}">
                <a16:creationId xmlns:a16="http://schemas.microsoft.com/office/drawing/2014/main" id="{D937C100-8149-7EEC-9C39-DC37CF1CEFE4}"/>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sp>
        <p:nvSpPr>
          <p:cNvPr id="7" name="LegendTable">
            <a:extLst>
              <a:ext uri="{FF2B5EF4-FFF2-40B4-BE49-F238E27FC236}">
                <a16:creationId xmlns:a16="http://schemas.microsoft.com/office/drawing/2014/main" id="{1B93EA45-6A05-C708-D551-C47F3213D781}"/>
              </a:ext>
            </a:extLst>
          </p:cNvPr>
          <p:cNvSpPr>
            <a:spLocks noGrp="1"/>
          </p:cNvSpPr>
          <p:nvPr>
            <p:ph type="tbl" sz="quarter" idx="19"/>
          </p:nvPr>
        </p:nvSpPr>
        <p:spPr>
          <a:xfrm>
            <a:off x="609600" y="5642724"/>
            <a:ext cx="6479996" cy="635000"/>
          </a:xfrm>
          <a:prstGeom prst="rect">
            <a:avLst/>
          </a:prstGeom>
        </p:spPr>
        <p:txBody>
          <a:bodyPr>
            <a:normAutofit/>
          </a:bodyPr>
          <a:lstStyle>
            <a:lvl1pPr marL="0" indent="0">
              <a:buNone/>
              <a:defRPr sz="1100">
                <a:latin typeface="Verdana" panose="020B0604030504040204" pitchFamily="34" charset="0"/>
                <a:ea typeface="Verdana" panose="020B0604030504040204" pitchFamily="34" charset="0"/>
              </a:defRPr>
            </a:lvl1pPr>
          </a:lstStyle>
          <a:p>
            <a:endParaRPr lang="en-GB" dirty="0"/>
          </a:p>
        </p:txBody>
      </p:sp>
      <p:cxnSp>
        <p:nvCxnSpPr>
          <p:cNvPr id="2" name="Title_border">
            <a:extLst>
              <a:ext uri="{FF2B5EF4-FFF2-40B4-BE49-F238E27FC236}">
                <a16:creationId xmlns:a16="http://schemas.microsoft.com/office/drawing/2014/main" id="{D3090FB3-CE0E-3A1E-4C08-B3CE71DD4848}"/>
              </a:ext>
            </a:extLst>
          </p:cNvPr>
          <p:cNvCxnSpPr>
            <a:cxnSpLocks/>
          </p:cNvCxnSpPr>
          <p:nvPr userDrawn="1"/>
        </p:nvCxnSpPr>
        <p:spPr>
          <a:xfrm>
            <a:off x="734159" y="391353"/>
            <a:ext cx="0" cy="353812"/>
          </a:xfrm>
          <a:prstGeom prst="line">
            <a:avLst/>
          </a:prstGeom>
          <a:ln w="825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Chart">
            <a:extLst>
              <a:ext uri="{FF2B5EF4-FFF2-40B4-BE49-F238E27FC236}">
                <a16:creationId xmlns:a16="http://schemas.microsoft.com/office/drawing/2014/main" id="{28AE314E-18B2-BC30-9E29-55C49042F89E}"/>
              </a:ext>
            </a:extLst>
          </p:cNvPr>
          <p:cNvSpPr>
            <a:spLocks noGrp="1"/>
          </p:cNvSpPr>
          <p:nvPr>
            <p:ph type="pic" sz="quarter" idx="21"/>
          </p:nvPr>
        </p:nvSpPr>
        <p:spPr>
          <a:xfrm>
            <a:off x="609596" y="1587598"/>
            <a:ext cx="6480000" cy="3960000"/>
          </a:xfrm>
          <a:prstGeom prst="rect">
            <a:avLst/>
          </a:prstGeom>
        </p:spPr>
        <p:txBody>
          <a:bodyPr anchor="ctr"/>
          <a:lstStyle>
            <a:lvl1pPr marL="0" indent="0" algn="l">
              <a:buNone/>
              <a:defRPr/>
            </a:lvl1pPr>
          </a:lstStyle>
          <a:p>
            <a:endParaRPr lang="en-US" dirty="0"/>
          </a:p>
        </p:txBody>
      </p:sp>
      <p:sp>
        <p:nvSpPr>
          <p:cNvPr id="3" name="Title">
            <a:extLst>
              <a:ext uri="{FF2B5EF4-FFF2-40B4-BE49-F238E27FC236}">
                <a16:creationId xmlns:a16="http://schemas.microsoft.com/office/drawing/2014/main" id="{2EFF4F33-9813-9DAF-0DFC-E710C835995F}"/>
              </a:ext>
            </a:extLst>
          </p:cNvPr>
          <p:cNvSpPr>
            <a:spLocks noGrp="1"/>
          </p:cNvSpPr>
          <p:nvPr>
            <p:ph type="body" sz="quarter" idx="23" hasCustomPrompt="1"/>
          </p:nvPr>
        </p:nvSpPr>
        <p:spPr>
          <a:xfrm>
            <a:off x="786435" y="94938"/>
            <a:ext cx="10812463" cy="668649"/>
          </a:xfrm>
          <a:prstGeom prst="rect">
            <a:avLst/>
          </a:prstGeom>
        </p:spPr>
        <p:txBody>
          <a:bodyPr anchor="b"/>
          <a:lstStyle>
            <a:lvl1pPr marL="0" indent="0">
              <a:buNone/>
              <a:defRPr sz="2000" b="1" baseline="0">
                <a:latin typeface="Roboto" panose="02000000000000000000" pitchFamily="2" charset="0"/>
                <a:ea typeface="Roboto" panose="02000000000000000000" pitchFamily="2" charset="0"/>
                <a:cs typeface="Roboto" panose="02000000000000000000" pitchFamily="2" charset="0"/>
              </a:defRPr>
            </a:lvl1pPr>
            <a:lvl3pPr marL="914400" indent="0">
              <a:buNone/>
              <a:defRPr/>
            </a:lvl3pPr>
            <a:lvl4pPr marL="1371600" indent="0">
              <a:buNone/>
              <a:defRPr/>
            </a:lvl4pPr>
            <a:lvl5pPr marL="1828800" indent="0">
              <a:buNone/>
              <a:defRPr/>
            </a:lvl5pPr>
          </a:lstStyle>
          <a:p>
            <a:pPr lvl="0"/>
            <a:r>
              <a:rPr lang="en-US" dirty="0"/>
              <a:t>A good title is a good title</a:t>
            </a:r>
          </a:p>
        </p:txBody>
      </p:sp>
      <p:sp>
        <p:nvSpPr>
          <p:cNvPr id="5" name="Subtitle">
            <a:extLst>
              <a:ext uri="{FF2B5EF4-FFF2-40B4-BE49-F238E27FC236}">
                <a16:creationId xmlns:a16="http://schemas.microsoft.com/office/drawing/2014/main" id="{E9A5DB0F-8361-5618-9BC5-76DAE75D6084}"/>
              </a:ext>
            </a:extLst>
          </p:cNvPr>
          <p:cNvSpPr>
            <a:spLocks noGrp="1"/>
          </p:cNvSpPr>
          <p:nvPr>
            <p:ph type="body" sz="quarter" idx="24" hasCustomPrompt="1"/>
          </p:nvPr>
        </p:nvSpPr>
        <p:spPr>
          <a:xfrm>
            <a:off x="786435" y="801688"/>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The subtitle is one of the most informative texts there is on a Chart</a:t>
            </a:r>
          </a:p>
        </p:txBody>
      </p:sp>
      <p:sp>
        <p:nvSpPr>
          <p:cNvPr id="8" name="Subinfo">
            <a:extLst>
              <a:ext uri="{FF2B5EF4-FFF2-40B4-BE49-F238E27FC236}">
                <a16:creationId xmlns:a16="http://schemas.microsoft.com/office/drawing/2014/main" id="{94C494FD-F2AA-E398-6B15-CE52A6EF74AE}"/>
              </a:ext>
            </a:extLst>
          </p:cNvPr>
          <p:cNvSpPr>
            <a:spLocks noGrp="1"/>
          </p:cNvSpPr>
          <p:nvPr>
            <p:ph type="body" sz="quarter" idx="25" hasCustomPrompt="1"/>
          </p:nvPr>
        </p:nvSpPr>
        <p:spPr>
          <a:xfrm>
            <a:off x="786435" y="1053353"/>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Filtered by cherry blossoms and lots of sun</a:t>
            </a:r>
          </a:p>
        </p:txBody>
      </p:sp>
      <p:sp>
        <p:nvSpPr>
          <p:cNvPr id="9" name="Insight">
            <a:extLst>
              <a:ext uri="{FF2B5EF4-FFF2-40B4-BE49-F238E27FC236}">
                <a16:creationId xmlns:a16="http://schemas.microsoft.com/office/drawing/2014/main" id="{6ACD7E30-E20A-5F71-F009-AAA08FB04A99}"/>
              </a:ext>
            </a:extLst>
          </p:cNvPr>
          <p:cNvSpPr>
            <a:spLocks noGrp="1"/>
          </p:cNvSpPr>
          <p:nvPr>
            <p:ph type="body" sz="quarter" idx="26" hasCustomPrompt="1"/>
          </p:nvPr>
        </p:nvSpPr>
        <p:spPr>
          <a:xfrm>
            <a:off x="7233920" y="1587500"/>
            <a:ext cx="4364978" cy="4679950"/>
          </a:xfrm>
          <a:prstGeom prst="rect">
            <a:avLst/>
          </a:prstGeom>
        </p:spPr>
        <p:txBody>
          <a:bodyPr anchor="ctr"/>
          <a:lstStyle>
            <a:lvl1pPr marL="180000" indent="-180000">
              <a:lnSpc>
                <a:spcPct val="120000"/>
              </a:lnSpc>
              <a:buClr>
                <a:schemeClr val="accent1">
                  <a:lumMod val="60000"/>
                  <a:lumOff val="40000"/>
                </a:schemeClr>
              </a:buClr>
              <a:buSzPct val="100000"/>
              <a:buFont typeface="Wingdings" panose="05000000000000000000" pitchFamily="2" charset="2"/>
              <a:buChar char="§"/>
              <a:defRPr sz="1400">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dirty="0"/>
              <a:t>The following eight categories of Role were evaluated with regards to their trends over time across the date column registration date: Business Professional, Data Analyst, Journalist, None of your Business, Researcher, Rest (3 categories), Student, and Teacher </a:t>
            </a:r>
          </a:p>
          <a:p>
            <a:pPr lvl="0"/>
            <a:r>
              <a:rPr lang="en-US" dirty="0"/>
              <a:t>We didn't find any significant trends with regards to these categories.</a:t>
            </a:r>
          </a:p>
        </p:txBody>
      </p:sp>
    </p:spTree>
    <p:extLst>
      <p:ext uri="{BB962C8B-B14F-4D97-AF65-F5344CB8AC3E}">
        <p14:creationId xmlns:p14="http://schemas.microsoft.com/office/powerpoint/2010/main" val="254048018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xtra_wide">
    <p:spTree>
      <p:nvGrpSpPr>
        <p:cNvPr id="1" name=""/>
        <p:cNvGrpSpPr/>
        <p:nvPr/>
      </p:nvGrpSpPr>
      <p:grpSpPr>
        <a:xfrm>
          <a:off x="0" y="0"/>
          <a:ext cx="0" cy="0"/>
          <a:chOff x="0" y="0"/>
          <a:chExt cx="0" cy="0"/>
        </a:xfrm>
      </p:grpSpPr>
      <p:sp>
        <p:nvSpPr>
          <p:cNvPr id="4" name="Slide number">
            <a:extLst>
              <a:ext uri="{FF2B5EF4-FFF2-40B4-BE49-F238E27FC236}">
                <a16:creationId xmlns:a16="http://schemas.microsoft.com/office/drawing/2014/main" id="{570B1079-09DE-770E-2F9A-5440EA839AAB}"/>
              </a:ext>
            </a:extLst>
          </p:cNvPr>
          <p:cNvSpPr>
            <a:spLocks noGrp="1"/>
          </p:cNvSpPr>
          <p:nvPr>
            <p:ph type="sldNum" sz="quarter" idx="17"/>
          </p:nvPr>
        </p:nvSpPr>
        <p:spPr/>
        <p:txBody>
          <a:bodyPr/>
          <a:lstStyle/>
          <a:p>
            <a:fld id="{0A931B7D-E39A-7743-BFBF-92692911CED3}" type="slidenum">
              <a:rPr lang="en-US" smtClean="0"/>
              <a:t>‹#›</a:t>
            </a:fld>
            <a:endParaRPr lang="en-US"/>
          </a:p>
        </p:txBody>
      </p:sp>
      <p:pic>
        <p:nvPicPr>
          <p:cNvPr id="6" name="Slide number arrow">
            <a:extLst>
              <a:ext uri="{FF2B5EF4-FFF2-40B4-BE49-F238E27FC236}">
                <a16:creationId xmlns:a16="http://schemas.microsoft.com/office/drawing/2014/main" id="{D937C100-8149-7EEC-9C39-DC37CF1CEFE4}"/>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cxnSp>
        <p:nvCxnSpPr>
          <p:cNvPr id="2" name="Title_border">
            <a:extLst>
              <a:ext uri="{FF2B5EF4-FFF2-40B4-BE49-F238E27FC236}">
                <a16:creationId xmlns:a16="http://schemas.microsoft.com/office/drawing/2014/main" id="{D3090FB3-CE0E-3A1E-4C08-B3CE71DD4848}"/>
              </a:ext>
            </a:extLst>
          </p:cNvPr>
          <p:cNvCxnSpPr>
            <a:cxnSpLocks/>
          </p:cNvCxnSpPr>
          <p:nvPr userDrawn="1"/>
        </p:nvCxnSpPr>
        <p:spPr>
          <a:xfrm>
            <a:off x="734159" y="391353"/>
            <a:ext cx="0" cy="353812"/>
          </a:xfrm>
          <a:prstGeom prst="line">
            <a:avLst/>
          </a:prstGeom>
          <a:ln w="825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Chart">
            <a:extLst>
              <a:ext uri="{FF2B5EF4-FFF2-40B4-BE49-F238E27FC236}">
                <a16:creationId xmlns:a16="http://schemas.microsoft.com/office/drawing/2014/main" id="{28AE314E-18B2-BC30-9E29-55C49042F89E}"/>
              </a:ext>
            </a:extLst>
          </p:cNvPr>
          <p:cNvSpPr>
            <a:spLocks noGrp="1"/>
          </p:cNvSpPr>
          <p:nvPr>
            <p:ph type="pic" sz="quarter" idx="21"/>
          </p:nvPr>
        </p:nvSpPr>
        <p:spPr>
          <a:xfrm>
            <a:off x="609596" y="1587598"/>
            <a:ext cx="7776000" cy="4320000"/>
          </a:xfrm>
          <a:prstGeom prst="rect">
            <a:avLst/>
          </a:prstGeom>
        </p:spPr>
        <p:txBody>
          <a:bodyPr anchor="ctr"/>
          <a:lstStyle>
            <a:lvl1pPr marL="0" indent="0" algn="l">
              <a:buNone/>
              <a:defRPr/>
            </a:lvl1pPr>
          </a:lstStyle>
          <a:p>
            <a:endParaRPr lang="en-US" dirty="0"/>
          </a:p>
        </p:txBody>
      </p:sp>
      <p:sp>
        <p:nvSpPr>
          <p:cNvPr id="3" name="Title">
            <a:extLst>
              <a:ext uri="{FF2B5EF4-FFF2-40B4-BE49-F238E27FC236}">
                <a16:creationId xmlns:a16="http://schemas.microsoft.com/office/drawing/2014/main" id="{2EFF4F33-9813-9DAF-0DFC-E710C835995F}"/>
              </a:ext>
            </a:extLst>
          </p:cNvPr>
          <p:cNvSpPr>
            <a:spLocks noGrp="1"/>
          </p:cNvSpPr>
          <p:nvPr>
            <p:ph type="body" sz="quarter" idx="23" hasCustomPrompt="1"/>
          </p:nvPr>
        </p:nvSpPr>
        <p:spPr>
          <a:xfrm>
            <a:off x="786435" y="94938"/>
            <a:ext cx="10812463" cy="668649"/>
          </a:xfrm>
          <a:prstGeom prst="rect">
            <a:avLst/>
          </a:prstGeom>
        </p:spPr>
        <p:txBody>
          <a:bodyPr anchor="b"/>
          <a:lstStyle>
            <a:lvl1pPr marL="0" indent="0">
              <a:buNone/>
              <a:defRPr sz="2000" b="1" baseline="0">
                <a:latin typeface="Roboto" panose="02000000000000000000" pitchFamily="2" charset="0"/>
                <a:ea typeface="Roboto" panose="02000000000000000000" pitchFamily="2" charset="0"/>
                <a:cs typeface="Roboto" panose="02000000000000000000" pitchFamily="2" charset="0"/>
              </a:defRPr>
            </a:lvl1pPr>
            <a:lvl3pPr marL="914400" indent="0">
              <a:buNone/>
              <a:defRPr/>
            </a:lvl3pPr>
            <a:lvl4pPr marL="1371600" indent="0">
              <a:buNone/>
              <a:defRPr/>
            </a:lvl4pPr>
            <a:lvl5pPr marL="1828800" indent="0">
              <a:buNone/>
              <a:defRPr/>
            </a:lvl5pPr>
          </a:lstStyle>
          <a:p>
            <a:pPr lvl="0"/>
            <a:r>
              <a:rPr lang="en-US" dirty="0"/>
              <a:t>A good title is a good title</a:t>
            </a:r>
          </a:p>
        </p:txBody>
      </p:sp>
      <p:sp>
        <p:nvSpPr>
          <p:cNvPr id="5" name="Subtitle">
            <a:extLst>
              <a:ext uri="{FF2B5EF4-FFF2-40B4-BE49-F238E27FC236}">
                <a16:creationId xmlns:a16="http://schemas.microsoft.com/office/drawing/2014/main" id="{E9A5DB0F-8361-5618-9BC5-76DAE75D6084}"/>
              </a:ext>
            </a:extLst>
          </p:cNvPr>
          <p:cNvSpPr>
            <a:spLocks noGrp="1"/>
          </p:cNvSpPr>
          <p:nvPr>
            <p:ph type="body" sz="quarter" idx="24" hasCustomPrompt="1"/>
          </p:nvPr>
        </p:nvSpPr>
        <p:spPr>
          <a:xfrm>
            <a:off x="786435" y="801688"/>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The subtitle is one of the most informative texts there is on a Chart</a:t>
            </a:r>
          </a:p>
        </p:txBody>
      </p:sp>
      <p:sp>
        <p:nvSpPr>
          <p:cNvPr id="8" name="Subinfo">
            <a:extLst>
              <a:ext uri="{FF2B5EF4-FFF2-40B4-BE49-F238E27FC236}">
                <a16:creationId xmlns:a16="http://schemas.microsoft.com/office/drawing/2014/main" id="{94C494FD-F2AA-E398-6B15-CE52A6EF74AE}"/>
              </a:ext>
            </a:extLst>
          </p:cNvPr>
          <p:cNvSpPr>
            <a:spLocks noGrp="1"/>
          </p:cNvSpPr>
          <p:nvPr>
            <p:ph type="body" sz="quarter" idx="25" hasCustomPrompt="1"/>
          </p:nvPr>
        </p:nvSpPr>
        <p:spPr>
          <a:xfrm>
            <a:off x="786435" y="1053353"/>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Filtered by cherry blossoms and lots of sun</a:t>
            </a:r>
          </a:p>
        </p:txBody>
      </p:sp>
      <p:sp>
        <p:nvSpPr>
          <p:cNvPr id="9" name="Insight">
            <a:extLst>
              <a:ext uri="{FF2B5EF4-FFF2-40B4-BE49-F238E27FC236}">
                <a16:creationId xmlns:a16="http://schemas.microsoft.com/office/drawing/2014/main" id="{6ACD7E30-E20A-5F71-F009-AAA08FB04A99}"/>
              </a:ext>
            </a:extLst>
          </p:cNvPr>
          <p:cNvSpPr>
            <a:spLocks noGrp="1"/>
          </p:cNvSpPr>
          <p:nvPr>
            <p:ph type="body" sz="quarter" idx="26" hasCustomPrompt="1"/>
          </p:nvPr>
        </p:nvSpPr>
        <p:spPr>
          <a:xfrm>
            <a:off x="8503920" y="1587500"/>
            <a:ext cx="3094978" cy="4320000"/>
          </a:xfrm>
          <a:prstGeom prst="rect">
            <a:avLst/>
          </a:prstGeom>
        </p:spPr>
        <p:txBody>
          <a:bodyPr anchor="ctr"/>
          <a:lstStyle>
            <a:lvl1pPr marL="180000" indent="-180000">
              <a:lnSpc>
                <a:spcPct val="120000"/>
              </a:lnSpc>
              <a:buClr>
                <a:schemeClr val="accent1">
                  <a:lumMod val="60000"/>
                  <a:lumOff val="40000"/>
                </a:schemeClr>
              </a:buClr>
              <a:buSzPct val="100000"/>
              <a:buFont typeface="Wingdings" panose="05000000000000000000" pitchFamily="2" charset="2"/>
              <a:buChar char="§"/>
              <a:defRPr sz="1400">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dirty="0"/>
              <a:t>The following eight categories of Role were evaluated with regards to their trends over time across the date column registration date: Business Professional, Data Analyst, Journalist, None of your Business, Researcher, Rest (3 categories), Student, and Teacher </a:t>
            </a:r>
          </a:p>
          <a:p>
            <a:pPr lvl="0"/>
            <a:r>
              <a:rPr lang="en-US" dirty="0"/>
              <a:t>We didn't find any significant trends with regards to these categories.</a:t>
            </a:r>
          </a:p>
        </p:txBody>
      </p:sp>
    </p:spTree>
    <p:extLst>
      <p:ext uri="{BB962C8B-B14F-4D97-AF65-F5344CB8AC3E}">
        <p14:creationId xmlns:p14="http://schemas.microsoft.com/office/powerpoint/2010/main" val="34012705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_no_legen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76DD37DC-C778-5F44-8791-5097604270AD}"/>
              </a:ext>
            </a:extLst>
          </p:cNvPr>
          <p:cNvSpPr>
            <a:spLocks noGrp="1"/>
          </p:cNvSpPr>
          <p:nvPr>
            <p:ph type="sldNum" sz="quarter" idx="17"/>
          </p:nvPr>
        </p:nvSpPr>
        <p:spPr/>
        <p:txBody>
          <a:bodyPr/>
          <a:lstStyle/>
          <a:p>
            <a:fld id="{0A931B7D-E39A-7743-BFBF-92692911CED3}" type="slidenum">
              <a:rPr lang="en-US" smtClean="0"/>
              <a:t>‹#›</a:t>
            </a:fld>
            <a:endParaRPr lang="en-US"/>
          </a:p>
        </p:txBody>
      </p:sp>
      <p:pic>
        <p:nvPicPr>
          <p:cNvPr id="8" name="Slide number arrow">
            <a:extLst>
              <a:ext uri="{FF2B5EF4-FFF2-40B4-BE49-F238E27FC236}">
                <a16:creationId xmlns:a16="http://schemas.microsoft.com/office/drawing/2014/main" id="{7966D999-5659-EA54-F09A-787277C6004A}"/>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cxnSp>
        <p:nvCxnSpPr>
          <p:cNvPr id="12" name="Title_border">
            <a:extLst>
              <a:ext uri="{FF2B5EF4-FFF2-40B4-BE49-F238E27FC236}">
                <a16:creationId xmlns:a16="http://schemas.microsoft.com/office/drawing/2014/main" id="{20DA9FAB-0251-D2A6-76C3-62BA3BCE86FF}"/>
              </a:ext>
            </a:extLst>
          </p:cNvPr>
          <p:cNvCxnSpPr>
            <a:cxnSpLocks/>
          </p:cNvCxnSpPr>
          <p:nvPr userDrawn="1"/>
        </p:nvCxnSpPr>
        <p:spPr>
          <a:xfrm>
            <a:off x="734159" y="391353"/>
            <a:ext cx="0" cy="353812"/>
          </a:xfrm>
          <a:prstGeom prst="line">
            <a:avLst/>
          </a:prstGeom>
          <a:ln w="825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Chart">
            <a:extLst>
              <a:ext uri="{FF2B5EF4-FFF2-40B4-BE49-F238E27FC236}">
                <a16:creationId xmlns:a16="http://schemas.microsoft.com/office/drawing/2014/main" id="{7B6A72B2-7A98-D9FF-117B-7B857A01D6B8}"/>
              </a:ext>
            </a:extLst>
          </p:cNvPr>
          <p:cNvSpPr>
            <a:spLocks noGrp="1" noChangeAspect="1"/>
          </p:cNvSpPr>
          <p:nvPr>
            <p:ph type="pic" sz="quarter" idx="22"/>
          </p:nvPr>
        </p:nvSpPr>
        <p:spPr>
          <a:xfrm>
            <a:off x="4562383" y="1587600"/>
            <a:ext cx="7020013" cy="4680000"/>
          </a:xfrm>
          <a:prstGeom prst="rect">
            <a:avLst/>
          </a:prstGeom>
        </p:spPr>
        <p:txBody>
          <a:bodyPr anchor="ctr"/>
          <a:lstStyle>
            <a:lvl1pPr marL="0" indent="0" algn="r">
              <a:buNone/>
              <a:defRPr/>
            </a:lvl1pPr>
          </a:lstStyle>
          <a:p>
            <a:endParaRPr lang="en-US" dirty="0"/>
          </a:p>
        </p:txBody>
      </p:sp>
      <p:sp>
        <p:nvSpPr>
          <p:cNvPr id="7" name="Title">
            <a:extLst>
              <a:ext uri="{FF2B5EF4-FFF2-40B4-BE49-F238E27FC236}">
                <a16:creationId xmlns:a16="http://schemas.microsoft.com/office/drawing/2014/main" id="{2E50B7DC-BC6C-B6A6-E11D-DE509F1C09C9}"/>
              </a:ext>
            </a:extLst>
          </p:cNvPr>
          <p:cNvSpPr>
            <a:spLocks noGrp="1"/>
          </p:cNvSpPr>
          <p:nvPr>
            <p:ph type="body" sz="quarter" idx="23" hasCustomPrompt="1"/>
          </p:nvPr>
        </p:nvSpPr>
        <p:spPr>
          <a:xfrm>
            <a:off x="786435" y="94938"/>
            <a:ext cx="7522011" cy="668649"/>
          </a:xfrm>
          <a:prstGeom prst="rect">
            <a:avLst/>
          </a:prstGeom>
        </p:spPr>
        <p:txBody>
          <a:bodyPr anchor="b"/>
          <a:lstStyle>
            <a:lvl1pPr marL="0" indent="0">
              <a:buNone/>
              <a:defRPr sz="2000" b="1" baseline="0">
                <a:latin typeface="Roboto" panose="02000000000000000000" pitchFamily="2" charset="0"/>
                <a:ea typeface="Roboto" panose="02000000000000000000" pitchFamily="2" charset="0"/>
                <a:cs typeface="Roboto" panose="02000000000000000000" pitchFamily="2" charset="0"/>
              </a:defRPr>
            </a:lvl1pPr>
            <a:lvl3pPr marL="914400" indent="0">
              <a:buNone/>
              <a:defRPr/>
            </a:lvl3pPr>
            <a:lvl4pPr marL="1371600" indent="0">
              <a:buNone/>
              <a:defRPr/>
            </a:lvl4pPr>
            <a:lvl5pPr marL="1828800" indent="0">
              <a:buNone/>
              <a:defRPr/>
            </a:lvl5pPr>
          </a:lstStyle>
          <a:p>
            <a:pPr lvl="0"/>
            <a:r>
              <a:rPr lang="en-US" dirty="0"/>
              <a:t>A good title is a good title</a:t>
            </a:r>
          </a:p>
        </p:txBody>
      </p:sp>
      <p:sp>
        <p:nvSpPr>
          <p:cNvPr id="9" name="Subtitle">
            <a:extLst>
              <a:ext uri="{FF2B5EF4-FFF2-40B4-BE49-F238E27FC236}">
                <a16:creationId xmlns:a16="http://schemas.microsoft.com/office/drawing/2014/main" id="{1B67271D-C892-1531-4AB7-5450402B6F15}"/>
              </a:ext>
            </a:extLst>
          </p:cNvPr>
          <p:cNvSpPr>
            <a:spLocks noGrp="1"/>
          </p:cNvSpPr>
          <p:nvPr>
            <p:ph type="body" sz="quarter" idx="24" hasCustomPrompt="1"/>
          </p:nvPr>
        </p:nvSpPr>
        <p:spPr>
          <a:xfrm>
            <a:off x="786435" y="801688"/>
            <a:ext cx="7522011"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The subtitle is one of the most informative texts there is on a Chart</a:t>
            </a:r>
          </a:p>
        </p:txBody>
      </p:sp>
      <p:sp>
        <p:nvSpPr>
          <p:cNvPr id="10" name="Subinfo">
            <a:extLst>
              <a:ext uri="{FF2B5EF4-FFF2-40B4-BE49-F238E27FC236}">
                <a16:creationId xmlns:a16="http://schemas.microsoft.com/office/drawing/2014/main" id="{73DB6738-D309-A6B8-7733-2840C0ABEB30}"/>
              </a:ext>
            </a:extLst>
          </p:cNvPr>
          <p:cNvSpPr>
            <a:spLocks noGrp="1"/>
          </p:cNvSpPr>
          <p:nvPr>
            <p:ph type="body" sz="quarter" idx="25" hasCustomPrompt="1"/>
          </p:nvPr>
        </p:nvSpPr>
        <p:spPr>
          <a:xfrm>
            <a:off x="786435" y="1053353"/>
            <a:ext cx="7522011"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Filtered by cherry blossoms and lots of sun</a:t>
            </a:r>
          </a:p>
        </p:txBody>
      </p:sp>
      <p:sp>
        <p:nvSpPr>
          <p:cNvPr id="11" name="Insight">
            <a:extLst>
              <a:ext uri="{FF2B5EF4-FFF2-40B4-BE49-F238E27FC236}">
                <a16:creationId xmlns:a16="http://schemas.microsoft.com/office/drawing/2014/main" id="{41F155D5-2484-0FA2-F2BD-DAD089743810}"/>
              </a:ext>
            </a:extLst>
          </p:cNvPr>
          <p:cNvSpPr>
            <a:spLocks noGrp="1"/>
          </p:cNvSpPr>
          <p:nvPr>
            <p:ph type="body" sz="quarter" idx="26" hasCustomPrompt="1"/>
          </p:nvPr>
        </p:nvSpPr>
        <p:spPr>
          <a:xfrm>
            <a:off x="616227" y="1587500"/>
            <a:ext cx="3686266" cy="4679950"/>
          </a:xfrm>
          <a:prstGeom prst="rect">
            <a:avLst/>
          </a:prstGeom>
        </p:spPr>
        <p:txBody>
          <a:bodyPr anchor="ctr"/>
          <a:lstStyle>
            <a:lvl1pPr marL="180000" indent="-180000">
              <a:lnSpc>
                <a:spcPct val="120000"/>
              </a:lnSpc>
              <a:buClr>
                <a:schemeClr val="accent1">
                  <a:lumMod val="60000"/>
                  <a:lumOff val="40000"/>
                </a:schemeClr>
              </a:buClr>
              <a:buSzPct val="100000"/>
              <a:buFont typeface="Wingdings" panose="05000000000000000000" pitchFamily="2" charset="2"/>
              <a:buChar char="§"/>
              <a:defRPr sz="1400">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dirty="0"/>
              <a:t>The following eight categories of Role were evaluated with regards to their trends over time across the date column registration date: Business Professional, Data Analyst, Journalist, None of your Business, Researcher, Rest (3 categories), Student, and Teacher </a:t>
            </a:r>
          </a:p>
          <a:p>
            <a:pPr lvl="0"/>
            <a:r>
              <a:rPr lang="en-US" dirty="0"/>
              <a:t>We didn't find any significant trends with regards to these categories.</a:t>
            </a:r>
          </a:p>
        </p:txBody>
      </p:sp>
    </p:spTree>
    <p:extLst>
      <p:ext uri="{BB962C8B-B14F-4D97-AF65-F5344CB8AC3E}">
        <p14:creationId xmlns:p14="http://schemas.microsoft.com/office/powerpoint/2010/main" val="183153911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1F7715-3D28-49B7-8D14-7DC1F9D1B782}"/>
              </a:ext>
            </a:extLst>
          </p:cNvPr>
          <p:cNvSpPr>
            <a:spLocks noGrp="1"/>
          </p:cNvSpPr>
          <p:nvPr>
            <p:ph type="title"/>
          </p:nvPr>
        </p:nvSpPr>
        <p:spPr>
          <a:xfrm>
            <a:off x="2042098" y="2766218"/>
            <a:ext cx="8107804" cy="1325563"/>
          </a:xfrm>
          <a:prstGeom prst="rect">
            <a:avLst/>
          </a:prstGeom>
        </p:spPr>
        <p:txBody>
          <a:bodyPr vert="horz" lIns="0" tIns="0" rIns="0" bIns="0" rtlCol="0" anchor="ctr">
            <a:normAutofit/>
          </a:bodyPr>
          <a:lstStyle/>
          <a:p>
            <a:r>
              <a:rPr lang="en-US" dirty="0"/>
              <a:t>Click to edit Master title style</a:t>
            </a:r>
            <a:endParaRPr lang="en-ID" dirty="0"/>
          </a:p>
        </p:txBody>
      </p:sp>
      <p:sp>
        <p:nvSpPr>
          <p:cNvPr id="6" name="Slide Number Placeholder 5">
            <a:extLst>
              <a:ext uri="{FF2B5EF4-FFF2-40B4-BE49-F238E27FC236}">
                <a16:creationId xmlns:a16="http://schemas.microsoft.com/office/drawing/2014/main" id="{31137AD3-D0B8-DCB2-06AB-0809BA9C8BFF}"/>
              </a:ext>
            </a:extLst>
          </p:cNvPr>
          <p:cNvSpPr>
            <a:spLocks noGrp="1"/>
          </p:cNvSpPr>
          <p:nvPr>
            <p:ph type="sldNum" sz="quarter" idx="4"/>
          </p:nvPr>
        </p:nvSpPr>
        <p:spPr>
          <a:xfrm>
            <a:off x="-2313841" y="64928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931B7D-E39A-7743-BFBF-92692911CED3}" type="slidenum">
              <a:rPr lang="en-US" smtClean="0"/>
              <a:t>‹#›</a:t>
            </a:fld>
            <a:endParaRPr lang="en-US"/>
          </a:p>
        </p:txBody>
      </p:sp>
    </p:spTree>
    <p:extLst>
      <p:ext uri="{BB962C8B-B14F-4D97-AF65-F5344CB8AC3E}">
        <p14:creationId xmlns:p14="http://schemas.microsoft.com/office/powerpoint/2010/main" val="3231445539"/>
      </p:ext>
    </p:extLst>
  </p:cSld>
  <p:clrMap bg1="lt1" tx1="dk1" bg2="lt2" tx2="dk2" accent1="accent1" accent2="accent2" accent3="accent3" accent4="accent4" accent5="accent5" accent6="accent6" hlink="hlink" folHlink="folHlink"/>
  <p:sldLayoutIdLst>
    <p:sldLayoutId id="2147483670" r:id="rId1"/>
    <p:sldLayoutId id="2147483667" r:id="rId2"/>
    <p:sldLayoutId id="2147483669" r:id="rId3"/>
    <p:sldLayoutId id="2147483673" r:id="rId4"/>
    <p:sldLayoutId id="2147483675" r:id="rId5"/>
    <p:sldLayoutId id="2147483674" r:id="rId6"/>
    <p:sldLayoutId id="2147483676" r:id="rId7"/>
    <p:sldLayoutId id="2147483677" r:id="rId8"/>
    <p:sldLayoutId id="2147483668" r:id="rId9"/>
    <p:sldLayoutId id="2147483664" r:id="rId10"/>
    <p:sldLayoutId id="2147483671" r:id="rId11"/>
    <p:sldLayoutId id="2147483665" r:id="rId12"/>
  </p:sldLayoutIdLst>
  <p:hf hdr="0" dt="0"/>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wmf"/><Relationship Id="rId3"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wmf"/><Relationship Id="rId3"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wmf"/><Relationship Id="rId3"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wmf"/><Relationship Id="rId3"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wmf"/><Relationship Id="rId3"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wmf"/><Relationship Id="rId3"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wmf"/><Relationship Id="rId3" Type="http://schemas.openxmlformats.org/officeDocument/2006/relationships/notesSlide" Target="../notesSlides/notesSlide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Electronics dataset</a:t>
            </a:r>
          </a:p>
        </p:txBody>
      </p:sp>
      <p:sp>
        <p:nvSpPr>
          <p:cNvPr id="3" name="Text Placeholder 2"/>
          <p:cNvSpPr>
            <a:spLocks noGrp="1"/>
          </p:cNvSpPr>
          <p:nvPr>
            <p:ph type="body" idx="13" sz="quarter"/>
          </p:nvPr>
        </p:nvSpPr>
        <p:spPr/>
        <p:txBody>
          <a:bodyPr/>
          <a:lstStyle/>
          <a:p>
            <a:r>
              <a:t>3 Sep 2024</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5.emf"/>
          <p:cNvPicPr>
            <a:picLocks noGrp="1" noChangeAspect="1"/>
          </p:cNvPicPr>
          <p:nvPr>
            <p:ph type="pic" idx="22" sz="quarter"/>
          </p:nvPr>
        </p:nvPicPr>
        <p:blipFill>
          <a:blip r:embed="rId2"/>
          <a:srcRect/>
          <a:stretch>
            <a:fillRect/>
          </a:stretch>
        </p:blipFill>
        <p:spPr>
          <a:xfrm>
            <a:off x="4562383" y="1587600"/>
            <a:ext cx="6364800" cy="4680000"/>
          </a:xfrm>
        </p:spPr>
      </p:pic>
      <p:sp>
        <p:nvSpPr>
          <p:cNvPr id="3" name="Text Placeholder 2"/>
          <p:cNvSpPr>
            <a:spLocks noGrp="1"/>
          </p:cNvSpPr>
          <p:nvPr>
            <p:ph type="body" idx="23" sz="quarter"/>
          </p:nvPr>
        </p:nvSpPr>
        <p:spPr/>
        <p:txBody>
          <a:bodyPr/>
          <a:lstStyle/>
          <a:p/>
          <a:p/>
          <a:p>
            <a:r>
              <a:t>Price Each Shows No Clear Trend</a:t>
            </a:r>
          </a:p>
        </p:txBody>
      </p:sp>
      <p:sp>
        <p:nvSpPr>
          <p:cNvPr id="4" name="Text Placeholder 3"/>
          <p:cNvSpPr>
            <a:spLocks noGrp="1"/>
          </p:cNvSpPr>
          <p:nvPr>
            <p:ph type="body" idx="24" sz="quarter"/>
          </p:nvPr>
        </p:nvSpPr>
        <p:spPr/>
        <p:txBody>
          <a:bodyPr/>
          <a:lstStyle/>
          <a:p>
            <a:r>
              <a:t>Price Each across Order Date from 30 Dec 2022 to 24 Dec 2023</a:t>
            </a:r>
          </a:p>
        </p:txBody>
      </p:sp>
      <p:sp>
        <p:nvSpPr>
          <p:cNvPr id="6" name="Text Placeholder 5"/>
          <p:cNvSpPr>
            <a:spLocks noGrp="1"/>
          </p:cNvSpPr>
          <p:nvPr>
            <p:ph type="body" idx="26" sz="quarter"/>
          </p:nvPr>
        </p:nvSpPr>
        <p:spPr/>
        <p:txBody>
          <a:bodyPr/>
          <a:lstStyle/>
          <a:p>
            <a:r>
              <a:t>The data shows that there isn't a noticeable pattern or trend when it comes to the Price Each of the Products. This means that the prices of individual items don't seem to follow a specific direction over time or across different orders. They might be varying randomly or staying relatively stable without any clear increase or decrease.</a:t>
            </a:r>
          </a:p>
          <a:p>
            <a:r>
              <a:t>Since there are no significant trends in the prices, it might be useful to focus on other aspects of the data, such as the Quantity Ordered or the timing of orders, to find more actionable insights.</a:t>
            </a:r>
          </a:p>
          <a:p/>
        </p:txBody>
      </p:sp>
      <p:sp>
        <p:nvSpPr>
          <p:cNvPr id="7" name="Slide Number Placeholder 6"/>
          <p:cNvSpPr>
            <a:spLocks noGrp="1"/>
          </p:cNvSpPr>
          <p:nvPr>
            <p:ph type="sldNum" idx="17" sz="quarter"/>
          </p:nvPr>
        </p:nvSpPr>
        <p:spPr/>
        <p:txBody>
          <a:bodyPr/>
          <a:p>
            <a:r>
              <a:t>6</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6.emf"/>
          <p:cNvPicPr>
            <a:picLocks noGrp="1" noChangeAspect="1"/>
          </p:cNvPicPr>
          <p:nvPr>
            <p:ph type="pic" idx="21" sz="quarter"/>
          </p:nvPr>
        </p:nvPicPr>
        <p:blipFill>
          <a:blip r:embed="rId2"/>
          <a:srcRect/>
          <a:stretch>
            <a:fillRect/>
          </a:stretch>
        </p:blipFill>
        <p:spPr>
          <a:xfrm>
            <a:off x="609596" y="1587598"/>
            <a:ext cx="7776000" cy="4320000"/>
          </a:xfrm>
        </p:spPr>
      </p:pic>
      <p:sp>
        <p:nvSpPr>
          <p:cNvPr id="3" name="Text Placeholder 2"/>
          <p:cNvSpPr>
            <a:spLocks noGrp="1"/>
          </p:cNvSpPr>
          <p:nvPr>
            <p:ph type="body" idx="23" sz="quarter"/>
          </p:nvPr>
        </p:nvSpPr>
        <p:spPr/>
        <p:txBody>
          <a:bodyPr/>
          <a:lstStyle/>
          <a:p/>
          <a:p/>
          <a:p>
            <a:r>
              <a:t>Product Categories Show Uniform Distribution</a:t>
            </a:r>
          </a:p>
        </p:txBody>
      </p:sp>
      <p:sp>
        <p:nvSpPr>
          <p:cNvPr id="4" name="Text Placeholder 3"/>
          <p:cNvSpPr>
            <a:spLocks noGrp="1"/>
          </p:cNvSpPr>
          <p:nvPr>
            <p:ph type="body" idx="24" sz="quarter"/>
          </p:nvPr>
        </p:nvSpPr>
        <p:spPr/>
        <p:txBody>
          <a:bodyPr/>
          <a:lstStyle/>
          <a:p>
            <a:r>
              <a:t>Counts for the ten categories within Product (%)</a:t>
            </a:r>
          </a:p>
        </p:txBody>
      </p:sp>
      <p:sp>
        <p:nvSpPr>
          <p:cNvPr id="6" name="Text Placeholder 5"/>
          <p:cNvSpPr>
            <a:spLocks noGrp="1"/>
          </p:cNvSpPr>
          <p:nvPr>
            <p:ph type="body" idx="26" sz="quarter"/>
          </p:nvPr>
        </p:nvSpPr>
        <p:spPr/>
        <p:txBody>
          <a:bodyPr/>
          <a:lstStyle/>
          <a:p>
            <a:r>
              <a:t>The dataset includes details about orders such as Order ID, Product, Quantity Ordered, price per item, and Order Date. When examining the different Product categories, we notice that the number of orders for each Product is quite similar. This means that no single Product stands out as being ordered significantly more or less than the others. </a:t>
            </a:r>
          </a:p>
          <a:p>
            <a:r>
              <a:t>An actionable interpretation from this insight could be that the demand for Products is evenly distributed, suggesting a balanced inventory strategy might be effective.</a:t>
            </a:r>
          </a:p>
          <a:p/>
        </p:txBody>
      </p:sp>
      <p:sp>
        <p:nvSpPr>
          <p:cNvPr id="7" name="Slide Number Placeholder 6"/>
          <p:cNvSpPr>
            <a:spLocks noGrp="1"/>
          </p:cNvSpPr>
          <p:nvPr>
            <p:ph type="sldNum" idx="17" sz="quarter"/>
          </p:nvPr>
        </p:nvSpPr>
        <p:spPr/>
        <p:txBody>
          <a:bodyPr/>
          <a:p>
            <a:r>
              <a:t>7</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26" sz="quarter"/>
          </p:nvPr>
        </p:nvSpPr>
        <p:spPr/>
        <p:txBody>
          <a:bodyPr/>
          <a:lstStyle/>
          <a:p>
            <a:r>
              <a:t>Our analysis of the order data reveals several key insights that can guide strategic decisions. Notably, the demand for Monitors has shown a consistent increase over the past year, with an estimated growth rate of 0.58% per day. This suggests a rising interest in Monitors, which could be leveraged by increasing inventory and marketing efforts for this product category. Conversely, the demand for Headphones has been declining at a rate of 0.30% per day, indicating a potential need to reassess the products market strategy or consider diversifying the product line to mitigate this downward trend.</a:t>
            </a:r>
          </a:p>
          <a:p/>
          <a:p>
            <a:r>
              <a:t>Additionally, the data highlights significant variations in product preferences based on the quantity ordered. For instance, Monitors are predominantly ordered in single units, making up 57.1% of single-item orders, and also show a notable presence in larger orders of six and seven units. Desks and Mice also exhibit increased percentages in larger order quantities, suggesting these products are often purchased in bulk. This information can be used to tailor promotional offers and bulk purchase discounts to align with customer purchasing behaviors. Furthermore, Printers, despite having the highest average price, show increased percentages in orders of four and nine units, indicating a steady demand that could be capitalized on through targeted marketing campaigns.</a:t>
            </a:r>
          </a:p>
          <a:p/>
          <a:p/>
        </p:txBody>
      </p:sp>
      <p:sp>
        <p:nvSpPr>
          <p:cNvPr id="3" name="Text Placeholder 2"/>
          <p:cNvSpPr>
            <a:spLocks noGrp="1"/>
          </p:cNvSpPr>
          <p:nvPr>
            <p:ph type="body" idx="23" sz="quarter"/>
          </p:nvPr>
        </p:nvSpPr>
        <p:spPr/>
        <p:txBody>
          <a:bodyPr/>
          <a:lstStyle/>
          <a:p>
            <a:r>
              <a:t>Summary Key Insights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26" sz="quarter"/>
          </p:nvPr>
        </p:nvSpPr>
        <p:spPr/>
        <p:txBody>
          <a:bodyPr/>
          <a:lstStyle/>
          <a:p>
            <a:r>
              <a:t>In summary, focusing on the growing demand for Monitors and adjusting strategies for declining products like Headphones can optimize sales. Additionally, understanding the purchasing patterns for bulk orders can help in designing effective promotions and inventory management strategies. These insights provide a clear direction for enhancing product offerings and meeting customer needs more effectively.</a:t>
            </a:r>
          </a:p>
          <a:p/>
        </p:txBody>
      </p:sp>
      <p:sp>
        <p:nvSpPr>
          <p:cNvPr id="3" name="Text Placeholder 2"/>
          <p:cNvSpPr>
            <a:spLocks noGrp="1"/>
          </p:cNvSpPr>
          <p:nvPr>
            <p:ph type="body" idx="23" sz="quarter"/>
          </p:nvPr>
        </p:nvSpPr>
        <p:spPr/>
        <p:txBody>
          <a:bodyPr/>
          <a:lstStyle/>
          <a:p>
            <a:r>
              <a:t>Summary Key Insights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Table Placeholder 1"/>
          <p:cNvGraphicFramePr>
            <a:graphicFrameLocks noGrp="1"/>
          </p:cNvGraphicFramePr>
          <p:nvPr>
            <p:ph type="tbl" idx="19" sz="quarter"/>
          </p:nvPr>
        </p:nvGraphicFramePr>
        <p:xfrm>
          <a:off x="609600" y="5642724"/>
          <a:ext cx="3860800" cy="182880"/>
        </p:xfrm>
        <a:graphic>
          <a:graphicData uri="http://schemas.openxmlformats.org/drawingml/2006/table">
            <a:tbl>
              <a:tblPr firstRow="1" bandRow="1">
                <a:tableStyleId>{2D5ABB26-0587-4C30-8999-92F81FD0307C}</a:tableStyleId>
              </a:tblPr>
              <a:tblGrid>
                <a:gridCol w="152400"/>
                <a:gridCol w="1778000"/>
                <a:gridCol w="152400"/>
                <a:gridCol w="1778000"/>
              </a:tblGrid>
              <a:tr h="91440">
                <a:tc>
                  <a:txBody>
                    <a:bodyPr/>
                    <a:lstStyle/>
                    <a:p>
                      <a:pPr>
                        <a:defRPr sz="1200">
                          <a:solidFill>
                            <a:srgbClr val="137043"/>
                          </a:solidFill>
                        </a:defRPr>
                      </a:pPr>
                      <a:r>
                        <a:t>■</a:t>
                      </a:r>
                    </a:p>
                  </a:txBody>
                  <a:tcPr marT="0" marB="0" marR="0"/>
                </a:tc>
                <a:tc>
                  <a:txBody>
                    <a:bodyPr/>
                    <a:lstStyle/>
                    <a:p>
                      <a:pPr>
                        <a:defRPr sz="1200">
                          <a:solidFill>
                            <a:srgbClr val="3E4348"/>
                          </a:solidFill>
                          <a:latin typeface="Roboto Light"/>
                        </a:defRPr>
                      </a:pPr>
                      <a:r>
                        <a:t>   Positive</a:t>
                      </a:r>
                    </a:p>
                  </a:txBody>
                  <a:tcPr marT="0" marB="0" marR="0"/>
                </a:tc>
                <a:tc>
                  <a:txBody>
                    <a:bodyPr/>
                    <a:lstStyle/>
                    <a:p>
                      <a:pPr>
                        <a:defRPr sz="1200">
                          <a:solidFill>
                            <a:srgbClr val="0062FF"/>
                          </a:solidFill>
                        </a:defRPr>
                      </a:pPr>
                      <a:r>
                        <a:t>■</a:t>
                      </a:r>
                    </a:p>
                  </a:txBody>
                  <a:tcPr marT="0" marB="0" marR="0"/>
                </a:tc>
                <a:tc>
                  <a:txBody>
                    <a:bodyPr/>
                    <a:lstStyle/>
                    <a:p>
                      <a:pPr>
                        <a:defRPr sz="1200">
                          <a:solidFill>
                            <a:srgbClr val="3E4348"/>
                          </a:solidFill>
                          <a:latin typeface="Roboto Light"/>
                        </a:defRPr>
                      </a:pPr>
                      <a:r>
                        <a:t>   Categorical</a:t>
                      </a:r>
                    </a:p>
                  </a:txBody>
                  <a:tcPr marT="0" marB="0" marR="0"/>
                </a:tc>
              </a:tr>
              <a:tr h="91440">
                <a:tc>
                  <a:txBody>
                    <a:bodyPr/>
                    <a:lstStyle/>
                    <a:p>
                      <a:pPr>
                        <a:defRPr sz="1200">
                          <a:solidFill>
                            <a:srgbClr val="FF0000"/>
                          </a:solidFill>
                        </a:defRPr>
                      </a:pPr>
                      <a:r>
                        <a:t>■</a:t>
                      </a:r>
                    </a:p>
                  </a:txBody>
                  <a:tcPr marT="0" marB="0" marR="0"/>
                </a:tc>
                <a:tc>
                  <a:txBody>
                    <a:bodyPr/>
                    <a:lstStyle/>
                    <a:p>
                      <a:pPr>
                        <a:defRPr sz="1200">
                          <a:solidFill>
                            <a:srgbClr val="3E4348"/>
                          </a:solidFill>
                          <a:latin typeface="Roboto Light"/>
                        </a:defRPr>
                      </a:pPr>
                      <a:r>
                        <a:t>   Negative</a:t>
                      </a:r>
                    </a:p>
                  </a:txBody>
                  <a:tcPr marT="0" marB="0" marR="0"/>
                </a:tc>
                <a:tc>
                  <a:txBody>
                    <a:bodyPr/>
                    <a:lstStyle/>
                    <a:p>
                      <a:pPr>
                        <a:defRPr sz="1200">
                          <a:solidFill>
                            <a:srgbClr val="F7FBFF"/>
                          </a:solidFill>
                        </a:defRPr>
                      </a:pPr>
                      <a:r>
                        <a:t>■</a:t>
                      </a:r>
                    </a:p>
                  </a:txBody>
                  <a:tcPr marT="0" marB="0" marR="0"/>
                </a:tc>
                <a:tc>
                  <a:txBody>
                    <a:bodyPr/>
                    <a:lstStyle/>
                    <a:p>
                      <a:pPr>
                        <a:defRPr sz="1200">
                          <a:solidFill>
                            <a:srgbClr val="3E4348"/>
                          </a:solidFill>
                          <a:latin typeface="Roboto Light"/>
                        </a:defRPr>
                      </a:pPr>
                      <a:r>
                        <a:t>   Negligible</a:t>
                      </a:r>
                    </a:p>
                  </a:txBody>
                  <a:tcPr marT="0" marB="0" marR="0"/>
                </a:tc>
              </a:tr>
            </a:tbl>
          </a:graphicData>
        </a:graphic>
      </p:graphicFrame>
      <p:pic>
        <p:nvPicPr>
          <p:cNvPr id="3" name="Picture Placeholder 2" descr="0.emf"/>
          <p:cNvPicPr>
            <a:picLocks noGrp="1" noChangeAspect="1"/>
          </p:cNvPicPr>
          <p:nvPr>
            <p:ph type="pic" idx="21" sz="quarter"/>
          </p:nvPr>
        </p:nvPicPr>
        <p:blipFill>
          <a:blip r:embed="rId2"/>
          <a:srcRect/>
          <a:stretch>
            <a:fillRect/>
          </a:stretch>
        </p:blipFill>
        <p:spPr>
          <a:xfrm>
            <a:off x="609597" y="1587598"/>
            <a:ext cx="4455000" cy="3960000"/>
          </a:xfrm>
        </p:spPr>
      </p:pic>
      <p:sp>
        <p:nvSpPr>
          <p:cNvPr id="4" name="Text Placeholder 3"/>
          <p:cNvSpPr>
            <a:spLocks noGrp="1"/>
          </p:cNvSpPr>
          <p:nvPr>
            <p:ph type="body" idx="23" sz="quarter"/>
          </p:nvPr>
        </p:nvSpPr>
        <p:spPr/>
        <p:txBody>
          <a:bodyPr/>
          <a:lstStyle/>
          <a:p/>
          <a:p/>
          <a:p>
            <a:r>
              <a:t>Weak Correlation Between Price and Product</a:t>
            </a:r>
          </a:p>
        </p:txBody>
      </p:sp>
      <p:sp>
        <p:nvSpPr>
          <p:cNvPr id="5" name="Text Placeholder 4"/>
          <p:cNvSpPr>
            <a:spLocks noGrp="1"/>
          </p:cNvSpPr>
          <p:nvPr>
            <p:ph type="body" idx="24" sz="quarter"/>
          </p:nvPr>
        </p:nvSpPr>
        <p:spPr/>
        <p:txBody>
          <a:bodyPr/>
          <a:lstStyle/>
          <a:p>
            <a:r>
              <a:t>Predictive power from 0 (failure to predict) to 100 (perfect prediction) across columns</a:t>
            </a:r>
          </a:p>
        </p:txBody>
      </p:sp>
      <p:sp>
        <p:nvSpPr>
          <p:cNvPr id="7" name="Text Placeholder 6"/>
          <p:cNvSpPr>
            <a:spLocks noGrp="1"/>
          </p:cNvSpPr>
          <p:nvPr>
            <p:ph type="body" idx="26" sz="quarter"/>
          </p:nvPr>
        </p:nvSpPr>
        <p:spPr/>
        <p:txBody>
          <a:bodyPr/>
          <a:lstStyle/>
          <a:p>
            <a:r>
              <a:t>The dataset includes details about orders such as Order ID, Product, Quantity Ordered, price per item, and Order Date. From the data, we can see that there are only a few significant relationships between these elements. For example, certain Products might be ordered more frequently during specific times of the year, or higher quantities of a Product might be linked to lower prices per item. However, the data doesn't show many strong connections beyond these points.</a:t>
            </a:r>
          </a:p>
          <a:p>
            <a:r>
              <a:t>An actionable interpretation from this could be to focus on marketing and stocking strategies for Products that show seasonal trends or bulk purchase patterns, as these could lead to increased sales and better inventory management.</a:t>
            </a:r>
          </a:p>
          <a:p/>
        </p:txBody>
      </p:sp>
      <p:sp>
        <p:nvSpPr>
          <p:cNvPr id="8" name="Slide Number Placeholder 7"/>
          <p:cNvSpPr>
            <a:spLocks noGrp="1"/>
          </p:cNvSpPr>
          <p:nvPr>
            <p:ph type="sldNum" idx="17" sz="quarter"/>
          </p:nvPr>
        </p:nvSpPr>
        <p:spPr/>
        <p:txBody>
          <a:bodyPr/>
          <a:p>
            <a:r>
              <a:t>1</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Table Placeholder 1"/>
          <p:cNvGraphicFramePr>
            <a:graphicFrameLocks noGrp="1"/>
          </p:cNvGraphicFramePr>
          <p:nvPr>
            <p:ph type="tbl" idx="19" sz="quarter"/>
          </p:nvPr>
        </p:nvGraphicFramePr>
        <p:xfrm>
          <a:off x="609600" y="5642724"/>
          <a:ext cx="3860800" cy="365760"/>
        </p:xfrm>
        <a:graphic>
          <a:graphicData uri="http://schemas.openxmlformats.org/drawingml/2006/table">
            <a:tbl>
              <a:tblPr firstRow="1" bandRow="1">
                <a:tableStyleId>{2D5ABB26-0587-4C30-8999-92F81FD0307C}</a:tableStyleId>
              </a:tblPr>
              <a:tblGrid>
                <a:gridCol w="152400"/>
                <a:gridCol w="1778000"/>
                <a:gridCol w="152400"/>
                <a:gridCol w="1778000"/>
              </a:tblGrid>
              <a:tr h="91440">
                <a:tc>
                  <a:txBody>
                    <a:bodyPr/>
                    <a:lstStyle/>
                    <a:p>
                      <a:pPr>
                        <a:defRPr sz="1200">
                          <a:solidFill>
                            <a:srgbClr val="98C8F6"/>
                          </a:solidFill>
                        </a:defRPr>
                      </a:pPr>
                      <a:r>
                        <a:t>■</a:t>
                      </a:r>
                    </a:p>
                  </a:txBody>
                  <a:tcPr marT="0" marB="0" marR="0"/>
                </a:tc>
                <a:tc>
                  <a:txBody>
                    <a:bodyPr/>
                    <a:lstStyle/>
                    <a:p>
                      <a:pPr>
                        <a:defRPr sz="1200">
                          <a:solidFill>
                            <a:srgbClr val="3E4348"/>
                          </a:solidFill>
                          <a:latin typeface="Roboto Light"/>
                        </a:defRPr>
                      </a:pPr>
                      <a:r>
                        <a:t>   Desk</a:t>
                      </a:r>
                    </a:p>
                  </a:txBody>
                  <a:tcPr marT="0" marB="0" marR="0"/>
                </a:tc>
                <a:tc>
                  <a:txBody>
                    <a:bodyPr/>
                    <a:lstStyle/>
                    <a:p>
                      <a:pPr>
                        <a:defRPr sz="1200">
                          <a:solidFill>
                            <a:srgbClr val="EDAAD3"/>
                          </a:solidFill>
                        </a:defRPr>
                      </a:pPr>
                      <a:r>
                        <a:t>■</a:t>
                      </a:r>
                    </a:p>
                  </a:txBody>
                  <a:tcPr marT="0" marB="0" marR="0"/>
                </a:tc>
                <a:tc>
                  <a:txBody>
                    <a:bodyPr/>
                    <a:lstStyle/>
                    <a:p>
                      <a:pPr>
                        <a:defRPr sz="1200">
                          <a:solidFill>
                            <a:srgbClr val="3E4348"/>
                          </a:solidFill>
                          <a:latin typeface="Roboto Light"/>
                        </a:defRPr>
                      </a:pPr>
                      <a:r>
                        <a:t>   Mouse</a:t>
                      </a:r>
                    </a:p>
                  </a:txBody>
                  <a:tcPr marT="0" marB="0" marR="0"/>
                </a:tc>
              </a:tr>
              <a:tr h="91440">
                <a:tc>
                  <a:txBody>
                    <a:bodyPr/>
                    <a:lstStyle/>
                    <a:p>
                      <a:pPr>
                        <a:defRPr sz="1200">
                          <a:solidFill>
                            <a:srgbClr val="8FD2BD"/>
                          </a:solidFill>
                        </a:defRPr>
                      </a:pPr>
                      <a:r>
                        <a:t>■</a:t>
                      </a:r>
                    </a:p>
                  </a:txBody>
                  <a:tcPr marT="0" marB="0" marR="0"/>
                </a:tc>
                <a:tc>
                  <a:txBody>
                    <a:bodyPr/>
                    <a:lstStyle/>
                    <a:p>
                      <a:pPr>
                        <a:defRPr sz="1200">
                          <a:solidFill>
                            <a:srgbClr val="3E4348"/>
                          </a:solidFill>
                          <a:latin typeface="Roboto Light"/>
                        </a:defRPr>
                      </a:pPr>
                      <a:r>
                        <a:t>   Headphones</a:t>
                      </a:r>
                    </a:p>
                  </a:txBody>
                  <a:tcPr marT="0" marB="0" marR="0"/>
                </a:tc>
                <a:tc>
                  <a:txBody>
                    <a:bodyPr/>
                    <a:lstStyle/>
                    <a:p>
                      <a:pPr>
                        <a:defRPr sz="1200">
                          <a:solidFill>
                            <a:srgbClr val="BEE282"/>
                          </a:solidFill>
                        </a:defRPr>
                      </a:pPr>
                      <a:r>
                        <a:t>■</a:t>
                      </a:r>
                    </a:p>
                  </a:txBody>
                  <a:tcPr marT="0" marB="0" marR="0"/>
                </a:tc>
                <a:tc>
                  <a:txBody>
                    <a:bodyPr/>
                    <a:lstStyle/>
                    <a:p>
                      <a:pPr>
                        <a:defRPr sz="1200">
                          <a:solidFill>
                            <a:srgbClr val="3E4348"/>
                          </a:solidFill>
                          <a:latin typeface="Roboto Light"/>
                        </a:defRPr>
                      </a:pPr>
                      <a:r>
                        <a:t>   Printer</a:t>
                      </a:r>
                    </a:p>
                  </a:txBody>
                  <a:tcPr marT="0" marB="0" marR="0"/>
                </a:tc>
              </a:tr>
              <a:tr h="91440">
                <a:tc>
                  <a:txBody>
                    <a:bodyPr/>
                    <a:lstStyle/>
                    <a:p>
                      <a:pPr>
                        <a:defRPr sz="1200">
                          <a:solidFill>
                            <a:srgbClr val="FCAC8D"/>
                          </a:solidFill>
                        </a:defRPr>
                      </a:pPr>
                      <a:r>
                        <a:t>■</a:t>
                      </a:r>
                    </a:p>
                  </a:txBody>
                  <a:tcPr marT="0" marB="0" marR="0"/>
                </a:tc>
                <a:tc>
                  <a:txBody>
                    <a:bodyPr/>
                    <a:lstStyle/>
                    <a:p>
                      <a:pPr>
                        <a:defRPr sz="1200">
                          <a:solidFill>
                            <a:srgbClr val="3E4348"/>
                          </a:solidFill>
                          <a:latin typeface="Roboto Light"/>
                        </a:defRPr>
                      </a:pPr>
                      <a:r>
                        <a:t>   Keyboard</a:t>
                      </a:r>
                    </a:p>
                  </a:txBody>
                  <a:tcPr marT="0" marB="0" marR="0"/>
                </a:tc>
                <a:tc>
                  <a:txBody>
                    <a:bodyPr/>
                    <a:lstStyle/>
                    <a:p>
                      <a:pPr>
                        <a:defRPr sz="1200">
                          <a:solidFill>
                            <a:srgbClr val="FFE268"/>
                          </a:solidFill>
                        </a:defRPr>
                      </a:pPr>
                      <a:r>
                        <a:t>■</a:t>
                      </a:r>
                    </a:p>
                  </a:txBody>
                  <a:tcPr marT="0" marB="0" marR="0"/>
                </a:tc>
                <a:tc>
                  <a:txBody>
                    <a:bodyPr/>
                    <a:lstStyle/>
                    <a:p>
                      <a:pPr>
                        <a:defRPr sz="1200">
                          <a:solidFill>
                            <a:srgbClr val="3E4348"/>
                          </a:solidFill>
                          <a:latin typeface="Roboto Light"/>
                        </a:defRPr>
                      </a:pPr>
                      <a:r>
                        <a:t>   Rest (3 categories)</a:t>
                      </a:r>
                    </a:p>
                  </a:txBody>
                  <a:tcPr marT="0" marB="0" marR="0"/>
                </a:tc>
              </a:tr>
              <a:tr h="91440">
                <a:tc>
                  <a:txBody>
                    <a:bodyPr/>
                    <a:lstStyle/>
                    <a:p>
                      <a:pPr>
                        <a:defRPr sz="1200">
                          <a:solidFill>
                            <a:srgbClr val="ACBAD8"/>
                          </a:solidFill>
                        </a:defRPr>
                      </a:pPr>
                      <a:r>
                        <a:t>■</a:t>
                      </a:r>
                    </a:p>
                  </a:txBody>
                  <a:tcPr marT="0" marB="0" marR="0"/>
                </a:tc>
                <a:tc>
                  <a:txBody>
                    <a:bodyPr/>
                    <a:lstStyle/>
                    <a:p>
                      <a:pPr>
                        <a:defRPr sz="1200">
                          <a:solidFill>
                            <a:srgbClr val="3E4348"/>
                          </a:solidFill>
                          <a:latin typeface="Roboto Light"/>
                        </a:defRPr>
                      </a:pPr>
                      <a:r>
                        <a:t>   Monitor</a:t>
                      </a:r>
                    </a:p>
                  </a:txBody>
                  <a:tcPr marT="0" marB="0" marR="0"/>
                </a:tc>
                <a:tc>
                  <a:txBody>
                    <a:bodyPr/>
                    <a:lstStyle/>
                    <a:p>
                      <a:pPr>
                        <a:defRPr sz="1200">
                          <a:solidFill>
                            <a:srgbClr val="EBD3B1"/>
                          </a:solidFill>
                        </a:defRPr>
                      </a:pPr>
                      <a:r>
                        <a:t>■</a:t>
                      </a:r>
                    </a:p>
                  </a:txBody>
                  <a:tcPr marT="0" marB="0" marR="0"/>
                </a:tc>
                <a:tc>
                  <a:txBody>
                    <a:bodyPr/>
                    <a:lstStyle/>
                    <a:p>
                      <a:pPr>
                        <a:defRPr sz="1200">
                          <a:solidFill>
                            <a:srgbClr val="3E4348"/>
                          </a:solidFill>
                          <a:latin typeface="Roboto Light"/>
                        </a:defRPr>
                      </a:pPr>
                      <a:r>
                        <a:t>   Tablet</a:t>
                      </a:r>
                    </a:p>
                  </a:txBody>
                  <a:tcPr marT="0" marB="0" marR="0"/>
                </a:tc>
              </a:tr>
            </a:tbl>
          </a:graphicData>
        </a:graphic>
      </p:graphicFrame>
      <p:pic>
        <p:nvPicPr>
          <p:cNvPr id="3" name="Picture Placeholder 2" descr="1.emf"/>
          <p:cNvPicPr>
            <a:picLocks noGrp="1" noChangeAspect="1"/>
          </p:cNvPicPr>
          <p:nvPr>
            <p:ph type="pic" idx="21" sz="quarter"/>
          </p:nvPr>
        </p:nvPicPr>
        <p:blipFill>
          <a:blip r:embed="rId2"/>
          <a:srcRect/>
          <a:stretch>
            <a:fillRect/>
          </a:stretch>
        </p:blipFill>
        <p:spPr>
          <a:xfrm>
            <a:off x="609596" y="1587598"/>
            <a:ext cx="6375600" cy="3960000"/>
          </a:xfrm>
        </p:spPr>
      </p:pic>
      <p:sp>
        <p:nvSpPr>
          <p:cNvPr id="4" name="Text Placeholder 3"/>
          <p:cNvSpPr>
            <a:spLocks noGrp="1"/>
          </p:cNvSpPr>
          <p:nvPr>
            <p:ph type="body" idx="23" sz="quarter"/>
          </p:nvPr>
        </p:nvSpPr>
        <p:spPr/>
        <p:txBody>
          <a:bodyPr/>
          <a:lstStyle/>
          <a:p/>
          <a:p/>
          <a:p>
            <a:r>
              <a:t>Monitor Sales Surge While Headphones Decline</a:t>
            </a:r>
          </a:p>
        </p:txBody>
      </p:sp>
      <p:sp>
        <p:nvSpPr>
          <p:cNvPr id="5" name="Text Placeholder 4"/>
          <p:cNvSpPr>
            <a:spLocks noGrp="1"/>
          </p:cNvSpPr>
          <p:nvPr>
            <p:ph type="body" idx="24" sz="quarter"/>
          </p:nvPr>
        </p:nvSpPr>
        <p:spPr/>
        <p:txBody>
          <a:bodyPr/>
          <a:lstStyle/>
          <a:p>
            <a:r>
              <a:t>Product (%) from 30 Dec 2022 to 24 Dec 2023 (Order Date)</a:t>
            </a:r>
          </a:p>
        </p:txBody>
      </p:sp>
      <p:sp>
        <p:nvSpPr>
          <p:cNvPr id="7" name="Text Placeholder 6"/>
          <p:cNvSpPr>
            <a:spLocks noGrp="1"/>
          </p:cNvSpPr>
          <p:nvPr>
            <p:ph type="body" idx="26" sz="quarter"/>
          </p:nvPr>
        </p:nvSpPr>
        <p:spPr/>
        <p:txBody>
          <a:bodyPr/>
          <a:lstStyle/>
          <a:p>
            <a:r>
              <a:t>Key takeaway: Consider increasing the stock and marketing efforts for Monitors, as their demand is rising. Conversely, evaluate the reasons behind the declining interest in Headphones and consider strategies to boost their sales or adjust inventory accordingly.</a:t>
            </a:r>
          </a:p>
          <a:p>
            <a:r>
              <a:t>The dataset contains information about orders, including Order ID, Product, Quantity Ordered, Price Each, and Order Date. The analysis looked at eight Product categories: Desk, Headphones, Keyboard, Monitor, Mouse, Printer, Rest (3 categories), and Tablet, focusing on their trends over time based on the Order Date.</a:t>
            </a:r>
          </a:p>
          <a:p/>
        </p:txBody>
      </p:sp>
      <p:sp>
        <p:nvSpPr>
          <p:cNvPr id="8" name="Slide Number Placeholder 7"/>
          <p:cNvSpPr>
            <a:spLocks noGrp="1"/>
          </p:cNvSpPr>
          <p:nvPr>
            <p:ph type="sldNum" idx="17" sz="quarter"/>
          </p:nvPr>
        </p:nvSpPr>
        <p:spPr/>
        <p:txBody>
          <a:bodyPr/>
          <a:p>
            <a:r>
              <a:t>2</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26" sz="quarter"/>
          </p:nvPr>
        </p:nvSpPr>
        <p:spPr/>
        <p:txBody>
          <a:bodyPr/>
          <a:lstStyle/>
          <a:p>
            <a:r>
              <a:t>From December 30, 2022, to December 24, 2023, the Monitor category showed the most significant increase in orders, growing by about 0.58% each day. Conversely, the Headphones category experienced the most significant decrease in orders, dropping by about 0.30% each day.</a:t>
            </a:r>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2.emf"/>
          <p:cNvPicPr>
            <a:picLocks noGrp="1" noChangeAspect="1"/>
          </p:cNvPicPr>
          <p:nvPr>
            <p:ph type="pic" idx="22" sz="quarter"/>
          </p:nvPr>
        </p:nvPicPr>
        <p:blipFill>
          <a:blip r:embed="rId2"/>
          <a:srcRect/>
          <a:stretch>
            <a:fillRect/>
          </a:stretch>
        </p:blipFill>
        <p:spPr>
          <a:xfrm>
            <a:off x="4562383" y="1587600"/>
            <a:ext cx="6060600" cy="4680000"/>
          </a:xfrm>
        </p:spPr>
      </p:pic>
      <p:sp>
        <p:nvSpPr>
          <p:cNvPr id="3" name="Text Placeholder 2"/>
          <p:cNvSpPr>
            <a:spLocks noGrp="1"/>
          </p:cNvSpPr>
          <p:nvPr>
            <p:ph type="body" idx="23" sz="quarter"/>
          </p:nvPr>
        </p:nvSpPr>
        <p:spPr/>
        <p:txBody>
          <a:bodyPr/>
          <a:lstStyle/>
          <a:p/>
          <a:p/>
          <a:p>
            <a:r>
              <a:t>Printers Lead Price Each Rankings by a Wide Margin</a:t>
            </a:r>
          </a:p>
        </p:txBody>
      </p:sp>
      <p:sp>
        <p:nvSpPr>
          <p:cNvPr id="4" name="Text Placeholder 3"/>
          <p:cNvSpPr>
            <a:spLocks noGrp="1"/>
          </p:cNvSpPr>
          <p:nvPr>
            <p:ph type="body" idx="24" sz="quarter"/>
          </p:nvPr>
        </p:nvSpPr>
        <p:spPr/>
        <p:txBody>
          <a:bodyPr/>
          <a:lstStyle/>
          <a:p>
            <a:r>
              <a:t>Top 10 Products averaged by Prices Each</a:t>
            </a:r>
          </a:p>
        </p:txBody>
      </p:sp>
      <p:sp>
        <p:nvSpPr>
          <p:cNvPr id="6" name="Text Placeholder 5"/>
          <p:cNvSpPr>
            <a:spLocks noGrp="1"/>
          </p:cNvSpPr>
          <p:nvPr>
            <p:ph type="body" idx="26" sz="quarter"/>
          </p:nvPr>
        </p:nvSpPr>
        <p:spPr/>
        <p:txBody>
          <a:bodyPr/>
          <a:lstStyle/>
          <a:p>
            <a:r>
              <a:t>The average price of each Printer is much higher than the price of each Mouse and other Products. This suggests that Printers are significantly more expensive compared to other items in the dataset. If youre looking to increase revenue, focusing on selling more Printers could be a good strategy since they have a higher price point.</a:t>
            </a:r>
          </a:p>
          <a:p/>
        </p:txBody>
      </p:sp>
      <p:sp>
        <p:nvSpPr>
          <p:cNvPr id="7" name="Slide Number Placeholder 6"/>
          <p:cNvSpPr>
            <a:spLocks noGrp="1"/>
          </p:cNvSpPr>
          <p:nvPr>
            <p:ph type="sldNum" idx="17" sz="quarter"/>
          </p:nvPr>
        </p:nvSpPr>
        <p:spPr/>
        <p:txBody>
          <a:bodyPr/>
          <a:p>
            <a:r>
              <a:t>3</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Table Placeholder 1"/>
          <p:cNvGraphicFramePr>
            <a:graphicFrameLocks noGrp="1"/>
          </p:cNvGraphicFramePr>
          <p:nvPr>
            <p:ph type="tbl" idx="19" sz="quarter"/>
          </p:nvPr>
        </p:nvGraphicFramePr>
        <p:xfrm>
          <a:off x="609600" y="5642724"/>
          <a:ext cx="3810000" cy="457200"/>
        </p:xfrm>
        <a:graphic>
          <a:graphicData uri="http://schemas.openxmlformats.org/drawingml/2006/table">
            <a:tbl>
              <a:tblPr firstRow="1" bandRow="1">
                <a:tableStyleId>{2D5ABB26-0587-4C30-8999-92F81FD0307C}</a:tableStyleId>
              </a:tblPr>
              <a:tblGrid>
                <a:gridCol w="127000"/>
                <a:gridCol w="1778000"/>
                <a:gridCol w="127000"/>
                <a:gridCol w="1778000"/>
              </a:tblGrid>
              <a:tr h="91440">
                <a:tc>
                  <a:txBody>
                    <a:bodyPr/>
                    <a:lstStyle/>
                    <a:p>
                      <a:pPr>
                        <a:defRPr sz="1000">
                          <a:solidFill>
                            <a:srgbClr val="DCCFE5"/>
                          </a:solidFill>
                        </a:defRPr>
                      </a:pPr>
                      <a:r>
                        <a:t>■</a:t>
                      </a:r>
                    </a:p>
                  </a:txBody>
                  <a:tcPr marT="0" marB="0" marR="0"/>
                </a:tc>
                <a:tc>
                  <a:txBody>
                    <a:bodyPr/>
                    <a:lstStyle/>
                    <a:p>
                      <a:pPr>
                        <a:defRPr sz="1000">
                          <a:solidFill>
                            <a:srgbClr val="3E4348"/>
                          </a:solidFill>
                          <a:latin typeface="Roboto Light"/>
                        </a:defRPr>
                      </a:pPr>
                      <a:r>
                        <a:t>   Monitor</a:t>
                      </a:r>
                    </a:p>
                  </a:txBody>
                  <a:tcPr marT="0" marB="0" marR="0"/>
                </a:tc>
                <a:tc>
                  <a:txBody>
                    <a:bodyPr/>
                    <a:lstStyle/>
                    <a:p>
                      <a:pPr>
                        <a:defRPr sz="1000">
                          <a:solidFill>
                            <a:srgbClr val="6FD76F"/>
                          </a:solidFill>
                        </a:defRPr>
                      </a:pPr>
                      <a:r>
                        <a:t>■</a:t>
                      </a:r>
                    </a:p>
                  </a:txBody>
                  <a:tcPr marT="0" marB="0" marR="0"/>
                </a:tc>
                <a:tc>
                  <a:txBody>
                    <a:bodyPr/>
                    <a:lstStyle/>
                    <a:p>
                      <a:pPr>
                        <a:defRPr sz="1000">
                          <a:solidFill>
                            <a:srgbClr val="3E4348"/>
                          </a:solidFill>
                          <a:latin typeface="Roboto Light"/>
                        </a:defRPr>
                      </a:pPr>
                      <a:r>
                        <a:t>   External Hard Drive</a:t>
                      </a:r>
                    </a:p>
                  </a:txBody>
                  <a:tcPr marT="0" marB="0" marR="0"/>
                </a:tc>
              </a:tr>
              <a:tr h="91440">
                <a:tc>
                  <a:txBody>
                    <a:bodyPr/>
                    <a:lstStyle/>
                    <a:p>
                      <a:pPr>
                        <a:defRPr sz="1000">
                          <a:solidFill>
                            <a:srgbClr val="BEA3D7"/>
                          </a:solidFill>
                        </a:defRPr>
                      </a:pPr>
                      <a:r>
                        <a:t>■</a:t>
                      </a:r>
                    </a:p>
                  </a:txBody>
                  <a:tcPr marT="0" marB="0" marR="0"/>
                </a:tc>
                <a:tc>
                  <a:txBody>
                    <a:bodyPr/>
                    <a:lstStyle/>
                    <a:p>
                      <a:pPr>
                        <a:defRPr sz="1000">
                          <a:solidFill>
                            <a:srgbClr val="3E4348"/>
                          </a:solidFill>
                          <a:latin typeface="Roboto Light"/>
                        </a:defRPr>
                      </a:pPr>
                      <a:r>
                        <a:t>   Tablet</a:t>
                      </a:r>
                    </a:p>
                  </a:txBody>
                  <a:tcPr marT="0" marB="0" marR="0"/>
                </a:tc>
                <a:tc>
                  <a:txBody>
                    <a:bodyPr/>
                    <a:lstStyle/>
                    <a:p>
                      <a:pPr>
                        <a:defRPr sz="1000">
                          <a:solidFill>
                            <a:srgbClr val="FFD6AE"/>
                          </a:solidFill>
                        </a:defRPr>
                      </a:pPr>
                      <a:r>
                        <a:t>■</a:t>
                      </a:r>
                    </a:p>
                  </a:txBody>
                  <a:tcPr marT="0" marB="0" marR="0"/>
                </a:tc>
                <a:tc>
                  <a:txBody>
                    <a:bodyPr/>
                    <a:lstStyle/>
                    <a:p>
                      <a:pPr>
                        <a:defRPr sz="1000">
                          <a:solidFill>
                            <a:srgbClr val="3E4348"/>
                          </a:solidFill>
                          <a:latin typeface="Roboto Light"/>
                        </a:defRPr>
                      </a:pPr>
                      <a:r>
                        <a:t>   Laptop</a:t>
                      </a:r>
                    </a:p>
                  </a:txBody>
                  <a:tcPr marT="0" marB="0" marR="0"/>
                </a:tc>
              </a:tr>
              <a:tr h="91440">
                <a:tc>
                  <a:txBody>
                    <a:bodyPr/>
                    <a:lstStyle/>
                    <a:p>
                      <a:pPr>
                        <a:defRPr sz="1000">
                          <a:solidFill>
                            <a:srgbClr val="FFC1C0"/>
                          </a:solidFill>
                        </a:defRPr>
                      </a:pPr>
                      <a:r>
                        <a:t>■</a:t>
                      </a:r>
                    </a:p>
                  </a:txBody>
                  <a:tcPr marT="0" marB="0" marR="0"/>
                </a:tc>
                <a:tc>
                  <a:txBody>
                    <a:bodyPr/>
                    <a:lstStyle/>
                    <a:p>
                      <a:pPr>
                        <a:defRPr sz="1000">
                          <a:solidFill>
                            <a:srgbClr val="3E4348"/>
                          </a:solidFill>
                          <a:latin typeface="Roboto Light"/>
                        </a:defRPr>
                      </a:pPr>
                      <a:r>
                        <a:t>   Desk</a:t>
                      </a:r>
                    </a:p>
                  </a:txBody>
                  <a:tcPr marT="0" marB="0" marR="0"/>
                </a:tc>
                <a:tc>
                  <a:txBody>
                    <a:bodyPr/>
                    <a:lstStyle/>
                    <a:p>
                      <a:pPr>
                        <a:defRPr sz="1000">
                          <a:solidFill>
                            <a:srgbClr val="FFB26E"/>
                          </a:solidFill>
                        </a:defRPr>
                      </a:pPr>
                      <a:r>
                        <a:t>■</a:t>
                      </a:r>
                    </a:p>
                  </a:txBody>
                  <a:tcPr marT="0" marB="0" marR="0"/>
                </a:tc>
                <a:tc>
                  <a:txBody>
                    <a:bodyPr/>
                    <a:lstStyle/>
                    <a:p>
                      <a:pPr>
                        <a:defRPr sz="1000">
                          <a:solidFill>
                            <a:srgbClr val="3E4348"/>
                          </a:solidFill>
                          <a:latin typeface="Roboto Light"/>
                        </a:defRPr>
                      </a:pPr>
                      <a:r>
                        <a:t>   Chair</a:t>
                      </a:r>
                    </a:p>
                  </a:txBody>
                  <a:tcPr marT="0" marB="0" marR="0"/>
                </a:tc>
              </a:tr>
              <a:tr h="91440">
                <a:tc>
                  <a:txBody>
                    <a:bodyPr/>
                    <a:lstStyle/>
                    <a:p>
                      <a:pPr>
                        <a:defRPr sz="1000">
                          <a:solidFill>
                            <a:srgbClr val="E77C7D"/>
                          </a:solidFill>
                        </a:defRPr>
                      </a:pPr>
                      <a:r>
                        <a:t>■</a:t>
                      </a:r>
                    </a:p>
                  </a:txBody>
                  <a:tcPr marT="0" marB="0" marR="0"/>
                </a:tc>
                <a:tc>
                  <a:txBody>
                    <a:bodyPr/>
                    <a:lstStyle/>
                    <a:p>
                      <a:pPr>
                        <a:defRPr sz="1000">
                          <a:solidFill>
                            <a:srgbClr val="3E4348"/>
                          </a:solidFill>
                          <a:latin typeface="Roboto Light"/>
                        </a:defRPr>
                      </a:pPr>
                      <a:r>
                        <a:t>   Keyboard</a:t>
                      </a:r>
                    </a:p>
                  </a:txBody>
                  <a:tcPr marT="0" marB="0" marR="0"/>
                </a:tc>
                <a:tc>
                  <a:txBody>
                    <a:bodyPr/>
                    <a:lstStyle/>
                    <a:p>
                      <a:pPr>
                        <a:defRPr sz="1000">
                          <a:solidFill>
                            <a:srgbClr val="CEDDF1"/>
                          </a:solidFill>
                        </a:defRPr>
                      </a:pPr>
                      <a:r>
                        <a:t>■</a:t>
                      </a:r>
                    </a:p>
                  </a:txBody>
                  <a:tcPr marT="0" marB="0" marR="0"/>
                </a:tc>
                <a:tc>
                  <a:txBody>
                    <a:bodyPr/>
                    <a:lstStyle/>
                    <a:p>
                      <a:pPr>
                        <a:defRPr sz="1000">
                          <a:solidFill>
                            <a:srgbClr val="3E4348"/>
                          </a:solidFill>
                          <a:latin typeface="Roboto Light"/>
                        </a:defRPr>
                      </a:pPr>
                      <a:r>
                        <a:t>   Mouse</a:t>
                      </a:r>
                    </a:p>
                  </a:txBody>
                  <a:tcPr marT="0" marB="0" marR="0"/>
                </a:tc>
              </a:tr>
              <a:tr h="91440">
                <a:tc>
                  <a:txBody>
                    <a:bodyPr/>
                    <a:lstStyle/>
                    <a:p>
                      <a:pPr>
                        <a:defRPr sz="1000">
                          <a:solidFill>
                            <a:srgbClr val="C1EBB8"/>
                          </a:solidFill>
                        </a:defRPr>
                      </a:pPr>
                      <a:r>
                        <a:t>■</a:t>
                      </a:r>
                    </a:p>
                  </a:txBody>
                  <a:tcPr marT="0" marB="0" marR="0"/>
                </a:tc>
                <a:tc>
                  <a:txBody>
                    <a:bodyPr/>
                    <a:lstStyle/>
                    <a:p>
                      <a:pPr>
                        <a:defRPr sz="1000">
                          <a:solidFill>
                            <a:srgbClr val="3E4348"/>
                          </a:solidFill>
                          <a:latin typeface="Roboto Light"/>
                        </a:defRPr>
                      </a:pPr>
                      <a:r>
                        <a:t>   Headphones</a:t>
                      </a:r>
                    </a:p>
                  </a:txBody>
                  <a:tcPr marT="0" marB="0" marR="0"/>
                </a:tc>
                <a:tc>
                  <a:txBody>
                    <a:bodyPr/>
                    <a:lstStyle/>
                    <a:p>
                      <a:pPr>
                        <a:defRPr sz="1000">
                          <a:solidFill>
                            <a:srgbClr val="65B0E4"/>
                          </a:solidFill>
                        </a:defRPr>
                      </a:pPr>
                      <a:r>
                        <a:t>■</a:t>
                      </a:r>
                    </a:p>
                  </a:txBody>
                  <a:tcPr marT="0" marB="0" marR="0"/>
                </a:tc>
                <a:tc>
                  <a:txBody>
                    <a:bodyPr/>
                    <a:lstStyle/>
                    <a:p>
                      <a:pPr>
                        <a:defRPr sz="1000">
                          <a:solidFill>
                            <a:srgbClr val="3E4348"/>
                          </a:solidFill>
                          <a:latin typeface="Roboto Light"/>
                        </a:defRPr>
                      </a:pPr>
                      <a:r>
                        <a:t>   Printer</a:t>
                      </a:r>
                    </a:p>
                  </a:txBody>
                  <a:tcPr marT="0" marB="0" marR="0"/>
                </a:tc>
              </a:tr>
            </a:tbl>
          </a:graphicData>
        </a:graphic>
      </p:graphicFrame>
      <p:pic>
        <p:nvPicPr>
          <p:cNvPr id="3" name="Picture Placeholder 2" descr="3.emf"/>
          <p:cNvPicPr>
            <a:picLocks noGrp="1" noChangeAspect="1"/>
          </p:cNvPicPr>
          <p:nvPr>
            <p:ph type="pic" idx="21" sz="quarter"/>
          </p:nvPr>
        </p:nvPicPr>
        <p:blipFill>
          <a:blip r:embed="rId2"/>
          <a:srcRect/>
          <a:stretch>
            <a:fillRect/>
          </a:stretch>
        </p:blipFill>
        <p:spPr>
          <a:xfrm>
            <a:off x="609597" y="1587598"/>
            <a:ext cx="4752000" cy="3960000"/>
          </a:xfrm>
        </p:spPr>
      </p:pic>
      <p:sp>
        <p:nvSpPr>
          <p:cNvPr id="4" name="Text Placeholder 3"/>
          <p:cNvSpPr>
            <a:spLocks noGrp="1"/>
          </p:cNvSpPr>
          <p:nvPr>
            <p:ph type="body" idx="23" sz="quarter"/>
          </p:nvPr>
        </p:nvSpPr>
        <p:spPr/>
        <p:txBody>
          <a:bodyPr/>
          <a:lstStyle/>
          <a:p/>
          <a:p/>
          <a:p>
            <a:r>
              <a:t>Product Distribution Shifts with Quantity Ordered</a:t>
            </a:r>
          </a:p>
        </p:txBody>
      </p:sp>
      <p:sp>
        <p:nvSpPr>
          <p:cNvPr id="5" name="Text Placeholder 4"/>
          <p:cNvSpPr>
            <a:spLocks noGrp="1"/>
          </p:cNvSpPr>
          <p:nvPr>
            <p:ph type="body" idx="24" sz="quarter"/>
          </p:nvPr>
        </p:nvSpPr>
        <p:spPr/>
        <p:txBody>
          <a:bodyPr/>
          <a:lstStyle/>
          <a:p>
            <a:r>
              <a:t>% Makeup of Product</a:t>
            </a:r>
          </a:p>
        </p:txBody>
      </p:sp>
      <p:sp>
        <p:nvSpPr>
          <p:cNvPr id="7" name="Text Placeholder 6"/>
          <p:cNvSpPr>
            <a:spLocks noGrp="1"/>
          </p:cNvSpPr>
          <p:nvPr>
            <p:ph type="body" idx="26" sz="quarter"/>
          </p:nvPr>
        </p:nvSpPr>
        <p:spPr/>
        <p:txBody>
          <a:bodyPr/>
          <a:lstStyle/>
          <a:p>
            <a:r>
              <a:t>Key takeaway: Consider offering promotions or discounts on Monitors for single-item purchases and on Desks for bulk orders to align with these purchasing trends.</a:t>
            </a:r>
          </a:p>
          <a:p>
            <a:r>
              <a:t>The data shows that the quantity of Products ordered affects the types of Products being purchased. For instance, Monitors are ordered much more frequently when the quantity is 1, 6, or 7, compared to their overall average. Desks are ordered more often in quantities of 8 and 10. External Hard Drives see a rise in orders when the quantity is 6, and Chairs are more common in orders of 9. Tablets are less likely to be ordered in quantities of 6. Mice are more frequently ordered in quantities of 6 and 8, while Printers are more common in orders of 4 and 9. Laptops are more frequently ordered in quantities of 3.</a:t>
            </a:r>
          </a:p>
          <a:p/>
        </p:txBody>
      </p:sp>
      <p:sp>
        <p:nvSpPr>
          <p:cNvPr id="8" name="Slide Number Placeholder 7"/>
          <p:cNvSpPr>
            <a:spLocks noGrp="1"/>
          </p:cNvSpPr>
          <p:nvPr>
            <p:ph type="sldNum" idx="17" sz="quarter"/>
          </p:nvPr>
        </p:nvSpPr>
        <p:spPr/>
        <p:txBody>
          <a:bodyPr/>
          <a:p>
            <a:r>
              <a:t>4</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4.emf"/>
          <p:cNvPicPr>
            <a:picLocks noGrp="1" noChangeAspect="1"/>
          </p:cNvPicPr>
          <p:nvPr>
            <p:ph type="pic" idx="22" sz="quarter"/>
          </p:nvPr>
        </p:nvPicPr>
        <p:blipFill>
          <a:blip r:embed="rId2"/>
          <a:srcRect/>
          <a:stretch>
            <a:fillRect/>
          </a:stretch>
        </p:blipFill>
        <p:spPr>
          <a:xfrm>
            <a:off x="4562383" y="1587600"/>
            <a:ext cx="6107400" cy="4680000"/>
          </a:xfrm>
        </p:spPr>
      </p:pic>
      <p:sp>
        <p:nvSpPr>
          <p:cNvPr id="3" name="Text Placeholder 2"/>
          <p:cNvSpPr>
            <a:spLocks noGrp="1"/>
          </p:cNvSpPr>
          <p:nvPr>
            <p:ph type="body" idx="23" sz="quarter"/>
          </p:nvPr>
        </p:nvSpPr>
        <p:spPr/>
        <p:txBody>
          <a:bodyPr/>
          <a:lstStyle/>
          <a:p/>
          <a:p/>
          <a:p>
            <a:r>
              <a:t>Quantity Ordered Shows No Clear Trend</a:t>
            </a:r>
          </a:p>
        </p:txBody>
      </p:sp>
      <p:sp>
        <p:nvSpPr>
          <p:cNvPr id="4" name="Text Placeholder 3"/>
          <p:cNvSpPr>
            <a:spLocks noGrp="1"/>
          </p:cNvSpPr>
          <p:nvPr>
            <p:ph type="body" idx="24" sz="quarter"/>
          </p:nvPr>
        </p:nvSpPr>
        <p:spPr/>
        <p:txBody>
          <a:bodyPr/>
          <a:lstStyle/>
          <a:p>
            <a:r>
              <a:t>Quantity Ordered across Order Date from 30 Dec 2022 to 24 Dec 2023</a:t>
            </a:r>
          </a:p>
        </p:txBody>
      </p:sp>
      <p:sp>
        <p:nvSpPr>
          <p:cNvPr id="6" name="Text Placeholder 5"/>
          <p:cNvSpPr>
            <a:spLocks noGrp="1"/>
          </p:cNvSpPr>
          <p:nvPr>
            <p:ph type="body" idx="26" sz="quarter"/>
          </p:nvPr>
        </p:nvSpPr>
        <p:spPr/>
        <p:txBody>
          <a:bodyPr/>
          <a:lstStyle/>
          <a:p>
            <a:r>
              <a:t>Key takeaway: Since there is no clear trend in the Quantity Ordered, it might be useful to look at other factors like promotions, seasons, or specific Product popularity to understand what influences customer purchases.</a:t>
            </a:r>
          </a:p>
          <a:p>
            <a:r>
              <a:t>The data shows that there isn't a clear pattern or trend in the number of items ordered over time. This means that the quantity of Products people buy doesn't consistently go up or down during the period covered by the dataset.</a:t>
            </a:r>
          </a:p>
          <a:p/>
        </p:txBody>
      </p:sp>
      <p:sp>
        <p:nvSpPr>
          <p:cNvPr id="7" name="Slide Number Placeholder 6"/>
          <p:cNvSpPr>
            <a:spLocks noGrp="1"/>
          </p:cNvSpPr>
          <p:nvPr>
            <p:ph type="sldNum" idx="17" sz="quarter"/>
          </p:nvPr>
        </p:nvSpPr>
        <p:spPr/>
        <p:txBody>
          <a:bodyPr/>
          <a:p>
            <a:r>
              <a:t>5</a:t>
            </a:r>
          </a:p>
        </p:txBody>
      </p:sp>
    </p:spTree>
  </p:cSld>
  <p:clrMapOvr>
    <a:masterClrMapping/>
  </p:clrMapOvr>
</p:sld>
</file>

<file path=ppt/theme/theme1.xml><?xml version="1.0" encoding="utf-8"?>
<a:theme xmlns:a="http://schemas.openxmlformats.org/drawingml/2006/main" name="Office Theme">
  <a:themeElements>
    <a:clrScheme name="Custom 4">
      <a:dk1>
        <a:sysClr val="windowText" lastClr="000000"/>
      </a:dk1>
      <a:lt1>
        <a:sysClr val="window" lastClr="FFFFFF"/>
      </a:lt1>
      <a:dk2>
        <a:srgbClr val="91B5B5"/>
      </a:dk2>
      <a:lt2>
        <a:srgbClr val="C9E9E7"/>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7">
      <a:majorFont>
        <a:latin typeface="Georgia"/>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13986</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0</vt:i4>
      </vt:variant>
    </vt:vector>
  </HeadingPairs>
  <TitlesOfParts>
    <vt:vector size="10" baseType="lpstr">
      <vt:lpstr>Arial</vt:lpstr>
      <vt:lpstr>Calibri</vt:lpstr>
      <vt:lpstr>Calibri Light</vt:lpstr>
      <vt:lpstr>Open Sans</vt:lpstr>
      <vt:lpstr>Roboto</vt:lpstr>
      <vt:lpstr>Roboto Light</vt:lpstr>
      <vt:lpstr>Roboto Lt</vt:lpstr>
      <vt:lpstr>Verdana</vt:lpstr>
      <vt:lpstr>Wingdings</vt:lpstr>
      <vt:lpstr>Office Theme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ChartPixel</dc:creator>
  <cp:lastModifiedBy>Andrea Szilagyi</cp:lastModifiedBy>
  <cp:revision>30</cp:revision>
  <dcterms:created xsi:type="dcterms:W3CDTF">2019-07-04T05:19:40Z</dcterms:created>
  <dcterms:modified xsi:type="dcterms:W3CDTF">2024-04-08T14:07:53Z</dcterms:modified>
</cp:coreProperties>
</file>