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5" r:id="rId3"/>
    <p:sldId id="273" r:id="rId4"/>
    <p:sldId id="264" r:id="rId5"/>
    <p:sldId id="274" r:id="rId6"/>
    <p:sldId id="261" r:id="rId7"/>
    <p:sldId id="271" r:id="rId8"/>
    <p:sldId id="269" r:id="rId9"/>
    <p:sldId id="27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1CCD-F4C0-41B0-A4D4-A73572175F65}" type="datetimeFigureOut">
              <a:rPr lang="zh-TW" altLang="en-US" smtClean="0"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812B-8097-46AA-8690-A3E3FA1C8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0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209B-84E8-4D20-A8B5-8B6CCC93DD40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3616-36E1-47F4-83FA-7BD55BF2180E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75CC-24B7-4EE1-82FC-8F9766E1A416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3E5FC-DA46-4395-92B5-18FECBACC505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C687-EF88-48B6-9950-3C3B1810A34C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DA3-1B38-48D3-A2E7-468907899BD8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F8E0-7334-406E-AF2C-8747AD2CA4A8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A49D-5250-41F9-94E0-D66BF1B33FC6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C7F0-EDC3-41EC-8231-7F056EEE8636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738-22BA-42F7-A2CE-FE2C070CA3D7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DA0E66-6136-4EF9-9E44-B74FDCC85950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D0CDFD-C721-4E7D-9381-FB2C183D0A12}" type="datetime1">
              <a:rPr lang="en-US" altLang="zh-TW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672138-5308-4804-98C3-97108541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42E2A-8611-4B65-86DB-86D7B54D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16736"/>
            <a:ext cx="10464800" cy="198209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dirty="0" smtClean="0"/>
              <a:t>第</a:t>
            </a:r>
            <a:r>
              <a:rPr lang="zh-TW" altLang="en-US" sz="5400" dirty="0"/>
              <a:t>四</a:t>
            </a:r>
            <a:r>
              <a:rPr lang="zh-TW" altLang="en-US" sz="5400" dirty="0" smtClean="0"/>
              <a:t>大組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軟體工程期末報告</a:t>
            </a:r>
            <a:endParaRPr 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03A8EB-3F54-4007-BE9F-22E7426C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180" y="3846576"/>
            <a:ext cx="3215640" cy="2481072"/>
          </a:xfrm>
        </p:spPr>
        <p:txBody>
          <a:bodyPr>
            <a:noAutofit/>
          </a:bodyPr>
          <a:lstStyle/>
          <a:p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模組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第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9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小組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105213003</a:t>
            </a:r>
            <a:r>
              <a:rPr lang="zh-TW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黃家定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105213034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宋鎮霖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105213060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陳浩鋐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F603A8EB-3F54-4007-BE9F-22E7426CDBA6}"/>
              </a:ext>
            </a:extLst>
          </p:cNvPr>
          <p:cNvSpPr txBox="1">
            <a:spLocks/>
          </p:cNvSpPr>
          <p:nvPr/>
        </p:nvSpPr>
        <p:spPr>
          <a:xfrm>
            <a:off x="1115568" y="3889248"/>
            <a:ext cx="2889504" cy="26578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模組</a:t>
            </a:r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第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6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小組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105213004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陳冠瑜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105213025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施怡緻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105213046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蔡昂廷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603A8EB-3F54-4007-BE9F-22E7426CDBA6}"/>
              </a:ext>
            </a:extLst>
          </p:cNvPr>
          <p:cNvSpPr txBox="1">
            <a:spLocks/>
          </p:cNvSpPr>
          <p:nvPr/>
        </p:nvSpPr>
        <p:spPr>
          <a:xfrm>
            <a:off x="8302752" y="3889248"/>
            <a:ext cx="2889504" cy="24810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模組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第</a:t>
            </a:r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14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小組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105213017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蔡靚姚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105213042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顏宏任</a:t>
            </a:r>
            <a:endParaRPr lang="en-US" altLang="zh-TW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zh-TW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105213079</a:t>
            </a:r>
            <a:r>
              <a:rPr lang="zh-TW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張啟緯</a:t>
            </a:r>
            <a:endParaRPr lang="en-US" altLang="zh-TW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1856" y="85344"/>
            <a:ext cx="7729728" cy="677265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當期庫存</a:t>
            </a:r>
            <a:r>
              <a:rPr lang="en-US" altLang="zh-TW" dirty="0"/>
              <a:t>=</a:t>
            </a:r>
            <a:r>
              <a:rPr lang="zh-TW" altLang="en-US" dirty="0"/>
              <a:t>上期庫存</a:t>
            </a:r>
            <a:r>
              <a:rPr lang="en-US" altLang="zh-TW" dirty="0"/>
              <a:t>+</a:t>
            </a:r>
            <a:r>
              <a:rPr lang="zh-TW" altLang="en-US" dirty="0"/>
              <a:t>該游到貨</a:t>
            </a:r>
            <a:r>
              <a:rPr lang="en-US" altLang="zh-TW" dirty="0"/>
              <a:t>-</a:t>
            </a:r>
            <a:r>
              <a:rPr lang="zh-TW" altLang="en-US" dirty="0"/>
              <a:t>下游三週前要的貨</a:t>
            </a:r>
            <a:r>
              <a:rPr lang="en-US" altLang="zh-TW" dirty="0"/>
              <a:t>-</a:t>
            </a:r>
            <a:r>
              <a:rPr lang="zh-TW" altLang="en-US" dirty="0"/>
              <a:t>欠貨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上游當期庫存</a:t>
            </a:r>
            <a:r>
              <a:rPr lang="en-US" altLang="zh-TW" dirty="0"/>
              <a:t>=</a:t>
            </a:r>
            <a:r>
              <a:rPr lang="zh-TW" altLang="en-US" dirty="0"/>
              <a:t>上期庫存</a:t>
            </a:r>
            <a:r>
              <a:rPr lang="en-US" altLang="zh-TW" dirty="0"/>
              <a:t>+</a:t>
            </a:r>
            <a:r>
              <a:rPr lang="zh-TW" altLang="en-US" dirty="0"/>
              <a:t>該游到貨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該游到貨</a:t>
            </a:r>
            <a:r>
              <a:rPr lang="en-US" altLang="zh-TW" dirty="0"/>
              <a:t>-&gt;A:2</a:t>
            </a:r>
            <a:r>
              <a:rPr lang="zh-TW" altLang="en-US" dirty="0"/>
              <a:t>週前</a:t>
            </a:r>
          </a:p>
          <a:p>
            <a:r>
              <a:rPr lang="zh-TW" altLang="en-US" dirty="0"/>
              <a:t>   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D:3</a:t>
            </a:r>
            <a:r>
              <a:rPr lang="zh-TW" altLang="en-US" dirty="0"/>
              <a:t>週前</a:t>
            </a:r>
          </a:p>
          <a:p>
            <a:r>
              <a:rPr lang="zh-TW" altLang="en-US" dirty="0"/>
              <a:t>下游三週前要的訂單</a:t>
            </a:r>
            <a:r>
              <a:rPr lang="en-US" altLang="zh-TW" dirty="0"/>
              <a:t>-&gt;A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C:3</a:t>
            </a:r>
            <a:r>
              <a:rPr lang="zh-TW" altLang="en-US" dirty="0"/>
              <a:t>週前</a:t>
            </a:r>
          </a:p>
          <a:p>
            <a:r>
              <a:rPr lang="zh-TW" altLang="en-US" dirty="0"/>
              <a:t>                    </a:t>
            </a:r>
            <a:r>
              <a:rPr lang="en-US" altLang="zh-TW" dirty="0"/>
              <a:t>D:</a:t>
            </a:r>
            <a:r>
              <a:rPr lang="zh-TW" altLang="en-US" dirty="0"/>
              <a:t>當週</a:t>
            </a:r>
          </a:p>
          <a:p>
            <a:endParaRPr lang="zh-TW" altLang="en-US" dirty="0"/>
          </a:p>
          <a:p>
            <a:r>
              <a:rPr lang="en-US" altLang="zh-TW" dirty="0"/>
              <a:t>if(</a:t>
            </a:r>
            <a:r>
              <a:rPr lang="zh-TW" altLang="en-US" dirty="0"/>
              <a:t>上游當期庫存</a:t>
            </a:r>
            <a:r>
              <a:rPr lang="en-US" altLang="zh-TW" dirty="0"/>
              <a:t>&gt;=</a:t>
            </a:r>
            <a:r>
              <a:rPr lang="zh-TW" altLang="en-US" dirty="0"/>
              <a:t>該游三週前要的貨</a:t>
            </a:r>
            <a:r>
              <a:rPr lang="en-US" altLang="zh-TW" dirty="0"/>
              <a:t>){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該游到貨</a:t>
            </a:r>
            <a:r>
              <a:rPr lang="en-US" altLang="zh-TW" dirty="0"/>
              <a:t>=</a:t>
            </a:r>
            <a:r>
              <a:rPr lang="zh-TW" altLang="en-US" dirty="0"/>
              <a:t>該游三週前要的貨</a:t>
            </a:r>
          </a:p>
          <a:p>
            <a:r>
              <a:rPr lang="en-US" altLang="zh-TW" dirty="0"/>
              <a:t>}else{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該游到貨</a:t>
            </a:r>
            <a:r>
              <a:rPr lang="en-US" altLang="zh-TW" dirty="0"/>
              <a:t>=</a:t>
            </a:r>
            <a:r>
              <a:rPr lang="zh-TW" altLang="en-US" dirty="0"/>
              <a:t>上游當期庫存</a:t>
            </a:r>
          </a:p>
          <a:p>
            <a:r>
              <a:rPr lang="zh-TW" altLang="en-US" dirty="0"/>
              <a:t>        欠貨</a:t>
            </a:r>
            <a:r>
              <a:rPr lang="en-US" altLang="zh-TW" dirty="0"/>
              <a:t>=</a:t>
            </a:r>
            <a:r>
              <a:rPr lang="zh-TW" altLang="en-US" dirty="0"/>
              <a:t>該游三週前要的貨</a:t>
            </a:r>
            <a:r>
              <a:rPr lang="en-US" altLang="zh-TW" dirty="0"/>
              <a:t>-</a:t>
            </a:r>
            <a:r>
              <a:rPr lang="zh-TW" altLang="en-US" dirty="0"/>
              <a:t>上游當期庫存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TW" altLang="en-US" dirty="0"/>
              <a:t>成本一樣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累加的</a:t>
            </a:r>
          </a:p>
          <a:p>
            <a:r>
              <a:rPr lang="en-US" altLang="zh-TW" dirty="0"/>
              <a:t>if(</a:t>
            </a:r>
            <a:r>
              <a:rPr lang="zh-TW" altLang="en-US" dirty="0"/>
              <a:t>當期庫存</a:t>
            </a:r>
            <a:r>
              <a:rPr lang="en-US" altLang="zh-TW" dirty="0"/>
              <a:t>&gt;=0){</a:t>
            </a:r>
            <a:r>
              <a:rPr lang="zh-TW" altLang="en-US" dirty="0"/>
              <a:t>本期成本</a:t>
            </a:r>
            <a:r>
              <a:rPr lang="en-US" altLang="zh-TW" dirty="0"/>
              <a:t>=</a:t>
            </a:r>
            <a:r>
              <a:rPr lang="zh-TW" altLang="en-US" dirty="0"/>
              <a:t>當期庫存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else{</a:t>
            </a:r>
            <a:r>
              <a:rPr lang="zh-TW" altLang="en-US" dirty="0"/>
              <a:t>本期成本</a:t>
            </a:r>
            <a:r>
              <a:rPr lang="en-US" altLang="zh-TW" dirty="0"/>
              <a:t>=(</a:t>
            </a:r>
            <a:r>
              <a:rPr lang="zh-TW" altLang="en-US" dirty="0"/>
              <a:t>當期庫存</a:t>
            </a:r>
            <a:r>
              <a:rPr lang="en-US" altLang="zh-TW" dirty="0"/>
              <a:t>)*(-2)}</a:t>
            </a:r>
          </a:p>
          <a:p>
            <a:r>
              <a:rPr lang="zh-TW" altLang="en-US" dirty="0"/>
              <a:t>總成本</a:t>
            </a:r>
            <a:r>
              <a:rPr lang="en-US" altLang="zh-TW" dirty="0"/>
              <a:t>=</a:t>
            </a:r>
            <a:r>
              <a:rPr lang="zh-TW" altLang="en-US" dirty="0"/>
              <a:t>當期成本</a:t>
            </a:r>
            <a:r>
              <a:rPr lang="en-US" altLang="zh-TW" dirty="0"/>
              <a:t>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10</a:t>
            </a:fld>
            <a:endParaRPr 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90500" y="215392"/>
            <a:ext cx="2194560" cy="87782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zh-TW" altLang="en-US" b="1" spc="-100" dirty="0" smtClean="0">
                <a:solidFill>
                  <a:srgbClr val="FF0000"/>
                </a:solidFill>
              </a:rPr>
              <a:t>成本計算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101848" y="738124"/>
            <a:ext cx="5937504" cy="118872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4000" spc="-100" dirty="0" smtClean="0">
                <a:solidFill>
                  <a:schemeClr val="tx1"/>
                </a:solidFill>
              </a:rPr>
              <a:t>USE</a:t>
            </a:r>
            <a:r>
              <a:rPr lang="en-US" altLang="zh-TW" sz="3200" spc="-100" dirty="0" smtClean="0">
                <a:solidFill>
                  <a:schemeClr val="tx1"/>
                </a:solidFill>
              </a:rPr>
              <a:t> </a:t>
            </a:r>
            <a:r>
              <a:rPr lang="en-US" altLang="zh-TW" sz="4000" spc="-100" dirty="0" smtClean="0">
                <a:solidFill>
                  <a:schemeClr val="tx1"/>
                </a:solidFill>
              </a:rPr>
              <a:t>Case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black">
          <a:xfrm>
            <a:off x="3120136" y="2179828"/>
            <a:ext cx="5900928" cy="1188720"/>
          </a:xfrm>
          <a:prstGeom prst="rect">
            <a:avLst/>
          </a:prstGeom>
          <a:solidFill>
            <a:srgbClr val="FFFF00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Activity Diagram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 bwMode="black">
          <a:xfrm>
            <a:off x="3151632" y="5293868"/>
            <a:ext cx="5888736" cy="1188720"/>
          </a:xfrm>
          <a:prstGeom prst="rect">
            <a:avLst/>
          </a:prstGeom>
          <a:solidFill>
            <a:srgbClr val="FFFF00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/>
              <a:t>DEMO</a:t>
            </a:r>
            <a:endParaRPr lang="en-US" altLang="zh-TW" sz="36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black">
          <a:xfrm>
            <a:off x="3094736" y="3768852"/>
            <a:ext cx="5900928" cy="1188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/>
              <a:t>Data base</a:t>
            </a:r>
            <a:endParaRPr lang="en-US" altLang="zh-TW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B429C55-ED4E-4E26-87D8-71880AE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848" y="2933700"/>
            <a:ext cx="6242304" cy="990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altLang="zh-TW" sz="5400" dirty="0"/>
              <a:t>Use Case</a:t>
            </a:r>
            <a:endParaRPr lang="en-US" sz="5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4</a:t>
            </a:fld>
            <a:endParaRPr 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1487424" y="3060192"/>
            <a:ext cx="670560" cy="1308116"/>
            <a:chOff x="1170432" y="1572768"/>
            <a:chExt cx="670560" cy="1308116"/>
          </a:xfrm>
        </p:grpSpPr>
        <p:grpSp>
          <p:nvGrpSpPr>
            <p:cNvPr id="29" name="群組 28"/>
            <p:cNvGrpSpPr/>
            <p:nvPr/>
          </p:nvGrpSpPr>
          <p:grpSpPr>
            <a:xfrm>
              <a:off x="1182624" y="1572768"/>
              <a:ext cx="560832" cy="839724"/>
              <a:chOff x="1085850" y="1619250"/>
              <a:chExt cx="742950" cy="1085850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225153" y="1619250"/>
                <a:ext cx="417909" cy="33609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 flipV="1">
                <a:off x="1085850" y="2136321"/>
                <a:ext cx="742950" cy="129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6" idx="4"/>
              </p:cNvCxnSpPr>
              <p:nvPr/>
            </p:nvCxnSpPr>
            <p:spPr>
              <a:xfrm>
                <a:off x="1434108" y="1955346"/>
                <a:ext cx="23217" cy="4265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H="1">
                <a:off x="1178719" y="2381930"/>
                <a:ext cx="278606" cy="3231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1472803" y="2369004"/>
                <a:ext cx="325041" cy="3360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文字方塊 30"/>
            <p:cNvSpPr txBox="1"/>
            <p:nvPr/>
          </p:nvSpPr>
          <p:spPr>
            <a:xfrm>
              <a:off x="1170432" y="2511552"/>
              <a:ext cx="6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玩</a:t>
              </a:r>
              <a:r>
                <a:rPr lang="zh-TW" altLang="en-US" dirty="0"/>
                <a:t>家</a:t>
              </a:r>
            </a:p>
          </p:txBody>
        </p:sp>
      </p:grpSp>
      <p:sp>
        <p:nvSpPr>
          <p:cNvPr id="43" name="橢圓 42"/>
          <p:cNvSpPr/>
          <p:nvPr/>
        </p:nvSpPr>
        <p:spPr>
          <a:xfrm>
            <a:off x="3724656" y="384048"/>
            <a:ext cx="1554480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</a:t>
            </a:r>
            <a:r>
              <a:rPr lang="zh-TW" altLang="en-US" dirty="0">
                <a:solidFill>
                  <a:schemeClr val="tx1"/>
                </a:solidFill>
              </a:rPr>
              <a:t>帳號</a:t>
            </a:r>
          </a:p>
        </p:txBody>
      </p:sp>
      <p:sp>
        <p:nvSpPr>
          <p:cNvPr id="44" name="橢圓 43"/>
          <p:cNvSpPr/>
          <p:nvPr/>
        </p:nvSpPr>
        <p:spPr>
          <a:xfrm>
            <a:off x="3730752" y="1816608"/>
            <a:ext cx="1554480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創立隊伍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779520" y="2572512"/>
            <a:ext cx="1554480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加入</a:t>
            </a:r>
            <a:r>
              <a:rPr lang="zh-TW" altLang="en-US" dirty="0">
                <a:solidFill>
                  <a:schemeClr val="tx1"/>
                </a:solidFill>
              </a:rPr>
              <a:t>隊伍</a:t>
            </a:r>
          </a:p>
        </p:txBody>
      </p:sp>
      <p:sp>
        <p:nvSpPr>
          <p:cNvPr id="46" name="橢圓 45"/>
          <p:cNvSpPr/>
          <p:nvPr/>
        </p:nvSpPr>
        <p:spPr>
          <a:xfrm>
            <a:off x="3840480" y="3901440"/>
            <a:ext cx="1554480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選擇角色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511296" y="5449824"/>
            <a:ext cx="2243328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查看隊伍排名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3493008" y="6199632"/>
            <a:ext cx="2249424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檢視個人積分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657600" y="4596384"/>
            <a:ext cx="1962912" cy="560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接點 49"/>
          <p:cNvCxnSpPr>
            <a:endCxn id="49" idx="2"/>
          </p:cNvCxnSpPr>
          <p:nvPr/>
        </p:nvCxnSpPr>
        <p:spPr>
          <a:xfrm>
            <a:off x="2243328" y="3608832"/>
            <a:ext cx="1414272" cy="1267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46" idx="2"/>
          </p:cNvCxnSpPr>
          <p:nvPr/>
        </p:nvCxnSpPr>
        <p:spPr>
          <a:xfrm>
            <a:off x="2218944" y="3608832"/>
            <a:ext cx="1621536" cy="5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endCxn id="47" idx="2"/>
          </p:cNvCxnSpPr>
          <p:nvPr/>
        </p:nvCxnSpPr>
        <p:spPr>
          <a:xfrm>
            <a:off x="2231136" y="3596640"/>
            <a:ext cx="1280160" cy="2106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endCxn id="48" idx="2"/>
          </p:cNvCxnSpPr>
          <p:nvPr/>
        </p:nvCxnSpPr>
        <p:spPr>
          <a:xfrm>
            <a:off x="2231136" y="3608832"/>
            <a:ext cx="1261872" cy="284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endCxn id="45" idx="2"/>
          </p:cNvCxnSpPr>
          <p:nvPr/>
        </p:nvCxnSpPr>
        <p:spPr>
          <a:xfrm flipV="1">
            <a:off x="2218944" y="2825496"/>
            <a:ext cx="1560576" cy="75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endCxn id="44" idx="2"/>
          </p:cNvCxnSpPr>
          <p:nvPr/>
        </p:nvCxnSpPr>
        <p:spPr>
          <a:xfrm flipV="1">
            <a:off x="2194560" y="2069592"/>
            <a:ext cx="1536192" cy="1514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endCxn id="43" idx="2"/>
          </p:cNvCxnSpPr>
          <p:nvPr/>
        </p:nvCxnSpPr>
        <p:spPr>
          <a:xfrm flipV="1">
            <a:off x="2194560" y="637032"/>
            <a:ext cx="1530096" cy="297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572256" y="1097280"/>
            <a:ext cx="1914144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上傳大頭貼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接點 72"/>
          <p:cNvCxnSpPr>
            <a:endCxn id="67" idx="2"/>
          </p:cNvCxnSpPr>
          <p:nvPr/>
        </p:nvCxnSpPr>
        <p:spPr>
          <a:xfrm flipV="1">
            <a:off x="2206752" y="1350264"/>
            <a:ext cx="1365504" cy="2246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3834384" y="3236976"/>
            <a:ext cx="1554480" cy="50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退出隊伍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接點 32"/>
          <p:cNvCxnSpPr>
            <a:endCxn id="28" idx="2"/>
          </p:cNvCxnSpPr>
          <p:nvPr/>
        </p:nvCxnSpPr>
        <p:spPr>
          <a:xfrm flipV="1">
            <a:off x="2243328" y="3489960"/>
            <a:ext cx="1591056" cy="9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B429C55-ED4E-4E26-87D8-71880AE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88" y="2933700"/>
            <a:ext cx="6973824" cy="990600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US" altLang="zh-TW" sz="5400" dirty="0"/>
              <a:t>Activity Diagram</a:t>
            </a:r>
            <a:endParaRPr lang="en-US" sz="5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90500" y="215392"/>
            <a:ext cx="2194560" cy="87782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spc="-100" dirty="0" smtClean="0">
                <a:solidFill>
                  <a:srgbClr val="FF0000"/>
                </a:solidFill>
              </a:rPr>
              <a:t>玩家遊戲流程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6</a:t>
            </a:fld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280416" y="2072640"/>
            <a:ext cx="121920" cy="1463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121664" y="1950720"/>
            <a:ext cx="117043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註冊帳號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859024" y="1944624"/>
            <a:ext cx="117043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登入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614672" y="1944624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是否創立</a:t>
            </a:r>
            <a:r>
              <a:rPr lang="zh-TW" altLang="en-US" dirty="0">
                <a:solidFill>
                  <a:schemeClr val="tx1"/>
                </a:solidFill>
              </a:rPr>
              <a:t>隊伍</a:t>
            </a:r>
          </a:p>
        </p:txBody>
      </p:sp>
      <p:sp>
        <p:nvSpPr>
          <p:cNvPr id="12" name="菱形 11"/>
          <p:cNvSpPr/>
          <p:nvPr/>
        </p:nvSpPr>
        <p:spPr>
          <a:xfrm>
            <a:off x="6778752" y="1999488"/>
            <a:ext cx="292608" cy="29260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7" idx="6"/>
            <a:endCxn id="8" idx="1"/>
          </p:cNvCxnSpPr>
          <p:nvPr/>
        </p:nvCxnSpPr>
        <p:spPr>
          <a:xfrm>
            <a:off x="402336" y="2145792"/>
            <a:ext cx="719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3"/>
            <a:endCxn id="10" idx="1"/>
          </p:cNvCxnSpPr>
          <p:nvPr/>
        </p:nvCxnSpPr>
        <p:spPr>
          <a:xfrm flipV="1">
            <a:off x="2292096" y="2139696"/>
            <a:ext cx="566928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3"/>
            <a:endCxn id="11" idx="1"/>
          </p:cNvCxnSpPr>
          <p:nvPr/>
        </p:nvCxnSpPr>
        <p:spPr>
          <a:xfrm>
            <a:off x="4029456" y="2139696"/>
            <a:ext cx="585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3"/>
            <a:endCxn id="12" idx="1"/>
          </p:cNvCxnSpPr>
          <p:nvPr/>
        </p:nvCxnSpPr>
        <p:spPr>
          <a:xfrm>
            <a:off x="6303264" y="2139696"/>
            <a:ext cx="475488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7571232" y="1950720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創立</a:t>
            </a:r>
            <a:r>
              <a:rPr lang="zh-TW" altLang="en-US" dirty="0">
                <a:solidFill>
                  <a:schemeClr val="tx1"/>
                </a:solidFill>
              </a:rPr>
              <a:t>隊伍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6083808" y="2999232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加入隊伍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9985248" y="1950720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設定隊伍名</a:t>
            </a:r>
            <a:r>
              <a:rPr lang="zh-TW" altLang="en-US" dirty="0">
                <a:solidFill>
                  <a:schemeClr val="tx1"/>
                </a:solidFill>
              </a:rPr>
              <a:t>稱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0003536" y="2993136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選擇角色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0009632" y="3986784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等待遊戲開始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009632" y="5157216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輸入訂單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85888" y="5157216"/>
            <a:ext cx="1895856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等待下一期開</a:t>
            </a:r>
            <a:r>
              <a:rPr lang="zh-TW" altLang="en-US" dirty="0">
                <a:solidFill>
                  <a:schemeClr val="tx1"/>
                </a:solidFill>
              </a:rPr>
              <a:t>始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5157216" y="5157216"/>
            <a:ext cx="1688592" cy="3901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r>
              <a:rPr lang="zh-TW" altLang="en-US" dirty="0" smtClean="0">
                <a:solidFill>
                  <a:schemeClr val="tx1"/>
                </a:solidFill>
              </a:rPr>
              <a:t>期遊戲結束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596896" y="5035296"/>
            <a:ext cx="1688592" cy="633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查看隊伍排名及個人成績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432560" y="5254752"/>
            <a:ext cx="237744" cy="219456"/>
            <a:chOff x="1432560" y="5364480"/>
            <a:chExt cx="237744" cy="219456"/>
          </a:xfrm>
        </p:grpSpPr>
        <p:sp>
          <p:nvSpPr>
            <p:cNvPr id="41" name="橢圓 40"/>
            <p:cNvSpPr/>
            <p:nvPr/>
          </p:nvSpPr>
          <p:spPr>
            <a:xfrm>
              <a:off x="1432560" y="5364480"/>
              <a:ext cx="237744" cy="2194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487424" y="5413248"/>
              <a:ext cx="121920" cy="1097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/>
          <p:cNvCxnSpPr>
            <a:stCxn id="12" idx="2"/>
            <a:endCxn id="29" idx="0"/>
          </p:cNvCxnSpPr>
          <p:nvPr/>
        </p:nvCxnSpPr>
        <p:spPr>
          <a:xfrm>
            <a:off x="6925056" y="2292096"/>
            <a:ext cx="3048" cy="70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2" idx="3"/>
            <a:endCxn id="28" idx="1"/>
          </p:cNvCxnSpPr>
          <p:nvPr/>
        </p:nvCxnSpPr>
        <p:spPr>
          <a:xfrm>
            <a:off x="7071360" y="2145792"/>
            <a:ext cx="499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8" idx="3"/>
            <a:endCxn id="30" idx="1"/>
          </p:cNvCxnSpPr>
          <p:nvPr/>
        </p:nvCxnSpPr>
        <p:spPr>
          <a:xfrm>
            <a:off x="9259824" y="2145792"/>
            <a:ext cx="725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7" idx="1"/>
            <a:endCxn id="38" idx="3"/>
          </p:cNvCxnSpPr>
          <p:nvPr/>
        </p:nvCxnSpPr>
        <p:spPr>
          <a:xfrm flipH="1">
            <a:off x="6845808" y="5352288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0" idx="2"/>
            <a:endCxn id="31" idx="0"/>
          </p:cNvCxnSpPr>
          <p:nvPr/>
        </p:nvCxnSpPr>
        <p:spPr>
          <a:xfrm>
            <a:off x="10829544" y="2340864"/>
            <a:ext cx="18288" cy="652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31" idx="2"/>
            <a:endCxn id="32" idx="0"/>
          </p:cNvCxnSpPr>
          <p:nvPr/>
        </p:nvCxnSpPr>
        <p:spPr>
          <a:xfrm>
            <a:off x="10847832" y="3383280"/>
            <a:ext cx="6096" cy="60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2" idx="2"/>
            <a:endCxn id="36" idx="0"/>
          </p:cNvCxnSpPr>
          <p:nvPr/>
        </p:nvCxnSpPr>
        <p:spPr>
          <a:xfrm>
            <a:off x="10853928" y="4376928"/>
            <a:ext cx="0" cy="78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36" idx="1"/>
            <a:endCxn id="37" idx="3"/>
          </p:cNvCxnSpPr>
          <p:nvPr/>
        </p:nvCxnSpPr>
        <p:spPr>
          <a:xfrm flipH="1">
            <a:off x="9381744" y="5352288"/>
            <a:ext cx="627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8" idx="1"/>
            <a:endCxn id="39" idx="3"/>
          </p:cNvCxnSpPr>
          <p:nvPr/>
        </p:nvCxnSpPr>
        <p:spPr>
          <a:xfrm flipH="1">
            <a:off x="4285488" y="5352288"/>
            <a:ext cx="871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39" idx="1"/>
            <a:endCxn id="41" idx="6"/>
          </p:cNvCxnSpPr>
          <p:nvPr/>
        </p:nvCxnSpPr>
        <p:spPr>
          <a:xfrm flipH="1">
            <a:off x="1670304" y="5352288"/>
            <a:ext cx="926592" cy="1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29" idx="3"/>
            <a:endCxn id="31" idx="1"/>
          </p:cNvCxnSpPr>
          <p:nvPr/>
        </p:nvCxnSpPr>
        <p:spPr>
          <a:xfrm flipV="1">
            <a:off x="7772400" y="3188208"/>
            <a:ext cx="2231136" cy="6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107936" y="1865376"/>
            <a:ext cx="39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6553200" y="2468880"/>
            <a:ext cx="39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4777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B429C55-ED4E-4E26-87D8-71880AE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336" y="2933700"/>
            <a:ext cx="4529328" cy="990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altLang="zh-TW" sz="5400" dirty="0"/>
              <a:t>Data Base</a:t>
            </a:r>
            <a:endParaRPr lang="en-US" sz="5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47942"/>
              </p:ext>
            </p:extLst>
          </p:nvPr>
        </p:nvGraphicFramePr>
        <p:xfrm>
          <a:off x="885952" y="1024466"/>
          <a:ext cx="2003552" cy="22464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3552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379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隊伍列表</a:t>
                      </a:r>
                      <a:r>
                        <a:rPr lang="en-US" altLang="zh-TW" dirty="0" smtClean="0"/>
                        <a:t>(list)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880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隊伍名稱</a:t>
                      </a:r>
                      <a:r>
                        <a:rPr lang="en-US" altLang="zh-TW" dirty="0" smtClean="0"/>
                        <a:t>(name)</a:t>
                      </a:r>
                    </a:p>
                    <a:p>
                      <a:r>
                        <a:rPr lang="zh-TW" altLang="en-US" dirty="0" smtClean="0"/>
                        <a:t>隊長帳號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leaderID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人數</a:t>
                      </a:r>
                      <a:r>
                        <a:rPr lang="en-US" altLang="zh-TW" dirty="0" smtClean="0"/>
                        <a:t>(count)</a:t>
                      </a:r>
                      <a:endParaRPr lang="zh-TW" altLang="en-US" dirty="0" smtClean="0"/>
                    </a:p>
                    <a:p>
                      <a:r>
                        <a:rPr lang="zh-TW" altLang="en-US" dirty="0" smtClean="0"/>
                        <a:t>遊戲狀態</a:t>
                      </a:r>
                      <a:r>
                        <a:rPr lang="en-US" altLang="zh-TW" dirty="0" smtClean="0"/>
                        <a:t>(status)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04724"/>
              </p:ext>
            </p:extLst>
          </p:nvPr>
        </p:nvGraphicFramePr>
        <p:xfrm>
          <a:off x="928624" y="4029794"/>
          <a:ext cx="2058416" cy="17472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58416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0446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隊伍</a:t>
                      </a:r>
                      <a:r>
                        <a:rPr lang="en-US" altLang="zh-TW" dirty="0" smtClean="0"/>
                        <a:t>(content)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381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  <a:p>
                      <a:r>
                        <a:rPr lang="zh-TW" altLang="en-US" dirty="0" smtClean="0"/>
                        <a:t>帳號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loginID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zh-TW" altLang="en-US" dirty="0" smtClean="0"/>
                        <a:t>角色</a:t>
                      </a:r>
                      <a:r>
                        <a:rPr lang="en-US" altLang="zh-TW" dirty="0" smtClean="0"/>
                        <a:t>(role)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90860"/>
              </p:ext>
            </p:extLst>
          </p:nvPr>
        </p:nvGraphicFramePr>
        <p:xfrm>
          <a:off x="3592576" y="987890"/>
          <a:ext cx="2235200" cy="237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訂單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gameorder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38145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角色</a:t>
                      </a:r>
                      <a:r>
                        <a:rPr lang="en-US" altLang="zh-TW" dirty="0" smtClean="0"/>
                        <a:t>(role)</a:t>
                      </a:r>
                    </a:p>
                    <a:p>
                      <a:r>
                        <a:rPr lang="zh-TW" altLang="en-US" dirty="0" smtClean="0"/>
                        <a:t>下單數量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smtClean="0"/>
                        <a:t>temp1)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下單數量</a:t>
                      </a:r>
                      <a:r>
                        <a:rPr lang="en-US" altLang="zh-TW" dirty="0" smtClean="0"/>
                        <a:t>(temp2)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下單數量</a:t>
                      </a:r>
                      <a:r>
                        <a:rPr lang="en-US" altLang="zh-TW" dirty="0" smtClean="0"/>
                        <a:t>(temp3)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下單數量</a:t>
                      </a:r>
                      <a:r>
                        <a:rPr lang="en-US" altLang="zh-TW" dirty="0" smtClean="0"/>
                        <a:t>(temp4)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91058"/>
              </p:ext>
            </p:extLst>
          </p:nvPr>
        </p:nvGraphicFramePr>
        <p:xfrm>
          <a:off x="3751834" y="4023698"/>
          <a:ext cx="2235200" cy="17472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每期成本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longwhip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381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角色</a:t>
                      </a:r>
                      <a:r>
                        <a:rPr lang="en-US" altLang="zh-TW" dirty="0" smtClean="0"/>
                        <a:t>(role)</a:t>
                      </a:r>
                    </a:p>
                    <a:p>
                      <a:r>
                        <a:rPr lang="zh-TW" altLang="en-US" dirty="0" smtClean="0"/>
                        <a:t>每期成本</a:t>
                      </a:r>
                      <a:r>
                        <a:rPr lang="en-US" altLang="zh-TW" dirty="0" smtClean="0"/>
                        <a:t>(week)(X50)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55163"/>
              </p:ext>
            </p:extLst>
          </p:nvPr>
        </p:nvGraphicFramePr>
        <p:xfrm>
          <a:off x="6671056" y="956648"/>
          <a:ext cx="2235200" cy="17472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54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排名</a:t>
                      </a:r>
                      <a:r>
                        <a:rPr lang="en-US" altLang="zh-TW" dirty="0" smtClean="0"/>
                        <a:t>(rank)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3814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  <a:p>
                      <a:r>
                        <a:rPr lang="zh-TW" altLang="en-US" dirty="0" smtClean="0"/>
                        <a:t>成本</a:t>
                      </a:r>
                      <a:r>
                        <a:rPr lang="en-US" altLang="zh-TW" dirty="0" smtClean="0"/>
                        <a:t>(cost)</a:t>
                      </a:r>
                    </a:p>
                    <a:p>
                      <a:r>
                        <a:rPr lang="zh-TW" altLang="en-US" dirty="0" smtClean="0"/>
                        <a:t>名次</a:t>
                      </a:r>
                      <a:r>
                        <a:rPr lang="en-US" altLang="zh-TW" dirty="0" smtClean="0"/>
                        <a:t>(rank)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05685"/>
              </p:ext>
            </p:extLst>
          </p:nvPr>
        </p:nvGraphicFramePr>
        <p:xfrm>
          <a:off x="6893560" y="3952071"/>
          <a:ext cx="2235200" cy="18756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2317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庫存</a:t>
                      </a:r>
                      <a:r>
                        <a:rPr lang="en-US" altLang="zh-TW" dirty="0" smtClean="0"/>
                        <a:t>(store)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509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隊伍編號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roomNo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角色</a:t>
                      </a:r>
                      <a:r>
                        <a:rPr lang="en-US" altLang="zh-TW" dirty="0" smtClean="0"/>
                        <a:t>(role)</a:t>
                      </a:r>
                    </a:p>
                    <a:p>
                      <a:r>
                        <a:rPr lang="zh-TW" altLang="en-US" dirty="0" smtClean="0"/>
                        <a:t>庫存數量</a:t>
                      </a:r>
                      <a:r>
                        <a:rPr lang="en-US" altLang="zh-TW" dirty="0" smtClean="0"/>
                        <a:t>(quantity)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269"/>
              </p:ext>
            </p:extLst>
          </p:nvPr>
        </p:nvGraphicFramePr>
        <p:xfrm>
          <a:off x="9530080" y="922358"/>
          <a:ext cx="2235200" cy="14508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3997168370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玩家</a:t>
                      </a:r>
                      <a:r>
                        <a:rPr lang="en-US" altLang="zh-TW" dirty="0" smtClean="0"/>
                        <a:t>(user)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3975"/>
                  </a:ext>
                </a:extLst>
              </a:tr>
              <a:tr h="10851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帳號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loginID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密碼</a:t>
                      </a:r>
                      <a:r>
                        <a:rPr lang="en-US" altLang="zh-TW" dirty="0" smtClean="0"/>
                        <a:t>(password)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個人成績</a:t>
                      </a:r>
                      <a:r>
                        <a:rPr lang="en-US" altLang="zh-TW" dirty="0" smtClean="0"/>
                        <a:t>(score)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0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0224" y="2933700"/>
            <a:ext cx="2511552" cy="9906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zh-TW" sz="5400" dirty="0" smtClean="0"/>
              <a:t>DEMO</a:t>
            </a:r>
            <a:endParaRPr lang="zh-TW" altLang="en-US" sz="5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2138-5308-4804-98C3-971085416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719</TotalTime>
  <Words>459</Words>
  <Application>Microsoft Office PowerPoint</Application>
  <PresentationFormat>寬螢幕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Gill Sans MT</vt:lpstr>
      <vt:lpstr>Parcel</vt:lpstr>
      <vt:lpstr>第四大組 軟體工程期末報告</vt:lpstr>
      <vt:lpstr>USE Case</vt:lpstr>
      <vt:lpstr>Use Case</vt:lpstr>
      <vt:lpstr>PowerPoint 簡報</vt:lpstr>
      <vt:lpstr>Activity Diagram</vt:lpstr>
      <vt:lpstr>玩家遊戲流程</vt:lpstr>
      <vt:lpstr>Data Base</vt:lpstr>
      <vt:lpstr>PowerPoint 簡報</vt:lpstr>
      <vt:lpstr>DEMO</vt:lpstr>
      <vt:lpstr>成本計算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李政憲</dc:creator>
  <cp:lastModifiedBy>昂廷 蔡</cp:lastModifiedBy>
  <cp:revision>49</cp:revision>
  <dcterms:created xsi:type="dcterms:W3CDTF">2018-06-23T11:07:54Z</dcterms:created>
  <dcterms:modified xsi:type="dcterms:W3CDTF">2019-01-09T01:47:06Z</dcterms:modified>
</cp:coreProperties>
</file>