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83fd837c44_7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83fd837c44_7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83fd837c44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83fd837c44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83fd837c44_5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83fd837c44_5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83fd837c4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3fd837c4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83fd837c44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83fd837c44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83fd837c4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83fd837c4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83fd837c4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83fd837c4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83fd837c4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83fd837c4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83fd837c4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3fd837c4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83fd837c44_7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83fd837c44_7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83fd837c44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83fd837c44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1.png"/><Relationship Id="rId5"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872008" y="666125"/>
            <a:ext cx="85206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GOOGLE Apps Project	</a:t>
            </a:r>
            <a:endParaRPr/>
          </a:p>
        </p:txBody>
      </p:sp>
      <p:sp>
        <p:nvSpPr>
          <p:cNvPr id="55" name="Google Shape;55;p13"/>
          <p:cNvSpPr txBox="1"/>
          <p:nvPr>
            <p:ph idx="1" type="subTitle"/>
          </p:nvPr>
        </p:nvSpPr>
        <p:spPr>
          <a:xfrm>
            <a:off x="311700" y="27808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Findings Presentation</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Jonny and Megan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pic>
        <p:nvPicPr>
          <p:cNvPr id="113" name="Google Shape;113;p22"/>
          <p:cNvPicPr preferRelativeResize="0"/>
          <p:nvPr/>
        </p:nvPicPr>
        <p:blipFill>
          <a:blip r:embed="rId3">
            <a:alphaModFix/>
          </a:blip>
          <a:stretch>
            <a:fillRect/>
          </a:stretch>
        </p:blipFill>
        <p:spPr>
          <a:xfrm>
            <a:off x="138250" y="152400"/>
            <a:ext cx="9005749" cy="4991099"/>
          </a:xfrm>
          <a:prstGeom prst="rect">
            <a:avLst/>
          </a:prstGeom>
          <a:noFill/>
          <a:ln>
            <a:noFill/>
          </a:ln>
        </p:spPr>
      </p:pic>
      <p:sp>
        <p:nvSpPr>
          <p:cNvPr id="114" name="Google Shape;114;p22"/>
          <p:cNvSpPr txBox="1"/>
          <p:nvPr/>
        </p:nvSpPr>
        <p:spPr>
          <a:xfrm>
            <a:off x="4107625" y="1971950"/>
            <a:ext cx="4637100" cy="29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Recommendations</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Our Recommendation for app developers, we would </a:t>
            </a:r>
            <a:r>
              <a:rPr lang="en"/>
              <a:t>recommend</a:t>
            </a:r>
            <a:r>
              <a:rPr lang="en"/>
              <a:t> making apps for this genre free, and making money from ingame purchases or </a:t>
            </a:r>
            <a:r>
              <a:rPr lang="en"/>
              <a:t>advertisements</a:t>
            </a:r>
            <a:r>
              <a:rPr lang="en"/>
              <a:t>, rather than a fee for the app itself.</a:t>
            </a:r>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highlight>
                  <a:srgbClr val="FFFFFF"/>
                </a:highlight>
              </a:rPr>
              <a:t>Q6 Anything else we should know about this dataset?</a:t>
            </a:r>
            <a:endParaRPr/>
          </a:p>
        </p:txBody>
      </p:sp>
      <p:pic>
        <p:nvPicPr>
          <p:cNvPr id="120" name="Google Shape;120;p23"/>
          <p:cNvPicPr preferRelativeResize="0"/>
          <p:nvPr/>
        </p:nvPicPr>
        <p:blipFill>
          <a:blip r:embed="rId3">
            <a:alphaModFix/>
          </a:blip>
          <a:stretch>
            <a:fillRect/>
          </a:stretch>
        </p:blipFill>
        <p:spPr>
          <a:xfrm>
            <a:off x="139725" y="3064248"/>
            <a:ext cx="2903305" cy="1887900"/>
          </a:xfrm>
          <a:prstGeom prst="rect">
            <a:avLst/>
          </a:prstGeom>
          <a:noFill/>
          <a:ln>
            <a:noFill/>
          </a:ln>
        </p:spPr>
      </p:pic>
      <p:pic>
        <p:nvPicPr>
          <p:cNvPr id="121" name="Google Shape;121;p23"/>
          <p:cNvPicPr preferRelativeResize="0"/>
          <p:nvPr/>
        </p:nvPicPr>
        <p:blipFill>
          <a:blip r:embed="rId4">
            <a:alphaModFix/>
          </a:blip>
          <a:stretch>
            <a:fillRect/>
          </a:stretch>
        </p:blipFill>
        <p:spPr>
          <a:xfrm>
            <a:off x="6064425" y="3129104"/>
            <a:ext cx="2849650" cy="1887893"/>
          </a:xfrm>
          <a:prstGeom prst="rect">
            <a:avLst/>
          </a:prstGeom>
          <a:noFill/>
          <a:ln>
            <a:noFill/>
          </a:ln>
        </p:spPr>
      </p:pic>
      <p:pic>
        <p:nvPicPr>
          <p:cNvPr id="122" name="Google Shape;122;p23"/>
          <p:cNvPicPr preferRelativeResize="0"/>
          <p:nvPr/>
        </p:nvPicPr>
        <p:blipFill>
          <a:blip r:embed="rId5">
            <a:alphaModFix/>
          </a:blip>
          <a:stretch>
            <a:fillRect/>
          </a:stretch>
        </p:blipFill>
        <p:spPr>
          <a:xfrm>
            <a:off x="2731835" y="801298"/>
            <a:ext cx="3573725" cy="2063250"/>
          </a:xfrm>
          <a:prstGeom prst="rect">
            <a:avLst/>
          </a:prstGeom>
          <a:noFill/>
          <a:ln>
            <a:noFill/>
          </a:ln>
        </p:spPr>
      </p:pic>
      <p:sp>
        <p:nvSpPr>
          <p:cNvPr id="123" name="Google Shape;123;p23"/>
          <p:cNvSpPr txBox="1"/>
          <p:nvPr/>
        </p:nvSpPr>
        <p:spPr>
          <a:xfrm>
            <a:off x="6467575" y="692925"/>
            <a:ext cx="2274300" cy="212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Findings: NaN</a:t>
            </a:r>
            <a:endParaRPr/>
          </a:p>
        </p:txBody>
      </p:sp>
      <p:sp>
        <p:nvSpPr>
          <p:cNvPr id="124" name="Google Shape;124;p23"/>
          <p:cNvSpPr txBox="1"/>
          <p:nvPr/>
        </p:nvSpPr>
        <p:spPr>
          <a:xfrm>
            <a:off x="543175" y="861700"/>
            <a:ext cx="2096400" cy="162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We worked with the user review data to find correlations between, number of words, sentiment and </a:t>
            </a:r>
            <a:r>
              <a:rPr lang="en"/>
              <a:t>sentiment</a:t>
            </a:r>
            <a:r>
              <a:rPr lang="en"/>
              <a:t> polarity ect..</a:t>
            </a:r>
            <a:endParaRPr/>
          </a:p>
        </p:txBody>
      </p:sp>
      <p:sp>
        <p:nvSpPr>
          <p:cNvPr id="125" name="Google Shape;125;p23"/>
          <p:cNvSpPr txBox="1"/>
          <p:nvPr/>
        </p:nvSpPr>
        <p:spPr>
          <a:xfrm>
            <a:off x="3198025" y="3198025"/>
            <a:ext cx="2505000" cy="154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Unfortunately, we ran out of time, here are some results. We did not </a:t>
            </a:r>
            <a:r>
              <a:rPr lang="en"/>
              <a:t>manage</a:t>
            </a:r>
            <a:r>
              <a:rPr lang="en"/>
              <a:t> to find any correlations in our time. </a:t>
            </a:r>
            <a:r>
              <a:rPr lang="en"/>
              <a:t>However</a:t>
            </a:r>
            <a:r>
              <a:rPr lang="en"/>
              <a:t> if any of you did it would be </a:t>
            </a:r>
            <a:r>
              <a:rPr lang="en"/>
              <a:t>great</a:t>
            </a:r>
            <a:r>
              <a:rPr lang="en"/>
              <a:t> to know!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Take-aways </a:t>
            </a:r>
            <a:endParaRPr/>
          </a:p>
        </p:txBody>
      </p:sp>
      <p:pic>
        <p:nvPicPr>
          <p:cNvPr id="131" name="Google Shape;131;p24"/>
          <p:cNvPicPr preferRelativeResize="0"/>
          <p:nvPr/>
        </p:nvPicPr>
        <p:blipFill>
          <a:blip r:embed="rId3">
            <a:alphaModFix/>
          </a:blip>
          <a:stretch>
            <a:fillRect/>
          </a:stretch>
        </p:blipFill>
        <p:spPr>
          <a:xfrm>
            <a:off x="160025" y="1547625"/>
            <a:ext cx="3467100" cy="2357625"/>
          </a:xfrm>
          <a:prstGeom prst="rect">
            <a:avLst/>
          </a:prstGeom>
          <a:noFill/>
          <a:ln>
            <a:noFill/>
          </a:ln>
        </p:spPr>
      </p:pic>
      <p:pic>
        <p:nvPicPr>
          <p:cNvPr id="132" name="Google Shape;132;p24"/>
          <p:cNvPicPr preferRelativeResize="0"/>
          <p:nvPr/>
        </p:nvPicPr>
        <p:blipFill>
          <a:blip r:embed="rId4">
            <a:alphaModFix/>
          </a:blip>
          <a:stretch>
            <a:fillRect/>
          </a:stretch>
        </p:blipFill>
        <p:spPr>
          <a:xfrm>
            <a:off x="5845275" y="1167488"/>
            <a:ext cx="2987025" cy="3117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Memes that we can relate to</a:t>
            </a:r>
            <a:endParaRPr/>
          </a:p>
        </p:txBody>
      </p:sp>
      <p:pic>
        <p:nvPicPr>
          <p:cNvPr id="61" name="Google Shape;61;p14"/>
          <p:cNvPicPr preferRelativeResize="0"/>
          <p:nvPr/>
        </p:nvPicPr>
        <p:blipFill>
          <a:blip r:embed="rId3">
            <a:alphaModFix/>
          </a:blip>
          <a:stretch>
            <a:fillRect/>
          </a:stretch>
        </p:blipFill>
        <p:spPr>
          <a:xfrm>
            <a:off x="137150" y="1384898"/>
            <a:ext cx="4205325" cy="2373700"/>
          </a:xfrm>
          <a:prstGeom prst="rect">
            <a:avLst/>
          </a:prstGeom>
          <a:noFill/>
          <a:ln>
            <a:noFill/>
          </a:ln>
        </p:spPr>
      </p:pic>
      <p:pic>
        <p:nvPicPr>
          <p:cNvPr id="62" name="Google Shape;62;p14"/>
          <p:cNvPicPr preferRelativeResize="0"/>
          <p:nvPr/>
        </p:nvPicPr>
        <p:blipFill>
          <a:blip r:embed="rId4">
            <a:alphaModFix/>
          </a:blip>
          <a:stretch>
            <a:fillRect/>
          </a:stretch>
        </p:blipFill>
        <p:spPr>
          <a:xfrm>
            <a:off x="4977875" y="1347750"/>
            <a:ext cx="3810000" cy="2410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400">
                <a:solidFill>
                  <a:srgbClr val="000000"/>
                </a:solidFill>
              </a:rPr>
              <a:t>Findings:</a:t>
            </a:r>
            <a:endParaRPr b="1" sz="1400">
              <a:solidFill>
                <a:srgbClr val="000000"/>
              </a:solidFill>
            </a:endParaRPr>
          </a:p>
          <a:p>
            <a:pPr indent="0" lvl="0" marL="0" rtl="0" algn="l">
              <a:lnSpc>
                <a:spcPct val="100000"/>
              </a:lnSpc>
              <a:spcBef>
                <a:spcPts val="0"/>
              </a:spcBef>
              <a:spcAft>
                <a:spcPts val="0"/>
              </a:spcAft>
              <a:buNone/>
            </a:pPr>
            <a:r>
              <a:rPr lang="en" sz="1400">
                <a:solidFill>
                  <a:srgbClr val="000000"/>
                </a:solidFill>
              </a:rPr>
              <a:t>We concluded that Education was the highest rated app, on the weighted average basis.</a:t>
            </a:r>
            <a:endParaRPr sz="1400">
              <a:solidFill>
                <a:srgbClr val="000000"/>
              </a:solidFill>
            </a:endParaRPr>
          </a:p>
          <a:p>
            <a:pPr indent="0" lvl="0" marL="0" rtl="0" algn="l">
              <a:lnSpc>
                <a:spcPct val="100000"/>
              </a:lnSpc>
              <a:spcBef>
                <a:spcPts val="0"/>
              </a:spcBef>
              <a:spcAft>
                <a:spcPts val="0"/>
              </a:spcAft>
              <a:buNone/>
            </a:pPr>
            <a:r>
              <a:t/>
            </a:r>
            <a:endParaRPr sz="1400">
              <a:solidFill>
                <a:srgbClr val="000000"/>
              </a:solidFill>
            </a:endParaRPr>
          </a:p>
          <a:p>
            <a:pPr indent="0" lvl="0" marL="0" rtl="0" algn="l">
              <a:lnSpc>
                <a:spcPct val="100000"/>
              </a:lnSpc>
              <a:spcBef>
                <a:spcPts val="0"/>
              </a:spcBef>
              <a:spcAft>
                <a:spcPts val="0"/>
              </a:spcAft>
              <a:buNone/>
            </a:pPr>
            <a:r>
              <a:rPr b="1" lang="en" sz="1400">
                <a:solidFill>
                  <a:srgbClr val="000000"/>
                </a:solidFill>
              </a:rPr>
              <a:t>Recommendation:</a:t>
            </a:r>
            <a:endParaRPr b="1" sz="1400">
              <a:solidFill>
                <a:srgbClr val="000000"/>
              </a:solidFill>
            </a:endParaRPr>
          </a:p>
          <a:p>
            <a:pPr indent="0" lvl="0" marL="0" rtl="0" algn="l">
              <a:lnSpc>
                <a:spcPct val="100000"/>
              </a:lnSpc>
              <a:spcBef>
                <a:spcPts val="0"/>
              </a:spcBef>
              <a:spcAft>
                <a:spcPts val="0"/>
              </a:spcAft>
              <a:buNone/>
            </a:pPr>
            <a:r>
              <a:rPr lang="en" sz="1400">
                <a:solidFill>
                  <a:srgbClr val="000000"/>
                </a:solidFill>
              </a:rPr>
              <a:t>To consumers with children, or looking into further education, we would recommend they explore using an app rather than traditional book learning as our data indicates uses who download this apps, give them a high rating, implying they are useful in the education process</a:t>
            </a:r>
            <a:endParaRPr sz="1400">
              <a:solidFill>
                <a:srgbClr val="000000"/>
              </a:solidFill>
            </a:endParaRPr>
          </a:p>
          <a:p>
            <a:pPr indent="0" lvl="0" marL="0" rtl="0" algn="l">
              <a:spcBef>
                <a:spcPts val="0"/>
              </a:spcBef>
              <a:spcAft>
                <a:spcPts val="1600"/>
              </a:spcAft>
              <a:buNone/>
            </a:pPr>
            <a:r>
              <a:t/>
            </a:r>
            <a:endParaRPr/>
          </a:p>
        </p:txBody>
      </p:sp>
      <p:sp>
        <p:nvSpPr>
          <p:cNvPr id="68" name="Google Shape;68;p15"/>
          <p:cNvSpPr txBox="1"/>
          <p:nvPr/>
        </p:nvSpPr>
        <p:spPr>
          <a:xfrm>
            <a:off x="0" y="0"/>
            <a:ext cx="8252700" cy="96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u="sng">
                <a:solidFill>
                  <a:schemeClr val="dk1"/>
                </a:solidFill>
              </a:rPr>
              <a:t>Q1 </a:t>
            </a:r>
            <a:r>
              <a:rPr lang="en" sz="1700" u="sng">
                <a:solidFill>
                  <a:schemeClr val="dk1"/>
                </a:solidFill>
              </a:rPr>
              <a:t>Which category, in your opinion, has the best ratings? How are you measuring best ratings?</a:t>
            </a:r>
            <a:endParaRPr sz="1600" u="sng"/>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pic>
        <p:nvPicPr>
          <p:cNvPr id="73" name="Google Shape;73;p16"/>
          <p:cNvPicPr preferRelativeResize="0"/>
          <p:nvPr/>
        </p:nvPicPr>
        <p:blipFill>
          <a:blip r:embed="rId3">
            <a:alphaModFix/>
          </a:blip>
          <a:stretch>
            <a:fillRect/>
          </a:stretch>
        </p:blipFill>
        <p:spPr>
          <a:xfrm>
            <a:off x="459875" y="119575"/>
            <a:ext cx="7499476" cy="48998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151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u="sng">
                <a:highlight>
                  <a:srgbClr val="FFFFFF"/>
                </a:highlight>
              </a:rPr>
              <a:t>Q2 Is there a relationship between ratings and size? How did you measure the relationship? Why did you choose this measurement?</a:t>
            </a:r>
            <a:endParaRPr sz="1700" u="sng"/>
          </a:p>
        </p:txBody>
      </p:sp>
      <p:sp>
        <p:nvSpPr>
          <p:cNvPr id="79" name="Google Shape;79;p17"/>
          <p:cNvSpPr txBox="1"/>
          <p:nvPr>
            <p:ph idx="1" type="body"/>
          </p:nvPr>
        </p:nvSpPr>
        <p:spPr>
          <a:xfrm>
            <a:off x="5391125" y="1152475"/>
            <a:ext cx="3441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There</a:t>
            </a:r>
            <a:r>
              <a:rPr lang="en"/>
              <a:t> is no relationship between ratings and size. This is clear from our scatterplot, and can also be confirmed from the correlation coefficient between ratings and size being 0.06</a:t>
            </a:r>
            <a:endParaRPr/>
          </a:p>
        </p:txBody>
      </p:sp>
      <p:pic>
        <p:nvPicPr>
          <p:cNvPr id="80" name="Google Shape;80;p17"/>
          <p:cNvPicPr preferRelativeResize="0"/>
          <p:nvPr/>
        </p:nvPicPr>
        <p:blipFill>
          <a:blip r:embed="rId3">
            <a:alphaModFix/>
          </a:blip>
          <a:stretch>
            <a:fillRect/>
          </a:stretch>
        </p:blipFill>
        <p:spPr>
          <a:xfrm>
            <a:off x="346672" y="1296490"/>
            <a:ext cx="4615850" cy="3128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125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u="sng">
                <a:highlight>
                  <a:srgbClr val="FFFFFF"/>
                </a:highlight>
              </a:rPr>
              <a:t>Q3 For your category, how many genres are represented? What are their counts? Please show this with a bar chart.</a:t>
            </a:r>
            <a:endParaRPr sz="1700" u="sng"/>
          </a:p>
        </p:txBody>
      </p:sp>
      <p:sp>
        <p:nvSpPr>
          <p:cNvPr id="86" name="Google Shape;86;p18"/>
          <p:cNvSpPr txBox="1"/>
          <p:nvPr>
            <p:ph idx="1" type="body"/>
          </p:nvPr>
        </p:nvSpPr>
        <p:spPr>
          <a:xfrm>
            <a:off x="4737200" y="1152475"/>
            <a:ext cx="4095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23 Genres</a:t>
            </a:r>
            <a:endParaRPr/>
          </a:p>
          <a:p>
            <a:pPr indent="0" lvl="0" marL="0" marR="190500" rtl="0" algn="l">
              <a:lnSpc>
                <a:spcPct val="100000"/>
              </a:lnSpc>
              <a:spcBef>
                <a:spcPts val="1600"/>
              </a:spcBef>
              <a:spcAft>
                <a:spcPts val="0"/>
              </a:spcAft>
              <a:buClr>
                <a:schemeClr val="dk1"/>
              </a:buClr>
              <a:buSzPts val="1100"/>
              <a:buFont typeface="Arial"/>
              <a:buNone/>
            </a:pPr>
            <a:r>
              <a:rPr b="1" lang="en" sz="1950">
                <a:solidFill>
                  <a:schemeClr val="dk1"/>
                </a:solidFill>
                <a:highlight>
                  <a:srgbClr val="FFFFFF"/>
                </a:highlight>
              </a:rPr>
              <a:t>Recommendation</a:t>
            </a:r>
            <a:endParaRPr b="1" sz="1950">
              <a:solidFill>
                <a:schemeClr val="dk1"/>
              </a:solidFill>
              <a:highlight>
                <a:srgbClr val="FFFFFF"/>
              </a:highlight>
            </a:endParaRPr>
          </a:p>
          <a:p>
            <a:pPr indent="0" lvl="0" marL="0" rtl="0" algn="l">
              <a:spcBef>
                <a:spcPts val="1100"/>
              </a:spcBef>
              <a:spcAft>
                <a:spcPts val="0"/>
              </a:spcAft>
              <a:buClr>
                <a:schemeClr val="dk1"/>
              </a:buClr>
              <a:buSzPts val="1100"/>
              <a:buFont typeface="Arial"/>
              <a:buNone/>
            </a:pPr>
            <a:r>
              <a:rPr lang="en" sz="1050">
                <a:solidFill>
                  <a:schemeClr val="dk1"/>
                </a:solidFill>
                <a:highlight>
                  <a:srgbClr val="FFFFFF"/>
                </a:highlight>
              </a:rPr>
              <a:t>To app developers developing games, Action appears to be the most saturated genre in he game category. We would recommend looking at other less saturated categories, such as simulation or Role Playing. Moreover, we would recommend ensuring that you choose the name of the genre you wish to be in to avoid being lost in app searches by genre. We found that genres such as Casual;Creativity were not coming up in searches for Casual.</a:t>
            </a:r>
            <a:endParaRPr sz="1050">
              <a:solidFill>
                <a:schemeClr val="dk1"/>
              </a:solidFill>
              <a:highlight>
                <a:srgbClr val="FFFFFF"/>
              </a:highlight>
            </a:endParaRPr>
          </a:p>
          <a:p>
            <a:pPr indent="0" lvl="0" marL="0" rtl="0" algn="l">
              <a:spcBef>
                <a:spcPts val="0"/>
              </a:spcBef>
              <a:spcAft>
                <a:spcPts val="1600"/>
              </a:spcAft>
              <a:buNone/>
            </a:pPr>
            <a:r>
              <a:rPr lang="en"/>
              <a:t>.</a:t>
            </a:r>
            <a:endParaRPr/>
          </a:p>
        </p:txBody>
      </p:sp>
      <p:pic>
        <p:nvPicPr>
          <p:cNvPr id="87" name="Google Shape;87;p18"/>
          <p:cNvPicPr preferRelativeResize="0"/>
          <p:nvPr/>
        </p:nvPicPr>
        <p:blipFill>
          <a:blip r:embed="rId3">
            <a:alphaModFix/>
          </a:blip>
          <a:stretch>
            <a:fillRect/>
          </a:stretch>
        </p:blipFill>
        <p:spPr>
          <a:xfrm>
            <a:off x="107650" y="1084613"/>
            <a:ext cx="4393611" cy="38209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112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700" u="sng"/>
              <a:t>Q4 What is something interesting you found about your category? </a:t>
            </a:r>
            <a:endParaRPr sz="1700" u="sng"/>
          </a:p>
          <a:p>
            <a:pPr indent="0" lvl="0" marL="0" rtl="0" algn="l">
              <a:spcBef>
                <a:spcPts val="0"/>
              </a:spcBef>
              <a:spcAft>
                <a:spcPts val="0"/>
              </a:spcAft>
              <a:buNone/>
            </a:pPr>
            <a:r>
              <a:t/>
            </a:r>
            <a:endParaRPr sz="1700" u="sng"/>
          </a:p>
        </p:txBody>
      </p:sp>
      <p:sp>
        <p:nvSpPr>
          <p:cNvPr id="93" name="Google Shape;93;p19"/>
          <p:cNvSpPr txBox="1"/>
          <p:nvPr>
            <p:ph idx="1" type="body"/>
          </p:nvPr>
        </p:nvSpPr>
        <p:spPr>
          <a:xfrm>
            <a:off x="5285000" y="1723688"/>
            <a:ext cx="3370500" cy="2658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Reccomendation: </a:t>
            </a:r>
            <a:r>
              <a:rPr lang="en"/>
              <a:t>For app developers, we would </a:t>
            </a:r>
            <a:r>
              <a:rPr lang="en"/>
              <a:t>recommend</a:t>
            </a:r>
            <a:r>
              <a:rPr lang="en"/>
              <a:t> looking into the mature 17+ , or the everyone 10+ categories, as these are least made.</a:t>
            </a:r>
            <a:endParaRPr/>
          </a:p>
        </p:txBody>
      </p:sp>
      <p:pic>
        <p:nvPicPr>
          <p:cNvPr id="94" name="Google Shape;94;p19"/>
          <p:cNvPicPr preferRelativeResize="0"/>
          <p:nvPr/>
        </p:nvPicPr>
        <p:blipFill>
          <a:blip r:embed="rId3">
            <a:alphaModFix/>
          </a:blip>
          <a:stretch>
            <a:fillRect/>
          </a:stretch>
        </p:blipFill>
        <p:spPr>
          <a:xfrm>
            <a:off x="453050" y="1857438"/>
            <a:ext cx="4191000" cy="2390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pic>
        <p:nvPicPr>
          <p:cNvPr id="99" name="Google Shape;99;p20"/>
          <p:cNvPicPr preferRelativeResize="0"/>
          <p:nvPr/>
        </p:nvPicPr>
        <p:blipFill>
          <a:blip r:embed="rId3">
            <a:alphaModFix/>
          </a:blip>
          <a:stretch>
            <a:fillRect/>
          </a:stretch>
        </p:blipFill>
        <p:spPr>
          <a:xfrm>
            <a:off x="619113" y="1309675"/>
            <a:ext cx="3952875" cy="2524125"/>
          </a:xfrm>
          <a:prstGeom prst="rect">
            <a:avLst/>
          </a:prstGeom>
          <a:noFill/>
          <a:ln>
            <a:noFill/>
          </a:ln>
        </p:spPr>
      </p:pic>
      <p:sp>
        <p:nvSpPr>
          <p:cNvPr id="100" name="Google Shape;100;p20"/>
          <p:cNvSpPr txBox="1"/>
          <p:nvPr/>
        </p:nvSpPr>
        <p:spPr>
          <a:xfrm>
            <a:off x="5160175" y="1351250"/>
            <a:ext cx="3028200" cy="212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Correlation Coefficient = </a:t>
            </a:r>
            <a:r>
              <a:rPr lang="en" sz="1050">
                <a:solidFill>
                  <a:schemeClr val="dk1"/>
                </a:solidFill>
                <a:highlight>
                  <a:srgbClr val="FFFFFF"/>
                </a:highlight>
              </a:rPr>
              <a:t>0.72</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Positive Correlation between the Number of Reviews and the Number of Installation</a:t>
            </a:r>
            <a:endParaRPr sz="1050">
              <a:solidFill>
                <a:schemeClr val="dk1"/>
              </a:solidFill>
              <a:highlight>
                <a:srgbClr val="FFFFFF"/>
              </a:highlight>
            </a:endParaRPr>
          </a:p>
          <a:p>
            <a:pPr indent="0" lvl="0" marL="0" rtl="0" algn="l">
              <a:spcBef>
                <a:spcPts val="0"/>
              </a:spcBef>
              <a:spcAft>
                <a:spcPts val="0"/>
              </a:spcAft>
              <a:buNone/>
            </a:pPr>
            <a:r>
              <a:t/>
            </a:r>
            <a:endParaRPr/>
          </a:p>
        </p:txBody>
      </p:sp>
      <p:sp>
        <p:nvSpPr>
          <p:cNvPr id="101" name="Google Shape;101;p20"/>
          <p:cNvSpPr txBox="1"/>
          <p:nvPr/>
        </p:nvSpPr>
        <p:spPr>
          <a:xfrm>
            <a:off x="142125" y="115475"/>
            <a:ext cx="897300" cy="69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Q4 -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1"/>
          <p:cNvSpPr txBox="1"/>
          <p:nvPr>
            <p:ph idx="1" type="body"/>
          </p:nvPr>
        </p:nvSpPr>
        <p:spPr>
          <a:xfrm>
            <a:off x="311700" y="1152475"/>
            <a:ext cx="6409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Finding:</a:t>
            </a:r>
            <a:endParaRPr b="1"/>
          </a:p>
          <a:p>
            <a:pPr indent="0" lvl="0" marL="0" rtl="0" algn="l">
              <a:spcBef>
                <a:spcPts val="1600"/>
              </a:spcBef>
              <a:spcAft>
                <a:spcPts val="0"/>
              </a:spcAft>
              <a:buNone/>
            </a:pPr>
            <a:r>
              <a:rPr lang="en"/>
              <a:t>The Game category was ranked 3rd highest in the free section, and 2nd highest in the paid section for number of apps. As a percentage within the Game Category, 92% of apps were free. Given that only 8% of Game apps were paid for , it is interesting that it is the 2nd highest category for paid apps. This could be down to the fact that the Game Category is the second largest in terms of app counts, or could imply that most categories do not offer paid apps.</a:t>
            </a:r>
            <a:endParaRPr/>
          </a:p>
          <a:p>
            <a:pPr indent="0" lvl="0" marL="0" rtl="0" algn="l">
              <a:spcBef>
                <a:spcPts val="1600"/>
              </a:spcBef>
              <a:spcAft>
                <a:spcPts val="1600"/>
              </a:spcAft>
              <a:buNone/>
            </a:pPr>
            <a:r>
              <a:t/>
            </a:r>
            <a:endParaRPr/>
          </a:p>
        </p:txBody>
      </p:sp>
      <p:pic>
        <p:nvPicPr>
          <p:cNvPr id="107" name="Google Shape;107;p21"/>
          <p:cNvPicPr preferRelativeResize="0"/>
          <p:nvPr/>
        </p:nvPicPr>
        <p:blipFill>
          <a:blip r:embed="rId3">
            <a:alphaModFix/>
          </a:blip>
          <a:stretch>
            <a:fillRect/>
          </a:stretch>
        </p:blipFill>
        <p:spPr>
          <a:xfrm>
            <a:off x="6966775" y="1750050"/>
            <a:ext cx="1883975" cy="2035076"/>
          </a:xfrm>
          <a:prstGeom prst="rect">
            <a:avLst/>
          </a:prstGeom>
          <a:noFill/>
          <a:ln>
            <a:noFill/>
          </a:ln>
        </p:spPr>
      </p:pic>
      <p:sp>
        <p:nvSpPr>
          <p:cNvPr id="108" name="Google Shape;108;p21"/>
          <p:cNvSpPr txBox="1"/>
          <p:nvPr/>
        </p:nvSpPr>
        <p:spPr>
          <a:xfrm>
            <a:off x="142125" y="239850"/>
            <a:ext cx="8750100" cy="73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t>Q5</a:t>
            </a:r>
            <a:r>
              <a:rPr lang="en"/>
              <a:t>: </a:t>
            </a:r>
            <a:r>
              <a:rPr lang="en" sz="1700" u="sng">
                <a:solidFill>
                  <a:schemeClr val="dk1"/>
                </a:solidFill>
              </a:rPr>
              <a:t> What is something interesting you found about your category in relationship to the rest of the data?</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