
<file path=[Content_Types].xml><?xml version="1.0" encoding="utf-8"?>
<Types xmlns="http://schemas.openxmlformats.org/package/2006/content-types">
  <Default Extension="PNG" ContentType="image/png"/>
  <Default Extension="jpg&amp;ehk=eKLrHwlvuN8ycvs64" ContentType="image/jpeg"/>
  <Default Extension="jpeg" ContentType="image/jpeg"/>
  <Default Extension="rels" ContentType="application/vnd.openxmlformats-package.relationships+xml"/>
  <Default Extension="xml" ContentType="application/xml"/>
  <Default Extension="png&amp;ehk=7eiPb" ContentType="image/png"/>
  <Default Extension="jpg&amp;ehk=K9VYIokm8AEIR9J" ContentType="image/jpeg"/>
  <Default Extension="jpg&amp;ehk=WqY67Q714PEhGhWyIqvExA&amp;r=0&amp;pid=OfficeInsert" ContentType="image/jpeg"/>
  <Default Extension="gif" ContentType="image/gif"/>
  <Default Extension="png&amp;ehk=bRoUfmlPF1DeYnwvC4wIUQ&amp;r=0&amp;pid=OfficeInsert" ContentType="image/png"/>
  <Default Extension="gif&amp;ehk=HhkVX110irC51QMiAiZ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0"/>
  </p:notesMasterIdLst>
  <p:sldIdLst>
    <p:sldId id="256" r:id="rId2"/>
    <p:sldId id="257" r:id="rId3"/>
    <p:sldId id="285" r:id="rId4"/>
    <p:sldId id="273" r:id="rId5"/>
    <p:sldId id="258" r:id="rId6"/>
    <p:sldId id="259" r:id="rId7"/>
    <p:sldId id="261" r:id="rId8"/>
    <p:sldId id="275" r:id="rId9"/>
    <p:sldId id="276" r:id="rId10"/>
    <p:sldId id="263" r:id="rId11"/>
    <p:sldId id="264" r:id="rId12"/>
    <p:sldId id="271" r:id="rId13"/>
    <p:sldId id="262" r:id="rId14"/>
    <p:sldId id="267" r:id="rId15"/>
    <p:sldId id="266" r:id="rId16"/>
    <p:sldId id="268" r:id="rId17"/>
    <p:sldId id="269" r:id="rId18"/>
    <p:sldId id="270" r:id="rId19"/>
    <p:sldId id="281" r:id="rId20"/>
    <p:sldId id="277" r:id="rId21"/>
    <p:sldId id="280" r:id="rId22"/>
    <p:sldId id="272" r:id="rId23"/>
    <p:sldId id="286" r:id="rId24"/>
    <p:sldId id="287" r:id="rId25"/>
    <p:sldId id="260" r:id="rId26"/>
    <p:sldId id="289" r:id="rId27"/>
    <p:sldId id="296" r:id="rId28"/>
    <p:sldId id="279" r:id="rId29"/>
    <p:sldId id="283" r:id="rId30"/>
    <p:sldId id="278" r:id="rId31"/>
    <p:sldId id="284" r:id="rId32"/>
    <p:sldId id="282" r:id="rId33"/>
    <p:sldId id="290" r:id="rId34"/>
    <p:sldId id="291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F492EF-AD76-434F-8C0A-AA48C66016D1}">
          <p14:sldIdLst>
            <p14:sldId id="256"/>
            <p14:sldId id="257"/>
            <p14:sldId id="285"/>
            <p14:sldId id="273"/>
            <p14:sldId id="258"/>
            <p14:sldId id="259"/>
            <p14:sldId id="261"/>
            <p14:sldId id="275"/>
            <p14:sldId id="276"/>
            <p14:sldId id="263"/>
            <p14:sldId id="264"/>
            <p14:sldId id="271"/>
            <p14:sldId id="262"/>
            <p14:sldId id="267"/>
            <p14:sldId id="266"/>
            <p14:sldId id="268"/>
            <p14:sldId id="269"/>
            <p14:sldId id="270"/>
            <p14:sldId id="281"/>
            <p14:sldId id="277"/>
            <p14:sldId id="280"/>
            <p14:sldId id="272"/>
            <p14:sldId id="286"/>
            <p14:sldId id="287"/>
            <p14:sldId id="260"/>
            <p14:sldId id="289"/>
            <p14:sldId id="296"/>
            <p14:sldId id="279"/>
            <p14:sldId id="283"/>
            <p14:sldId id="278"/>
            <p14:sldId id="284"/>
            <p14:sldId id="282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758" autoAdjust="0"/>
  </p:normalViewPr>
  <p:slideViewPr>
    <p:cSldViewPr snapToGrid="0">
      <p:cViewPr varScale="1">
        <p:scale>
          <a:sx n="68" d="100"/>
          <a:sy n="68" d="100"/>
        </p:scale>
        <p:origin x="1262" y="38"/>
      </p:cViewPr>
      <p:guideLst/>
    </p:cSldViewPr>
  </p:slideViewPr>
  <p:outlineViewPr>
    <p:cViewPr>
      <p:scale>
        <a:sx n="33" d="100"/>
        <a:sy n="33" d="100"/>
      </p:scale>
      <p:origin x="0" y="-2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37A3B-AC1B-44D3-9410-D779998E072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8C623-FF26-44E2-8CDA-AC1E2413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19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 just changed my major to Software Engineering last December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C623-FF26-44E2-8CDA-AC1E2413ED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58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the difference between the interpreter and a script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You can make changes more easily in a script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C623-FF26-44E2-8CDA-AC1E2413ED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21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 up bug.</a:t>
            </a:r>
            <a:r>
              <a:rPr lang="en-US"/>
              <a:t>py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C623-FF26-44E2-8CDA-AC1E2413ED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08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variables will be </a:t>
            </a:r>
            <a:r>
              <a:rPr lang="en-US" dirty="0" err="1"/>
              <a:t>ints</a:t>
            </a:r>
            <a:r>
              <a:rPr lang="en-US" dirty="0"/>
              <a:t>, but we will still want to print them. </a:t>
            </a:r>
          </a:p>
          <a:p>
            <a:endParaRPr lang="en-US" dirty="0"/>
          </a:p>
          <a:p>
            <a:r>
              <a:rPr lang="en-US" dirty="0"/>
              <a:t>Show example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C623-FF26-44E2-8CDA-AC1E2413ED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83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C623-FF26-44E2-8CDA-AC1E2413EDE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5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statements are performed once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statements can be performed an infinite amount of times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Bring up reveiwIfsandWhiles.py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Walk through it line by 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Bring up other kids examples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C623-FF26-44E2-8CDA-AC1E2413EDE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34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C623-FF26-44E2-8CDA-AC1E2413EDE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4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format on the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C623-FF26-44E2-8CDA-AC1E2413EDE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76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on board how the indices match up with the values in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C623-FF26-44E2-8CDA-AC1E2413EDE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2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computer to can give you simulated random numbers</a:t>
            </a:r>
          </a:p>
          <a:p>
            <a:r>
              <a:rPr lang="en-US" dirty="0"/>
              <a:t>To get access to the functions that give you the random numbers, you have to include a library from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C623-FF26-44E2-8CDA-AC1E2413EDE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36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C623-FF26-44E2-8CDA-AC1E2413EDE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2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aren’t a language for communicating to other people; instead, programming languages are used for communicating to a computer</a:t>
            </a:r>
          </a:p>
          <a:p>
            <a:r>
              <a:rPr lang="en-US" dirty="0"/>
              <a:t>Just like Chinese, French, and Spanish, there are different kinds of languages for talking to computers</a:t>
            </a:r>
          </a:p>
          <a:p>
            <a:r>
              <a:rPr lang="en-US" dirty="0"/>
              <a:t>(joke) in this class we will be programming in python and speaking in English (</a:t>
            </a:r>
            <a:r>
              <a:rPr lang="en-US" dirty="0" err="1"/>
              <a:t>hahaha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C623-FF26-44E2-8CDA-AC1E2413ED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1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“tries” a parameter</a:t>
            </a:r>
          </a:p>
          <a:p>
            <a:r>
              <a:rPr lang="en-US" dirty="0"/>
              <a:t>How to make it not say “try again” on last try (</a:t>
            </a:r>
            <a:r>
              <a:rPr lang="en-US" dirty="0" err="1"/>
              <a:t>elif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C623-FF26-44E2-8CDA-AC1E2413EDE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45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C623-FF26-44E2-8CDA-AC1E2413EDE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32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C623-FF26-44E2-8CDA-AC1E2413EDE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78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C623-FF26-44E2-8CDA-AC1E2413EDE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5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C623-FF26-44E2-8CDA-AC1E2413ED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4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tons of different IDE’s out there, but in this class we will be using IDLE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use the interpreter like a calculator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PEMDAS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C623-FF26-44E2-8CDA-AC1E2413ED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83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used expressions on the previous slide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Variables are labels for information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https://docs.google.com/presentation/d/1xAZNZUad6ze9Hj2deix8cwGGPfKhCjR4SjKwz85NSec/edit#slide=id.g23d76867ea_0_31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Reintroduce if statements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C623-FF26-44E2-8CDA-AC1E2413ED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7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Hershey’s kiss demonstration -&gt; the different wrappers tell you what kind of chocolate is inside, even though you cant see the chocolate on the inside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C623-FF26-44E2-8CDA-AC1E2413ED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65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you can reassign variables with numbers and other variables</a:t>
            </a:r>
          </a:p>
          <a:p>
            <a:r>
              <a:rPr lang="en-US" dirty="0"/>
              <a:t>The final value of x is 12. X doesn’t change!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https://docs.google.com/presentation/d/1xAZNZUad6ze9Hj2deix8cwGGPfKhCjR4SjKwz85NSec/edit#slide=id.g23d76867ea_0_31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C623-FF26-44E2-8CDA-AC1E2413ED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8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Strings are one of many variable types in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Strings can be made of symbols, letters, spaces, and numbers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Strings are made using the double quotes </a:t>
            </a:r>
            <a:r>
              <a:rPr lang="en-US" b="1" dirty="0"/>
              <a:t>or</a:t>
            </a:r>
            <a:r>
              <a:rPr lang="en-US" dirty="0"/>
              <a:t> the single quotes – just make sure you use the same type of quotes at the beginning or the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add strings together – lets try it!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Add variables and non-variable strings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C623-FF26-44E2-8CDA-AC1E2413ED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66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example</a:t>
            </a:r>
          </a:p>
          <a:p>
            <a:r>
              <a:rPr lang="en-US" dirty="0"/>
              <a:t>Show example of printing a variable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C623-FF26-44E2-8CDA-AC1E2413ED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2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4CF80F-1B82-4B15-80AF-5EB98BA84E6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0A0E4D-3349-44CB-92DA-F658ED4D00D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2520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F80F-1B82-4B15-80AF-5EB98BA84E6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0E4D-3349-44CB-92DA-F658ED4D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5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F80F-1B82-4B15-80AF-5EB98BA84E6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0E4D-3349-44CB-92DA-F658ED4D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8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F80F-1B82-4B15-80AF-5EB98BA84E6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0E4D-3349-44CB-92DA-F658ED4D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1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4CF80F-1B82-4B15-80AF-5EB98BA84E6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A0E4D-3349-44CB-92DA-F658ED4D00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04355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F80F-1B82-4B15-80AF-5EB98BA84E6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0E4D-3349-44CB-92DA-F658ED4D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4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F80F-1B82-4B15-80AF-5EB98BA84E6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0E4D-3349-44CB-92DA-F658ED4D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5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F80F-1B82-4B15-80AF-5EB98BA84E6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0E4D-3349-44CB-92DA-F658ED4D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6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F80F-1B82-4B15-80AF-5EB98BA84E6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0E4D-3349-44CB-92DA-F658ED4D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5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4CF80F-1B82-4B15-80AF-5EB98BA84E6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A0E4D-3349-44CB-92DA-F658ED4D00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811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4CF80F-1B82-4B15-80AF-5EB98BA84E6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A0E4D-3349-44CB-92DA-F658ED4D00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894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04CF80F-1B82-4B15-80AF-5EB98BA84E6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F0A0E4D-3349-44CB-92DA-F658ED4D00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724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&amp;ehk=eKLrHwlvuN8ycvs64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rmitzvahzilla.blogspot.com/2010/06/better-version-of-me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&amp;ehk=K9VYIokm8AEIR9J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rmitzvahzilla.blogspot.com/2010/01/no-tell-hotel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&amp;ehk=7eiPb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&amp;ehk=bRoUfmlPF1DeYnwvC4wIUQ&amp;r=0&amp;pid=OfficeInsert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&amp;ehk=HhkVX110irC51QMiAiZ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rstduncraigscouts.wikispaces.com/2014+t2+wk8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&amp;ehk=WqY67Q714PEhGhWyIqvExA&amp;r=0&amp;pid=OfficeInsert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aiiwiroom3.wikispaces.com/Literacy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xAZNZUad6ze9Hj2deix8cwGGPfKhCjR4SjKwz85NSec/edit#slide=id.g23d76867ea_0_3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27DF-0030-41D0-B349-561BEAF10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731591"/>
          </a:xfrm>
        </p:spPr>
        <p:txBody>
          <a:bodyPr/>
          <a:lstStyle/>
          <a:p>
            <a:r>
              <a:rPr lang="en-US" dirty="0"/>
              <a:t>Python Summer Camp	2017</a:t>
            </a:r>
          </a:p>
        </p:txBody>
      </p:sp>
    </p:spTree>
    <p:extLst>
      <p:ext uri="{BB962C8B-B14F-4D97-AF65-F5344CB8AC3E}">
        <p14:creationId xmlns:p14="http://schemas.microsoft.com/office/powerpoint/2010/main" val="2673191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B8EE-B414-46B6-8EC9-FC362204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 String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13F5-145D-45C9-A57C-65FD74986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7957"/>
            <a:ext cx="9601200" cy="4904131"/>
          </a:xfrm>
        </p:spPr>
        <p:txBody>
          <a:bodyPr>
            <a:normAutofit/>
          </a:bodyPr>
          <a:lstStyle/>
          <a:p>
            <a:r>
              <a:rPr lang="en-US" sz="2400" b="1" dirty="0"/>
              <a:t>Strings</a:t>
            </a:r>
          </a:p>
          <a:p>
            <a:pPr lvl="1"/>
            <a:r>
              <a:rPr lang="en-US" sz="2400" dirty="0"/>
              <a:t>Strings are words</a:t>
            </a:r>
          </a:p>
          <a:p>
            <a:pPr lvl="1"/>
            <a:r>
              <a:rPr lang="en-US" sz="2400" dirty="0"/>
              <a:t>Examples:</a:t>
            </a:r>
          </a:p>
          <a:p>
            <a:pPr lvl="2"/>
            <a:r>
              <a:rPr lang="en-US" sz="2200" dirty="0"/>
              <a:t>“python”</a:t>
            </a:r>
          </a:p>
          <a:p>
            <a:pPr lvl="2"/>
            <a:r>
              <a:rPr lang="en-US" sz="2200" dirty="0"/>
              <a:t>‘Youth Code’</a:t>
            </a:r>
          </a:p>
          <a:p>
            <a:pPr lvl="2"/>
            <a:r>
              <a:rPr lang="en-US" sz="2200" dirty="0"/>
              <a:t>“3”</a:t>
            </a:r>
          </a:p>
          <a:p>
            <a:pPr lvl="1"/>
            <a:r>
              <a:rPr lang="en-US" sz="2400" dirty="0"/>
              <a:t>To assign a value to a variable, just use =</a:t>
            </a:r>
          </a:p>
          <a:p>
            <a:pPr lvl="2"/>
            <a:r>
              <a:rPr lang="en-US" sz="2200" dirty="0" err="1"/>
              <a:t>myString</a:t>
            </a:r>
            <a:r>
              <a:rPr lang="en-US" sz="2200" dirty="0"/>
              <a:t> = “this is a string”</a:t>
            </a:r>
          </a:p>
          <a:p>
            <a:pPr lvl="1"/>
            <a:r>
              <a:rPr lang="en-US" sz="2400" dirty="0"/>
              <a:t>You can add strings together!</a:t>
            </a:r>
          </a:p>
          <a:p>
            <a:pPr lvl="2"/>
            <a:r>
              <a:rPr lang="en-US" sz="2200" dirty="0"/>
              <a:t>Simply use +</a:t>
            </a:r>
          </a:p>
          <a:p>
            <a:pPr lvl="2"/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AD03D-4372-4D4E-AE8E-903B8E9AC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551" y="1507957"/>
            <a:ext cx="5219427" cy="214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0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5DF6-4C63-4DFE-AE6F-D9903153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2CC9-F5D1-4C3D-B885-5BE555AD7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2615"/>
            <a:ext cx="9601200" cy="4170485"/>
          </a:xfrm>
        </p:spPr>
        <p:txBody>
          <a:bodyPr>
            <a:normAutofit/>
          </a:bodyPr>
          <a:lstStyle/>
          <a:p>
            <a:r>
              <a:rPr lang="en-US" sz="2400" dirty="0"/>
              <a:t>Use </a:t>
            </a:r>
            <a:r>
              <a:rPr lang="en-US" sz="2400" b="1" dirty="0"/>
              <a:t>print(</a:t>
            </a:r>
            <a:r>
              <a:rPr lang="en-US" sz="2400" dirty="0"/>
              <a:t>“This is the statement I want to print”</a:t>
            </a:r>
            <a:r>
              <a:rPr lang="en-US" sz="2400" b="1" dirty="0"/>
              <a:t>)</a:t>
            </a:r>
          </a:p>
          <a:p>
            <a:r>
              <a:rPr lang="en-US" sz="2400" dirty="0"/>
              <a:t>The print() function prints the contents of the string to the screen</a:t>
            </a:r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438800-F43B-4AD1-A560-5A21F45A8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356840"/>
            <a:ext cx="4665248" cy="6220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0F734D-10D5-4F3A-8AFF-B88E9FE74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978" y="3154891"/>
            <a:ext cx="3489611" cy="292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8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A30A-55ED-4E9C-B7C3-64F9706A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B50C-97B2-4B73-A14C-AA423319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2844"/>
            <a:ext cx="9601200" cy="3581400"/>
          </a:xfrm>
        </p:spPr>
        <p:txBody>
          <a:bodyPr/>
          <a:lstStyle/>
          <a:p>
            <a:r>
              <a:rPr lang="en-US" dirty="0"/>
              <a:t>Use this to get information from the keyboard</a:t>
            </a:r>
          </a:p>
          <a:p>
            <a:r>
              <a:rPr lang="en-US" dirty="0"/>
              <a:t>Variable = input(“This is what I want to print out”)</a:t>
            </a:r>
          </a:p>
          <a:p>
            <a:pPr lvl="1"/>
            <a:r>
              <a:rPr lang="en-US" dirty="0"/>
              <a:t>Variable will be of type </a:t>
            </a:r>
            <a:r>
              <a:rPr lang="en-US" b="1" dirty="0"/>
              <a:t>string</a:t>
            </a:r>
          </a:p>
          <a:p>
            <a:r>
              <a:rPr lang="en-US" dirty="0"/>
              <a:t>Example: </a:t>
            </a:r>
          </a:p>
          <a:p>
            <a:pPr marL="530352" lvl="1" indent="0">
              <a:buNone/>
            </a:pPr>
            <a:r>
              <a:rPr lang="en-US" i="0" dirty="0"/>
              <a:t>Name = input(“Enter your name”)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43019-0EFA-448D-8CE3-BD5D3B369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15" y="4456261"/>
            <a:ext cx="7284769" cy="101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93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6F82-6284-4A95-91AA-828BDF49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17AB-318B-4955-913A-B996BD5C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7446"/>
            <a:ext cx="4677508" cy="4319954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script</a:t>
            </a:r>
            <a:r>
              <a:rPr lang="en-US" sz="2400" dirty="0"/>
              <a:t> is a file of python code</a:t>
            </a:r>
          </a:p>
          <a:p>
            <a:r>
              <a:rPr lang="en-US" sz="2400" dirty="0"/>
              <a:t>To create a function, use </a:t>
            </a:r>
            <a:r>
              <a:rPr lang="en-US" sz="2400" b="1" dirty="0"/>
              <a:t>def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01A53-F9E4-47A5-B8B5-5EE7DE0E95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" t="3723" r="1776"/>
          <a:stretch/>
        </p:blipFill>
        <p:spPr>
          <a:xfrm>
            <a:off x="1688123" y="3446585"/>
            <a:ext cx="9671539" cy="328246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8DB8AA-7752-4E79-8C9D-697A72A9A0A1}"/>
              </a:ext>
            </a:extLst>
          </p:cNvPr>
          <p:cNvSpPr txBox="1">
            <a:spLocks/>
          </p:cNvSpPr>
          <p:nvPr/>
        </p:nvSpPr>
        <p:spPr>
          <a:xfrm>
            <a:off x="6172200" y="1547446"/>
            <a:ext cx="5820508" cy="4319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Variables are local to functions</a:t>
            </a:r>
          </a:p>
          <a:p>
            <a:r>
              <a:rPr lang="en-US" sz="2400" dirty="0"/>
              <a:t>You can call a function in the interpreter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114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DBB4-503B-4138-8E46-406B49E4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2B5D-346D-41AF-AA5A-D19412679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7785"/>
            <a:ext cx="9601200" cy="508195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Syntax defined by dictionary.com:</a:t>
            </a:r>
          </a:p>
          <a:p>
            <a:pPr lvl="1"/>
            <a:r>
              <a:rPr lang="en-US" sz="2400" dirty="0"/>
              <a:t>the grammatical </a:t>
            </a:r>
            <a:r>
              <a:rPr lang="en-US" sz="2400" b="1" dirty="0"/>
              <a:t>rules and structural patterns </a:t>
            </a:r>
            <a:r>
              <a:rPr lang="en-US" sz="2400" dirty="0"/>
              <a:t>governing the ordered use of appropriate words and symbols </a:t>
            </a:r>
            <a:r>
              <a:rPr lang="en-US" sz="2400" b="1" dirty="0"/>
              <a:t>for issuing commands, writing code</a:t>
            </a:r>
            <a:r>
              <a:rPr lang="en-US" sz="2400" dirty="0"/>
              <a:t>, etc., in a particular software application or programming language</a:t>
            </a:r>
          </a:p>
          <a:p>
            <a:pPr lvl="1"/>
            <a:r>
              <a:rPr lang="en-US" sz="2400" i="0" dirty="0"/>
              <a:t>Basically, syntax is how we structure things so the computer knows what we want it to do</a:t>
            </a:r>
          </a:p>
          <a:p>
            <a:pPr marL="530352" lvl="1" indent="0">
              <a:buNone/>
            </a:pPr>
            <a:endParaRPr lang="en-US" sz="2400" dirty="0"/>
          </a:p>
          <a:p>
            <a:r>
              <a:rPr lang="en-US" sz="2400" dirty="0"/>
              <a:t>Indentation matters with python! </a:t>
            </a:r>
          </a:p>
          <a:p>
            <a:r>
              <a:rPr lang="en-US" sz="2400" dirty="0"/>
              <a:t>Use a colon to define functions                                                                                  and loops</a:t>
            </a:r>
          </a:p>
          <a:p>
            <a:r>
              <a:rPr lang="en-US" sz="2400" dirty="0"/>
              <a:t>Don’t use commas in big numbers</a:t>
            </a:r>
          </a:p>
          <a:p>
            <a:pPr marL="530352" lvl="1" indent="0">
              <a:buNone/>
            </a:pPr>
            <a:r>
              <a:rPr lang="en-US" sz="2400" dirty="0"/>
              <a:t>1,000 = BAD</a:t>
            </a:r>
            <a:br>
              <a:rPr lang="en-US" sz="2400" dirty="0"/>
            </a:br>
            <a:r>
              <a:rPr lang="en-US" sz="2400" dirty="0"/>
              <a:t>1000 = GOOD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5A409-C5F1-48AB-AE29-88FAF2108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643" y="4018083"/>
            <a:ext cx="5195388" cy="23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75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1D40-AEBC-48DC-96C3-248FF2BD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1BAA-AE80-4999-B0A2-99D3DBA6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5031"/>
            <a:ext cx="9601200" cy="4372707"/>
          </a:xfrm>
        </p:spPr>
        <p:txBody>
          <a:bodyPr/>
          <a:lstStyle/>
          <a:p>
            <a:r>
              <a:rPr lang="en-US" sz="2800" dirty="0"/>
              <a:t>Make sure to read programs </a:t>
            </a:r>
            <a:r>
              <a:rPr lang="en-US" sz="2800" i="1" dirty="0"/>
              <a:t>slowly</a:t>
            </a:r>
            <a:r>
              <a:rPr lang="en-US" sz="2800" dirty="0"/>
              <a:t> and </a:t>
            </a:r>
            <a:r>
              <a:rPr lang="en-US" sz="2800" i="1" dirty="0"/>
              <a:t>carefully</a:t>
            </a:r>
            <a:r>
              <a:rPr lang="en-US" sz="2800" dirty="0"/>
              <a:t>. Little mistakes can cause BIG problems!</a:t>
            </a:r>
          </a:p>
          <a:p>
            <a:r>
              <a:rPr lang="en-US" sz="2800" dirty="0"/>
              <a:t>Getting frustrated will only make it harder to find the bug. Keep your cool, and calmly trace through the program</a:t>
            </a:r>
          </a:p>
          <a:p>
            <a:r>
              <a:rPr lang="en-US" sz="2800" dirty="0"/>
              <a:t>It can sometimes be helpful to grab a pencil and paper and manually keep track of your variables and loops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553C9-564A-47D8-BD8C-9536FC6A459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186" y="4590718"/>
            <a:ext cx="2566845" cy="1999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A1607-918D-4EFE-B128-F3998319315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387" y="4513594"/>
            <a:ext cx="2871583" cy="215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1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23AD-5CC4-44A8-BAC9-34F8D630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Mad libs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F127B-8F70-419E-BEE3-F66FE4B0C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1656102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05A0-5ED2-45C8-AA68-E1BA3050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Unplugged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3D6E-DAFE-4A07-9A97-927CE2DE2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partner and each take turns filling out mad libs</a:t>
            </a:r>
          </a:p>
          <a:p>
            <a:r>
              <a:rPr lang="en-US" dirty="0"/>
              <a:t>You should have a hand out with grammar hints if you’re a little rusty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B8AF5-15EC-4958-827D-C4CC6F80C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110" y="3503055"/>
            <a:ext cx="5401733" cy="294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3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5DE6-C84A-48AF-9BB9-F85B0DD8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madLib.py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1DFC-80CB-41E2-BA2A-C30D4DFBC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0305"/>
            <a:ext cx="9601200" cy="4723694"/>
          </a:xfrm>
        </p:spPr>
        <p:txBody>
          <a:bodyPr>
            <a:normAutofit/>
          </a:bodyPr>
          <a:lstStyle/>
          <a:p>
            <a:r>
              <a:rPr lang="en-US" sz="2400" dirty="0"/>
              <a:t>This program will use strings, variables, input and printing</a:t>
            </a:r>
          </a:p>
          <a:p>
            <a:r>
              <a:rPr lang="en-US" sz="2400" dirty="0"/>
              <a:t>Create a program that asks the user for nouns, pronouns, adjectives, adverbs, verbs, etc.</a:t>
            </a:r>
          </a:p>
          <a:p>
            <a:r>
              <a:rPr lang="en-US" sz="2400" dirty="0"/>
              <a:t>Store the user’s input in variables</a:t>
            </a:r>
          </a:p>
          <a:p>
            <a:r>
              <a:rPr lang="en-US" sz="2400" dirty="0"/>
              <a:t>Then, insert the variables into a sentence use string concatenation </a:t>
            </a:r>
          </a:p>
          <a:p>
            <a:r>
              <a:rPr lang="en-US" sz="2400" dirty="0"/>
              <a:t>Finally, print the sentence</a:t>
            </a:r>
          </a:p>
          <a:p>
            <a:r>
              <a:rPr lang="en-US" sz="2400" dirty="0"/>
              <a:t>Remember to test your program!</a:t>
            </a:r>
          </a:p>
          <a:p>
            <a:r>
              <a:rPr lang="en-US" sz="2400" dirty="0"/>
              <a:t>Switch computers with your neighbors and try out each other’s programs!</a:t>
            </a:r>
          </a:p>
        </p:txBody>
      </p:sp>
    </p:spTree>
    <p:extLst>
      <p:ext uri="{BB962C8B-B14F-4D97-AF65-F5344CB8AC3E}">
        <p14:creationId xmlns:p14="http://schemas.microsoft.com/office/powerpoint/2010/main" val="699349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17FB-CAD8-41D7-B793-95B4EAAA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6244"/>
          </a:xfrm>
        </p:spPr>
        <p:txBody>
          <a:bodyPr/>
          <a:lstStyle/>
          <a:p>
            <a:r>
              <a:rPr lang="en-US" dirty="0"/>
              <a:t>Variable Type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81386-9B79-4E81-B169-F3508647C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2044"/>
            <a:ext cx="9601200" cy="4185356"/>
          </a:xfrm>
        </p:spPr>
        <p:txBody>
          <a:bodyPr>
            <a:normAutofit/>
          </a:bodyPr>
          <a:lstStyle/>
          <a:p>
            <a:r>
              <a:rPr lang="en-US" sz="2400" dirty="0"/>
              <a:t>Often referred to as “</a:t>
            </a:r>
            <a:r>
              <a:rPr lang="en-US" sz="2400" dirty="0" err="1"/>
              <a:t>int</a:t>
            </a:r>
            <a:r>
              <a:rPr lang="en-US" sz="2400" dirty="0"/>
              <a:t>”</a:t>
            </a:r>
          </a:p>
          <a:p>
            <a:r>
              <a:rPr lang="en-US" sz="2400" dirty="0"/>
              <a:t>An </a:t>
            </a:r>
            <a:r>
              <a:rPr lang="en-US" sz="2400" dirty="0" err="1"/>
              <a:t>int</a:t>
            </a:r>
            <a:r>
              <a:rPr lang="en-US" sz="2400" dirty="0"/>
              <a:t> is any </a:t>
            </a:r>
            <a:r>
              <a:rPr lang="en-US" sz="2400" b="1" dirty="0"/>
              <a:t>whole</a:t>
            </a:r>
            <a:r>
              <a:rPr lang="en-US" sz="2400" dirty="0"/>
              <a:t> number</a:t>
            </a:r>
          </a:p>
          <a:p>
            <a:pPr lvl="1"/>
            <a:r>
              <a:rPr lang="en-US" sz="2400" dirty="0"/>
              <a:t>Examples:</a:t>
            </a:r>
          </a:p>
          <a:p>
            <a:pPr lvl="2"/>
            <a:r>
              <a:rPr lang="en-US" sz="2200" dirty="0"/>
              <a:t>4</a:t>
            </a:r>
          </a:p>
          <a:p>
            <a:pPr lvl="2"/>
            <a:r>
              <a:rPr lang="en-US" sz="2200" dirty="0"/>
              <a:t>5629</a:t>
            </a:r>
          </a:p>
          <a:p>
            <a:pPr lvl="2"/>
            <a:r>
              <a:rPr lang="en-US" sz="2200" dirty="0"/>
              <a:t>200099</a:t>
            </a:r>
          </a:p>
          <a:p>
            <a:pPr lvl="2"/>
            <a:endParaRPr lang="en-US" sz="2200" dirty="0"/>
          </a:p>
          <a:p>
            <a:r>
              <a:rPr lang="en-US" sz="2400" dirty="0"/>
              <a:t>We have already been using these, we just didn’t know the fancy name for it yet</a:t>
            </a:r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850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8D52-90E3-4FBE-B0C3-75767C3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0CCD-7F8B-4726-8AEA-F4B9A97B6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Sophomore Software Engineering student at                     Iowa State University</a:t>
            </a:r>
          </a:p>
          <a:p>
            <a:r>
              <a:rPr lang="en-US" sz="2800" dirty="0"/>
              <a:t>Prior to my first semester in college I had </a:t>
            </a:r>
            <a:r>
              <a:rPr lang="en-US" sz="2800" i="1" dirty="0"/>
              <a:t>very</a:t>
            </a:r>
            <a:r>
              <a:rPr lang="en-US" sz="2800" dirty="0"/>
              <a:t> limited  experience with coding!</a:t>
            </a:r>
          </a:p>
          <a:p>
            <a:r>
              <a:rPr lang="en-US" sz="2800" dirty="0"/>
              <a:t>If I can do it, so can you!</a:t>
            </a:r>
          </a:p>
        </p:txBody>
      </p:sp>
      <p:pic>
        <p:nvPicPr>
          <p:cNvPr id="1026" name="Picture 2" descr="https://s-media-cache-ak0.pinimg.com/originals/30/5e/20/305e2099f9546130bfd1361f7e2ed429.gif">
            <a:extLst>
              <a:ext uri="{FF2B5EF4-FFF2-40B4-BE49-F238E27FC236}">
                <a16:creationId xmlns:a16="http://schemas.microsoft.com/office/drawing/2014/main" id="{F78577DF-B4E4-403A-AA84-185BB9B16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627" y="218209"/>
            <a:ext cx="2684318" cy="268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87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5DF6-4C63-4DFE-AE6F-D9903153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non-strings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2CC9-F5D1-4C3D-B885-5BE555AD7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2615"/>
            <a:ext cx="9601200" cy="4170485"/>
          </a:xfrm>
        </p:spPr>
        <p:txBody>
          <a:bodyPr>
            <a:normAutofit/>
          </a:bodyPr>
          <a:lstStyle/>
          <a:p>
            <a:r>
              <a:rPr lang="en-US" sz="2400" dirty="0"/>
              <a:t>Use </a:t>
            </a:r>
            <a:r>
              <a:rPr lang="en-US" sz="2400" b="1" dirty="0"/>
              <a:t>print(</a:t>
            </a:r>
            <a:r>
              <a:rPr lang="en-US" sz="2400" dirty="0"/>
              <a:t>“This is the statement I want to print”</a:t>
            </a:r>
            <a:r>
              <a:rPr lang="en-US" sz="2400" b="1" dirty="0"/>
              <a:t>)</a:t>
            </a:r>
          </a:p>
          <a:p>
            <a:r>
              <a:rPr lang="en-US" sz="2400" dirty="0"/>
              <a:t>For now, we are only going to be printing strings</a:t>
            </a:r>
          </a:p>
          <a:p>
            <a:r>
              <a:rPr lang="en-US" sz="2400" dirty="0"/>
              <a:t>To turn an </a:t>
            </a:r>
            <a:r>
              <a:rPr lang="en-US" sz="2400" dirty="0" err="1"/>
              <a:t>int</a:t>
            </a:r>
            <a:r>
              <a:rPr lang="en-US" sz="2400" dirty="0"/>
              <a:t> into a string, just use </a:t>
            </a:r>
            <a:r>
              <a:rPr lang="en-US" sz="2400" dirty="0" err="1"/>
              <a:t>str</a:t>
            </a:r>
            <a:r>
              <a:rPr lang="en-US" sz="2400" dirty="0"/>
              <a:t>():</a:t>
            </a:r>
          </a:p>
          <a:p>
            <a:pPr marL="530352" lvl="1" indent="0">
              <a:buNone/>
            </a:pPr>
            <a:r>
              <a:rPr lang="en-US" sz="2400" dirty="0" err="1"/>
              <a:t>str</a:t>
            </a:r>
            <a:r>
              <a:rPr lang="en-US" sz="2400" dirty="0"/>
              <a:t>(3) = “3”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E3A59-C413-484D-B579-0CA46884D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646" y="3887914"/>
            <a:ext cx="3059723" cy="2334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03446-1A61-457A-BFB7-7F06387E34F6}"/>
              </a:ext>
            </a:extLst>
          </p:cNvPr>
          <p:cNvSpPr txBox="1"/>
          <p:nvPr/>
        </p:nvSpPr>
        <p:spPr>
          <a:xfrm>
            <a:off x="5697414" y="3887914"/>
            <a:ext cx="20222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X is an </a:t>
            </a:r>
            <a:r>
              <a:rPr lang="en-US" sz="2800" b="1" dirty="0" err="1"/>
              <a:t>int</a:t>
            </a:r>
            <a:endParaRPr lang="en-US" sz="2800" b="1" dirty="0"/>
          </a:p>
          <a:p>
            <a:endParaRPr lang="en-US" sz="2400" dirty="0"/>
          </a:p>
          <a:p>
            <a:endParaRPr lang="en-US" sz="2400" dirty="0"/>
          </a:p>
          <a:p>
            <a:pPr algn="r"/>
            <a:r>
              <a:rPr lang="en-US" sz="2800" dirty="0"/>
              <a:t>X is a </a:t>
            </a:r>
            <a:r>
              <a:rPr lang="en-US" sz="2800" b="1" dirty="0"/>
              <a:t>string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9F218-3618-43F9-860E-493AB0A318A6}"/>
              </a:ext>
            </a:extLst>
          </p:cNvPr>
          <p:cNvSpPr txBox="1"/>
          <p:nvPr/>
        </p:nvSpPr>
        <p:spPr>
          <a:xfrm>
            <a:off x="7428089" y="3229332"/>
            <a:ext cx="408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Changing an </a:t>
            </a:r>
            <a:r>
              <a:rPr lang="en-US" sz="2400" b="1" dirty="0" err="1"/>
              <a:t>int</a:t>
            </a:r>
            <a:r>
              <a:rPr lang="en-US" sz="2400" dirty="0"/>
              <a:t> to a </a:t>
            </a:r>
            <a:r>
              <a:rPr lang="en-US" sz="2400" b="1" dirty="0"/>
              <a:t>string;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8416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A30A-55ED-4E9C-B7C3-64F9706A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input() with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B50C-97B2-4B73-A14C-AA423319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6267"/>
            <a:ext cx="9601200" cy="4696177"/>
          </a:xfrm>
        </p:spPr>
        <p:txBody>
          <a:bodyPr>
            <a:normAutofit/>
          </a:bodyPr>
          <a:lstStyle/>
          <a:p>
            <a:r>
              <a:rPr lang="en-US" dirty="0"/>
              <a:t>Use this to get information from the keyboard</a:t>
            </a:r>
          </a:p>
          <a:p>
            <a:r>
              <a:rPr lang="en-US" dirty="0"/>
              <a:t>Variable = input(“This is what I want to print out”)</a:t>
            </a:r>
          </a:p>
          <a:p>
            <a:pPr lvl="1"/>
            <a:r>
              <a:rPr lang="en-US" dirty="0"/>
              <a:t>The input() function </a:t>
            </a:r>
            <a:r>
              <a:rPr lang="en-US" i="0" dirty="0"/>
              <a:t>PRINTS</a:t>
            </a:r>
            <a:r>
              <a:rPr lang="en-US" dirty="0"/>
              <a:t> and then grabs information from the keyboard</a:t>
            </a:r>
          </a:p>
        </p:txBody>
      </p:sp>
    </p:spTree>
    <p:extLst>
      <p:ext uri="{BB962C8B-B14F-4D97-AF65-F5344CB8AC3E}">
        <p14:creationId xmlns:p14="http://schemas.microsoft.com/office/powerpoint/2010/main" val="1389506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A30A-55ED-4E9C-B7C3-64F9706A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input() with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B50C-97B2-4B73-A14C-AA423319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6267"/>
            <a:ext cx="9601200" cy="46961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this to get information from the keyboard</a:t>
            </a:r>
          </a:p>
          <a:p>
            <a:r>
              <a:rPr lang="en-US" dirty="0"/>
              <a:t>Variable = input(“This is what I want to print out”)</a:t>
            </a:r>
          </a:p>
          <a:p>
            <a:pPr lvl="1"/>
            <a:r>
              <a:rPr lang="en-US" dirty="0"/>
              <a:t>The input() function </a:t>
            </a:r>
            <a:r>
              <a:rPr lang="en-US" i="0" dirty="0"/>
              <a:t>PRINTS</a:t>
            </a:r>
            <a:r>
              <a:rPr lang="en-US" dirty="0"/>
              <a:t> and then grabs information from the keyboard</a:t>
            </a:r>
          </a:p>
          <a:p>
            <a:r>
              <a:rPr lang="en-US" dirty="0"/>
              <a:t>Example: </a:t>
            </a:r>
          </a:p>
          <a:p>
            <a:pPr marL="530352" lvl="1" indent="0">
              <a:buNone/>
            </a:pPr>
            <a:r>
              <a:rPr lang="en-US" i="0" dirty="0"/>
              <a:t>number = input(“Guess a number”)</a:t>
            </a:r>
          </a:p>
          <a:p>
            <a:pPr marL="530352" lvl="1" indent="0">
              <a:buNone/>
            </a:pPr>
            <a:r>
              <a:rPr lang="en-US" dirty="0"/>
              <a:t>But somethings wrong….</a:t>
            </a:r>
          </a:p>
          <a:p>
            <a:pPr lvl="1"/>
            <a:endParaRPr lang="en-US" dirty="0"/>
          </a:p>
          <a:p>
            <a:pPr marL="530352" lvl="1" indent="0">
              <a:buNone/>
            </a:pPr>
            <a:r>
              <a:rPr lang="en-US" i="0" dirty="0"/>
              <a:t>“number” will be a </a:t>
            </a:r>
            <a:r>
              <a:rPr lang="en-US" b="1" i="0" dirty="0"/>
              <a:t>string</a:t>
            </a:r>
            <a:r>
              <a:rPr lang="en-US" i="0" dirty="0"/>
              <a:t>, but it needs to be an </a:t>
            </a:r>
            <a:r>
              <a:rPr lang="en-US" b="1" i="0" dirty="0" err="1"/>
              <a:t>int</a:t>
            </a:r>
            <a:r>
              <a:rPr lang="en-US" i="0" dirty="0"/>
              <a:t> for us to compare things</a:t>
            </a:r>
          </a:p>
          <a:p>
            <a:pPr marL="530352" lvl="1" indent="0">
              <a:buNone/>
            </a:pPr>
            <a:r>
              <a:rPr lang="en-US" i="0" dirty="0"/>
              <a:t>So to make it an </a:t>
            </a:r>
            <a:r>
              <a:rPr lang="en-US" b="1" i="0" dirty="0" err="1"/>
              <a:t>int</a:t>
            </a:r>
            <a:r>
              <a:rPr lang="en-US" i="0" dirty="0"/>
              <a:t>, we </a:t>
            </a:r>
            <a:r>
              <a:rPr lang="en-US" b="1" i="0" dirty="0"/>
              <a:t>TYPECAST</a:t>
            </a:r>
            <a:r>
              <a:rPr lang="en-US" i="0" dirty="0"/>
              <a:t> it:</a:t>
            </a:r>
          </a:p>
          <a:p>
            <a:pPr marL="530352" lvl="1" indent="0">
              <a:buNone/>
            </a:pPr>
            <a:endParaRPr lang="en-US" i="0" dirty="0"/>
          </a:p>
          <a:p>
            <a:pPr marL="530352" lvl="1" indent="0">
              <a:buNone/>
            </a:pPr>
            <a:r>
              <a:rPr lang="en-US" i="0" dirty="0"/>
              <a:t>number =  </a:t>
            </a:r>
            <a:r>
              <a:rPr lang="en-US" i="0" dirty="0" err="1"/>
              <a:t>int</a:t>
            </a:r>
            <a:r>
              <a:rPr lang="en-US" i="0" dirty="0"/>
              <a:t>(input(“Guess a number”))</a:t>
            </a:r>
          </a:p>
          <a:p>
            <a:pPr marL="530352" lvl="1" indent="0">
              <a:buNone/>
            </a:pPr>
            <a:r>
              <a:rPr lang="en-US" i="0" dirty="0">
                <a:sym typeface="Wingdings" panose="05000000000000000000" pitchFamily="2" charset="2"/>
              </a:rPr>
              <a:t>Wrapping </a:t>
            </a:r>
            <a:r>
              <a:rPr lang="en-US" i="0" dirty="0" err="1">
                <a:sym typeface="Wingdings" panose="05000000000000000000" pitchFamily="2" charset="2"/>
              </a:rPr>
              <a:t>int</a:t>
            </a:r>
            <a:r>
              <a:rPr lang="en-US" i="0" dirty="0">
                <a:sym typeface="Wingdings" panose="05000000000000000000" pitchFamily="2" charset="2"/>
              </a:rPr>
              <a:t>() around it changes the string to an integer (as long as the string is a string of a number)</a:t>
            </a:r>
            <a:endParaRPr lang="en-US" i="0" dirty="0"/>
          </a:p>
          <a:p>
            <a:pPr marL="530352" lvl="1" indent="0">
              <a:buNone/>
            </a:pP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67198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9FC8-BB09-494D-83D4-12403560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Trip!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FD981-5743-4E9A-93F5-8D0EF9EE7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</p:spTree>
    <p:extLst>
      <p:ext uri="{BB962C8B-B14F-4D97-AF65-F5344CB8AC3E}">
        <p14:creationId xmlns:p14="http://schemas.microsoft.com/office/powerpoint/2010/main" val="2186471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DD0C-7964-4583-8211-07D37BF9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6" y="685800"/>
            <a:ext cx="9601200" cy="939800"/>
          </a:xfrm>
        </p:spPr>
        <p:txBody>
          <a:bodyPr/>
          <a:lstStyle/>
          <a:p>
            <a:r>
              <a:rPr lang="en-US" dirty="0"/>
              <a:t>roadTrip.py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FAC3-BA3E-4A2D-B960-964BD66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6" y="2071512"/>
            <a:ext cx="10041467" cy="5046133"/>
          </a:xfrm>
        </p:spPr>
        <p:txBody>
          <a:bodyPr>
            <a:normAutofit/>
          </a:bodyPr>
          <a:lstStyle/>
          <a:p>
            <a:r>
              <a:rPr lang="en-US" sz="2400" dirty="0"/>
              <a:t>This program will use variables, input, and print statements</a:t>
            </a:r>
          </a:p>
          <a:p>
            <a:r>
              <a:rPr lang="en-US" sz="2400" dirty="0"/>
              <a:t>Find the time and cost of a road trip based on the distance, speed, and mpg of the car</a:t>
            </a:r>
          </a:p>
          <a:p>
            <a:r>
              <a:rPr lang="en-US" sz="2400" dirty="0"/>
              <a:t>Ask the user to input the distance, the speed, and the mpg of the car</a:t>
            </a:r>
          </a:p>
          <a:p>
            <a:r>
              <a:rPr lang="en-US" sz="2400" dirty="0"/>
              <a:t>Assume the price per gallon of gas is $2.00</a:t>
            </a:r>
          </a:p>
          <a:p>
            <a:r>
              <a:rPr lang="en-US" sz="2400" dirty="0"/>
              <a:t>Print the time and cost of the trip</a:t>
            </a:r>
          </a:p>
          <a:p>
            <a:r>
              <a:rPr lang="en-US" sz="2400" dirty="0"/>
              <a:t>Make sure you specify the units in all your print statements</a:t>
            </a:r>
          </a:p>
          <a:p>
            <a:r>
              <a:rPr lang="en-US" sz="2400" dirty="0"/>
              <a:t>Test your program on lots of different trips!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19172-06F4-4B5E-91F6-260750C377B6}"/>
              </a:ext>
            </a:extLst>
          </p:cNvPr>
          <p:cNvSpPr txBox="1"/>
          <p:nvPr/>
        </p:nvSpPr>
        <p:spPr>
          <a:xfrm>
            <a:off x="6350002" y="399046"/>
            <a:ext cx="4538132" cy="1226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3152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</a:pPr>
            <a:r>
              <a:rPr lang="en-US" sz="2200" i="1" dirty="0">
                <a:solidFill>
                  <a:srgbClr val="191B0E"/>
                </a:solidFill>
              </a:rPr>
              <a:t>Distance ÷ Speed = Time</a:t>
            </a:r>
          </a:p>
          <a:p>
            <a:pPr marL="73152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</a:pPr>
            <a:r>
              <a:rPr lang="en-US" sz="2200" i="1" dirty="0">
                <a:solidFill>
                  <a:srgbClr val="191B0E"/>
                </a:solidFill>
              </a:rPr>
              <a:t>Distance ÷ MPG = Gallons of gas</a:t>
            </a:r>
          </a:p>
          <a:p>
            <a:pPr marL="73152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</a:pPr>
            <a:r>
              <a:rPr lang="en-US" sz="2200" i="1" dirty="0">
                <a:solidFill>
                  <a:srgbClr val="191B0E"/>
                </a:solidFill>
              </a:rPr>
              <a:t>Gallons of gas × price of gas = Cost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461E6-19C0-4B1C-B6F3-48D87F6E8E0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02423" y="4116908"/>
            <a:ext cx="2449689" cy="244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57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21B94-4FB9-475D-8CD0-2F609AEE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615973"/>
            <a:ext cx="4443984" cy="823912"/>
          </a:xfrm>
        </p:spPr>
        <p:txBody>
          <a:bodyPr/>
          <a:lstStyle/>
          <a:p>
            <a:r>
              <a:rPr lang="en-US" dirty="0"/>
              <a:t>Conditional (if statement)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1E4DC-9F30-4275-80E2-EF2958C69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615973"/>
            <a:ext cx="4443984" cy="823912"/>
          </a:xfrm>
        </p:spPr>
        <p:txBody>
          <a:bodyPr/>
          <a:lstStyle/>
          <a:p>
            <a:r>
              <a:rPr lang="en-US" dirty="0"/>
              <a:t>Loop (while statement)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B7077C-8D5C-4F9B-82C4-FD5926CEF51D}"/>
              </a:ext>
            </a:extLst>
          </p:cNvPr>
          <p:cNvSpPr/>
          <p:nvPr/>
        </p:nvSpPr>
        <p:spPr>
          <a:xfrm>
            <a:off x="1527464" y="2015836"/>
            <a:ext cx="1652154" cy="59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condition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5878FD4-8DBE-4508-8E80-17520CC1BE6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79618" y="2311977"/>
            <a:ext cx="945573" cy="28419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6C66A5-EBE6-462A-883B-FDECD0C39123}"/>
              </a:ext>
            </a:extLst>
          </p:cNvPr>
          <p:cNvCxnSpPr>
            <a:cxnSpLocks/>
          </p:cNvCxnSpPr>
          <p:nvPr/>
        </p:nvCxnSpPr>
        <p:spPr>
          <a:xfrm flipH="1">
            <a:off x="2431473" y="5153891"/>
            <a:ext cx="1693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DA5A90-8BBE-487E-88F5-E13F6480CC0F}"/>
              </a:ext>
            </a:extLst>
          </p:cNvPr>
          <p:cNvCxnSpPr>
            <a:stCxn id="8" idx="2"/>
          </p:cNvCxnSpPr>
          <p:nvPr/>
        </p:nvCxnSpPr>
        <p:spPr>
          <a:xfrm>
            <a:off x="2353541" y="2608118"/>
            <a:ext cx="5195" cy="112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F3D1AA3-F79D-4604-9C1F-B72164B04BB7}"/>
              </a:ext>
            </a:extLst>
          </p:cNvPr>
          <p:cNvSpPr/>
          <p:nvPr/>
        </p:nvSpPr>
        <p:spPr>
          <a:xfrm>
            <a:off x="1527464" y="3730336"/>
            <a:ext cx="1652154" cy="872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*code*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56D313BD-7D67-480C-BEF4-EB1B6AE25C48}"/>
              </a:ext>
            </a:extLst>
          </p:cNvPr>
          <p:cNvSpPr/>
          <p:nvPr/>
        </p:nvSpPr>
        <p:spPr>
          <a:xfrm>
            <a:off x="2161309" y="1610591"/>
            <a:ext cx="384464" cy="405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BDB84D17-7FB1-4E09-B705-501D0E895AB1}"/>
              </a:ext>
            </a:extLst>
          </p:cNvPr>
          <p:cNvSpPr/>
          <p:nvPr/>
        </p:nvSpPr>
        <p:spPr>
          <a:xfrm>
            <a:off x="2161309" y="5153891"/>
            <a:ext cx="384464" cy="680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4FAD51-95B3-4B36-8EDF-DD08A7CE1CB4}"/>
              </a:ext>
            </a:extLst>
          </p:cNvPr>
          <p:cNvCxnSpPr>
            <a:stCxn id="27" idx="4"/>
            <a:endCxn id="33" idx="0"/>
          </p:cNvCxnSpPr>
          <p:nvPr/>
        </p:nvCxnSpPr>
        <p:spPr>
          <a:xfrm>
            <a:off x="2353541" y="4603173"/>
            <a:ext cx="0" cy="55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F01C09C-11BB-4961-8A74-F24BD6C0847D}"/>
              </a:ext>
            </a:extLst>
          </p:cNvPr>
          <p:cNvSpPr/>
          <p:nvPr/>
        </p:nvSpPr>
        <p:spPr>
          <a:xfrm>
            <a:off x="6519819" y="2005443"/>
            <a:ext cx="1652154" cy="59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condition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956EAF4F-509D-4B64-B029-4124DD099890}"/>
              </a:ext>
            </a:extLst>
          </p:cNvPr>
          <p:cNvSpPr/>
          <p:nvPr/>
        </p:nvSpPr>
        <p:spPr>
          <a:xfrm>
            <a:off x="7101220" y="1610591"/>
            <a:ext cx="384464" cy="407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FFC5F2B-4791-494C-B254-040D245AD902}"/>
              </a:ext>
            </a:extLst>
          </p:cNvPr>
          <p:cNvCxnSpPr/>
          <p:nvPr/>
        </p:nvCxnSpPr>
        <p:spPr>
          <a:xfrm>
            <a:off x="7793182" y="2608118"/>
            <a:ext cx="0" cy="112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869729B-E102-4916-9CBE-167352D70914}"/>
              </a:ext>
            </a:extLst>
          </p:cNvPr>
          <p:cNvSpPr txBox="1"/>
          <p:nvPr/>
        </p:nvSpPr>
        <p:spPr>
          <a:xfrm>
            <a:off x="1748270" y="2960955"/>
            <a:ext cx="82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0E83E9-5BE4-4634-B053-24D86D0083AF}"/>
              </a:ext>
            </a:extLst>
          </p:cNvPr>
          <p:cNvSpPr txBox="1"/>
          <p:nvPr/>
        </p:nvSpPr>
        <p:spPr>
          <a:xfrm>
            <a:off x="3532429" y="2960955"/>
            <a:ext cx="80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false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FFA6386-BEF2-43FF-A841-34BF4071FEE6}"/>
              </a:ext>
            </a:extLst>
          </p:cNvPr>
          <p:cNvSpPr/>
          <p:nvPr/>
        </p:nvSpPr>
        <p:spPr>
          <a:xfrm>
            <a:off x="6967105" y="3740729"/>
            <a:ext cx="1652154" cy="872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*code*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DE306F4-A3CE-4D88-A402-5E48136952A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60244" y="2945347"/>
            <a:ext cx="1865173" cy="598434"/>
          </a:xfrm>
          <a:prstGeom prst="bentConnector3">
            <a:avLst>
              <a:gd name="adj1" fmla="val 4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DD87CAF-4B02-480F-975C-0232F5264CE6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8171973" y="2301584"/>
            <a:ext cx="920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8E5F1AE-6E6B-4C54-93BA-203605AF4508}"/>
              </a:ext>
            </a:extLst>
          </p:cNvPr>
          <p:cNvSpPr txBox="1"/>
          <p:nvPr/>
        </p:nvSpPr>
        <p:spPr>
          <a:xfrm>
            <a:off x="7293452" y="2976771"/>
            <a:ext cx="65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BF34841-3C02-4C8C-87EE-E3C5B79B8094}"/>
              </a:ext>
            </a:extLst>
          </p:cNvPr>
          <p:cNvCxnSpPr>
            <a:stCxn id="41" idx="1"/>
          </p:cNvCxnSpPr>
          <p:nvPr/>
        </p:nvCxnSpPr>
        <p:spPr>
          <a:xfrm rot="10800000" flipV="1">
            <a:off x="6203373" y="2301583"/>
            <a:ext cx="316446" cy="27795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06B2EE-911F-479B-8C2B-19ADBE4D1DB8}"/>
              </a:ext>
            </a:extLst>
          </p:cNvPr>
          <p:cNvCxnSpPr/>
          <p:nvPr/>
        </p:nvCxnSpPr>
        <p:spPr>
          <a:xfrm>
            <a:off x="6203372" y="5081154"/>
            <a:ext cx="1184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row: Down 73">
            <a:extLst>
              <a:ext uri="{FF2B5EF4-FFF2-40B4-BE49-F238E27FC236}">
                <a16:creationId xmlns:a16="http://schemas.microsoft.com/office/drawing/2014/main" id="{D713ACA9-7E85-45B9-B0FB-FFCA97E51154}"/>
              </a:ext>
            </a:extLst>
          </p:cNvPr>
          <p:cNvSpPr/>
          <p:nvPr/>
        </p:nvSpPr>
        <p:spPr>
          <a:xfrm>
            <a:off x="7199934" y="5081154"/>
            <a:ext cx="384464" cy="680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6B0A40-AA0D-4E4C-BD03-39DE9BC34D5E}"/>
              </a:ext>
            </a:extLst>
          </p:cNvPr>
          <p:cNvSpPr txBox="1"/>
          <p:nvPr/>
        </p:nvSpPr>
        <p:spPr>
          <a:xfrm>
            <a:off x="6173853" y="3244564"/>
            <a:ext cx="83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71409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308F-1051-4BFB-A4DC-B308DFF8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make some changes to our program…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446E-E7F5-4A96-8A34-B9515BBAE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41017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If the trip is </a:t>
            </a:r>
            <a:r>
              <a:rPr lang="en-US" sz="2400" u="sng" dirty="0"/>
              <a:t>longer</a:t>
            </a:r>
            <a:r>
              <a:rPr lang="en-US" sz="2400" dirty="0"/>
              <a:t> than 9 hours, it will require a stay in a hotel</a:t>
            </a:r>
          </a:p>
          <a:p>
            <a:r>
              <a:rPr lang="en-US" sz="2400" dirty="0"/>
              <a:t>A hotel stay will cost $185.00 per night</a:t>
            </a:r>
          </a:p>
          <a:p>
            <a:r>
              <a:rPr lang="en-US" sz="2400" dirty="0"/>
              <a:t>So, if the trip lasts 12 hours, it requires 1 night in a hotel</a:t>
            </a:r>
          </a:p>
          <a:p>
            <a:r>
              <a:rPr lang="en-US" sz="2400" dirty="0"/>
              <a:t>If the trip is 18 hours, it will require 1 night in a hotel</a:t>
            </a:r>
          </a:p>
          <a:p>
            <a:r>
              <a:rPr lang="en-US" sz="2400" dirty="0"/>
              <a:t>If the trip is 20 hours, it will require 2 nights in a hotel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42C4F8-55CF-4BEE-B3EE-1CA4532B8A89}"/>
              </a:ext>
            </a:extLst>
          </p:cNvPr>
          <p:cNvSpPr/>
          <p:nvPr/>
        </p:nvSpPr>
        <p:spPr>
          <a:xfrm>
            <a:off x="2847622" y="4934656"/>
            <a:ext cx="377895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0 - 9 = 0 hotel stays</a:t>
            </a:r>
          </a:p>
          <a:p>
            <a:r>
              <a:rPr lang="en-US" sz="2400" b="1" dirty="0"/>
              <a:t>9.1 - 18 = 1 hotel stay</a:t>
            </a:r>
          </a:p>
          <a:p>
            <a:r>
              <a:rPr lang="en-US" sz="2400" b="1" dirty="0"/>
              <a:t>18.1 – 27 = 2 hotel stays</a:t>
            </a:r>
          </a:p>
          <a:p>
            <a:r>
              <a:rPr lang="en-US" sz="2400" b="1" dirty="0"/>
              <a:t>27.1 – 36 = 3 hotel stays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7E651-EA6D-4F2B-AD35-7C8FB2F8E7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38355" y="3257021"/>
            <a:ext cx="2844451" cy="287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19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89E-A8D4-43F3-A3B1-2755B975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1893-A3B9-478B-BC50-9CB5BE782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Break allows you to exit a loop without meeting the condition</a:t>
            </a:r>
          </a:p>
          <a:p>
            <a:r>
              <a:rPr lang="en-US" sz="2400" dirty="0"/>
              <a:t>Useful for nested loops</a:t>
            </a:r>
          </a:p>
          <a:p>
            <a:pPr lvl="1"/>
            <a:r>
              <a:rPr lang="en-US" sz="2400" dirty="0"/>
              <a:t>Example: an if statement inside of a while statement</a:t>
            </a:r>
          </a:p>
          <a:p>
            <a:r>
              <a:rPr lang="en-US" sz="2400" dirty="0"/>
              <a:t>Question: What's the difference between a </a:t>
            </a:r>
            <a:r>
              <a:rPr lang="en-US" sz="2400" i="1" u="sng" dirty="0"/>
              <a:t>return</a:t>
            </a:r>
            <a:r>
              <a:rPr lang="en-US" sz="2400" dirty="0"/>
              <a:t> and a </a:t>
            </a:r>
            <a:r>
              <a:rPr lang="en-US" sz="2400" i="1" u="sng" dirty="0"/>
              <a:t>break</a:t>
            </a:r>
            <a:r>
              <a:rPr lang="en-US" sz="2400" dirty="0"/>
              <a:t> statement?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D9C92-3F61-49E4-B368-3B02A9476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85" y="4431340"/>
            <a:ext cx="3762249" cy="155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94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D6AB-5579-4DEB-828E-F8BCD8DD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3D9A1-0B5F-4E9B-8BDB-0268DF4E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0133"/>
            <a:ext cx="9601200" cy="4377267"/>
          </a:xfrm>
        </p:spPr>
        <p:txBody>
          <a:bodyPr>
            <a:normAutofit/>
          </a:bodyPr>
          <a:lstStyle/>
          <a:p>
            <a:r>
              <a:rPr lang="en-US" sz="2400" dirty="0"/>
              <a:t>A list is a type of variable that can hold other variables</a:t>
            </a:r>
          </a:p>
          <a:p>
            <a:r>
              <a:rPr lang="en-US" sz="2400" dirty="0"/>
              <a:t>A list looks like:</a:t>
            </a:r>
          </a:p>
          <a:p>
            <a:pPr marL="530352" lvl="1" indent="0">
              <a:buNone/>
            </a:pPr>
            <a:r>
              <a:rPr lang="en-US" sz="2400" i="0" dirty="0" err="1"/>
              <a:t>myList</a:t>
            </a:r>
            <a:r>
              <a:rPr lang="en-US" sz="2400" i="0" dirty="0"/>
              <a:t> = [12, 18, 4, “</a:t>
            </a:r>
            <a:r>
              <a:rPr lang="en-US" sz="2400" i="0" dirty="0" err="1"/>
              <a:t>myString</a:t>
            </a:r>
            <a:r>
              <a:rPr lang="en-US" sz="2400" i="0" dirty="0"/>
              <a:t>”]</a:t>
            </a:r>
            <a:endParaRPr lang="en-US" sz="2400" dirty="0"/>
          </a:p>
          <a:p>
            <a:r>
              <a:rPr lang="en-US" sz="2400" dirty="0"/>
              <a:t> To access an </a:t>
            </a:r>
            <a:r>
              <a:rPr lang="en-US" sz="2400" b="1" dirty="0"/>
              <a:t>index</a:t>
            </a:r>
            <a:r>
              <a:rPr lang="en-US" sz="2400" dirty="0"/>
              <a:t> in a list, use this notation:</a:t>
            </a:r>
          </a:p>
          <a:p>
            <a:pPr marL="530352" lvl="1" indent="0">
              <a:buNone/>
            </a:pPr>
            <a:r>
              <a:rPr lang="en-US" sz="2400" i="0" dirty="0" err="1"/>
              <a:t>myList</a:t>
            </a:r>
            <a:r>
              <a:rPr lang="en-US" sz="2400" i="0" dirty="0"/>
              <a:t>[2]    (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 this is accessing the 4)</a:t>
            </a:r>
            <a:endParaRPr lang="en-US" sz="2400" dirty="0"/>
          </a:p>
          <a:p>
            <a:r>
              <a:rPr lang="en-US" sz="2400" dirty="0"/>
              <a:t> The indices of a list start at 0..1…2…….(length - 1)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1960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2C98-00B2-43E9-8B72-B29C9854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933"/>
          </a:xfrm>
        </p:spPr>
        <p:txBody>
          <a:bodyPr/>
          <a:lstStyle/>
          <a:p>
            <a:r>
              <a:rPr lang="en-US" dirty="0"/>
              <a:t>Randomization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8BD9-9316-478D-9E01-DF2E1A5F4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0890"/>
            <a:ext cx="9601200" cy="4275667"/>
          </a:xfrm>
        </p:spPr>
        <p:txBody>
          <a:bodyPr/>
          <a:lstStyle/>
          <a:p>
            <a:r>
              <a:rPr lang="en-US" dirty="0"/>
              <a:t>The computer can give you simulated random numbers</a:t>
            </a:r>
          </a:p>
          <a:p>
            <a:r>
              <a:rPr lang="en-US" dirty="0"/>
              <a:t>But you have to tell your program where to find these functions</a:t>
            </a:r>
          </a:p>
          <a:p>
            <a:r>
              <a:rPr lang="en-US" dirty="0"/>
              <a:t>To do this, at the top of your function type:</a:t>
            </a:r>
          </a:p>
          <a:p>
            <a:pPr marL="530352" lvl="1" indent="0">
              <a:buNone/>
            </a:pPr>
            <a:r>
              <a:rPr lang="en-US" i="0" dirty="0"/>
              <a:t>from random import </a:t>
            </a:r>
            <a:r>
              <a:rPr lang="en-US" i="0" dirty="0" err="1"/>
              <a:t>randint</a:t>
            </a:r>
            <a:endParaRPr lang="en-US" i="0" dirty="0"/>
          </a:p>
          <a:p>
            <a:pPr lvl="1"/>
            <a:r>
              <a:rPr lang="en-US" dirty="0"/>
              <a:t> which means: from the </a:t>
            </a:r>
            <a:r>
              <a:rPr lang="en-US" i="0" dirty="0"/>
              <a:t>random library, </a:t>
            </a:r>
            <a:r>
              <a:rPr lang="en-US" dirty="0"/>
              <a:t>import the </a:t>
            </a:r>
            <a:r>
              <a:rPr lang="en-US" i="0" dirty="0" err="1"/>
              <a:t>randint</a:t>
            </a:r>
            <a:r>
              <a:rPr lang="en-US" i="0" dirty="0"/>
              <a:t> function</a:t>
            </a:r>
          </a:p>
          <a:p>
            <a:r>
              <a:rPr lang="en-US" dirty="0" err="1"/>
              <a:t>randint</a:t>
            </a:r>
            <a:r>
              <a:rPr lang="en-US" dirty="0"/>
              <a:t>(</a:t>
            </a:r>
            <a:r>
              <a:rPr lang="en-US" i="1" dirty="0"/>
              <a:t>first available number, last available number</a:t>
            </a:r>
            <a:r>
              <a:rPr lang="en-US" dirty="0"/>
              <a:t>)</a:t>
            </a:r>
          </a:p>
          <a:p>
            <a:r>
              <a:rPr lang="en-US" i="0" dirty="0"/>
              <a:t>Example:</a:t>
            </a:r>
          </a:p>
          <a:p>
            <a:pPr marL="530352" lvl="1" indent="0">
              <a:buNone/>
            </a:pPr>
            <a:r>
              <a:rPr lang="en-US" i="0" dirty="0" err="1"/>
              <a:t>randint</a:t>
            </a:r>
            <a:r>
              <a:rPr lang="en-US" i="0" dirty="0"/>
              <a:t>(1,7)  </a:t>
            </a:r>
            <a:r>
              <a:rPr lang="en-US" i="0" dirty="0">
                <a:sym typeface="Wingdings" panose="05000000000000000000" pitchFamily="2" charset="2"/>
              </a:rPr>
              <a:t> this returns either, 1, 2, 3, 4, 5, 6, or 7</a:t>
            </a:r>
          </a:p>
          <a:p>
            <a:r>
              <a:rPr lang="en-US" dirty="0">
                <a:sym typeface="Wingdings" panose="05000000000000000000" pitchFamily="2" charset="2"/>
              </a:rPr>
              <a:t>Try it out in the interpreter – but don’t forget to import the </a:t>
            </a:r>
            <a:r>
              <a:rPr lang="en-US" dirty="0" err="1">
                <a:sym typeface="Wingdings" panose="05000000000000000000" pitchFamily="2" charset="2"/>
              </a:rPr>
              <a:t>randint</a:t>
            </a:r>
            <a:r>
              <a:rPr lang="en-US" dirty="0">
                <a:sym typeface="Wingdings" panose="05000000000000000000" pitchFamily="2" charset="2"/>
              </a:rPr>
              <a:t> function!</a:t>
            </a:r>
            <a:endParaRPr lang="en-US" i="0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C8FBB-5BCF-484D-8173-2D08A8752F0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312" y="386643"/>
            <a:ext cx="3569172" cy="267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7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A09E-56AD-4CAE-8ECE-B4311AD2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9489"/>
          </a:xfrm>
        </p:spPr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677E-9A78-4610-94B7-8C7AF2BF3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5601"/>
            <a:ext cx="9601200" cy="4368800"/>
          </a:xfrm>
        </p:spPr>
        <p:txBody>
          <a:bodyPr>
            <a:normAutofit/>
          </a:bodyPr>
          <a:lstStyle/>
          <a:p>
            <a:r>
              <a:rPr lang="en-US" sz="2400" dirty="0"/>
              <a:t>They are a little different than speaking languages (Spanish, English, French)</a:t>
            </a:r>
          </a:p>
          <a:p>
            <a:r>
              <a:rPr lang="en-US" sz="2400" dirty="0"/>
              <a:t>There are many, many, MANY types of programming languages out there</a:t>
            </a:r>
          </a:p>
          <a:p>
            <a:r>
              <a:rPr lang="en-US" sz="2400" dirty="0"/>
              <a:t>Different languages can be used for different things:</a:t>
            </a:r>
          </a:p>
          <a:p>
            <a:pPr lvl="1"/>
            <a:r>
              <a:rPr lang="en-US" sz="2400" dirty="0"/>
              <a:t>Building websites</a:t>
            </a:r>
          </a:p>
          <a:p>
            <a:pPr lvl="1"/>
            <a:r>
              <a:rPr lang="en-US" sz="2400" dirty="0"/>
              <a:t>Developing apps</a:t>
            </a:r>
          </a:p>
          <a:p>
            <a:pPr lvl="1"/>
            <a:r>
              <a:rPr lang="en-US" sz="2400" dirty="0"/>
              <a:t>Programming machines</a:t>
            </a:r>
          </a:p>
          <a:p>
            <a:r>
              <a:rPr lang="en-US" sz="2400" dirty="0"/>
              <a:t>In this class, we will be using the programming language Python (version 3.6)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112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23AD-5CC4-44A8-BAC9-34F8D630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F127B-8F70-419E-BEE3-F66FE4B0C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</p:spTree>
    <p:extLst>
      <p:ext uri="{BB962C8B-B14F-4D97-AF65-F5344CB8AC3E}">
        <p14:creationId xmlns:p14="http://schemas.microsoft.com/office/powerpoint/2010/main" val="2284870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7C51-3AAB-4083-B6A4-ACE7F554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3667"/>
          </a:xfrm>
        </p:spPr>
        <p:txBody>
          <a:bodyPr/>
          <a:lstStyle/>
          <a:p>
            <a:r>
              <a:rPr lang="en-US" dirty="0"/>
              <a:t>Unplugged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8D58-0443-46E4-9E94-FF316A4C2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8489"/>
            <a:ext cx="5757334" cy="4128911"/>
          </a:xfrm>
        </p:spPr>
        <p:txBody>
          <a:bodyPr>
            <a:normAutofit/>
          </a:bodyPr>
          <a:lstStyle/>
          <a:p>
            <a:r>
              <a:rPr lang="en-US" sz="2400" dirty="0"/>
              <a:t>Get with a partner</a:t>
            </a:r>
          </a:p>
          <a:p>
            <a:r>
              <a:rPr lang="en-US" sz="2400" dirty="0"/>
              <a:t>Draw 3 ships on your grid (secretly!):</a:t>
            </a:r>
          </a:p>
          <a:p>
            <a:pPr lvl="1"/>
            <a:r>
              <a:rPr lang="en-US" sz="2400" dirty="0"/>
              <a:t>2 blocks, 3 blocks, 4 blocks, </a:t>
            </a:r>
          </a:p>
          <a:p>
            <a:r>
              <a:rPr lang="en-US" sz="2400" dirty="0"/>
              <a:t>Have your partner try to guess where your blocks are</a:t>
            </a:r>
          </a:p>
          <a:p>
            <a:r>
              <a:rPr lang="en-US" sz="2400" dirty="0"/>
              <a:t>If your partner guesses correctly, mark an “x” in the box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B06CA7-BDDC-4C5A-8AC9-23CC47A43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9761"/>
              </p:ext>
            </p:extLst>
          </p:nvPr>
        </p:nvGraphicFramePr>
        <p:xfrm>
          <a:off x="7794978" y="1738489"/>
          <a:ext cx="3905951" cy="345722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7993">
                  <a:extLst>
                    <a:ext uri="{9D8B030D-6E8A-4147-A177-3AD203B41FA5}">
                      <a16:colId xmlns:a16="http://schemas.microsoft.com/office/drawing/2014/main" val="3804995295"/>
                    </a:ext>
                  </a:extLst>
                </a:gridCol>
                <a:gridCol w="557993">
                  <a:extLst>
                    <a:ext uri="{9D8B030D-6E8A-4147-A177-3AD203B41FA5}">
                      <a16:colId xmlns:a16="http://schemas.microsoft.com/office/drawing/2014/main" val="2508246433"/>
                    </a:ext>
                  </a:extLst>
                </a:gridCol>
                <a:gridCol w="557993">
                  <a:extLst>
                    <a:ext uri="{9D8B030D-6E8A-4147-A177-3AD203B41FA5}">
                      <a16:colId xmlns:a16="http://schemas.microsoft.com/office/drawing/2014/main" val="165174355"/>
                    </a:ext>
                  </a:extLst>
                </a:gridCol>
                <a:gridCol w="557993">
                  <a:extLst>
                    <a:ext uri="{9D8B030D-6E8A-4147-A177-3AD203B41FA5}">
                      <a16:colId xmlns:a16="http://schemas.microsoft.com/office/drawing/2014/main" val="70031283"/>
                    </a:ext>
                  </a:extLst>
                </a:gridCol>
                <a:gridCol w="557993">
                  <a:extLst>
                    <a:ext uri="{9D8B030D-6E8A-4147-A177-3AD203B41FA5}">
                      <a16:colId xmlns:a16="http://schemas.microsoft.com/office/drawing/2014/main" val="3382055884"/>
                    </a:ext>
                  </a:extLst>
                </a:gridCol>
                <a:gridCol w="557993">
                  <a:extLst>
                    <a:ext uri="{9D8B030D-6E8A-4147-A177-3AD203B41FA5}">
                      <a16:colId xmlns:a16="http://schemas.microsoft.com/office/drawing/2014/main" val="3537676471"/>
                    </a:ext>
                  </a:extLst>
                </a:gridCol>
                <a:gridCol w="557993">
                  <a:extLst>
                    <a:ext uri="{9D8B030D-6E8A-4147-A177-3AD203B41FA5}">
                      <a16:colId xmlns:a16="http://schemas.microsoft.com/office/drawing/2014/main" val="4267864476"/>
                    </a:ext>
                  </a:extLst>
                </a:gridCol>
              </a:tblGrid>
              <a:tr h="576204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7815151"/>
                  </a:ext>
                </a:extLst>
              </a:tr>
              <a:tr h="5762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9024558"/>
                  </a:ext>
                </a:extLst>
              </a:tr>
              <a:tr h="5762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544221"/>
                  </a:ext>
                </a:extLst>
              </a:tr>
              <a:tr h="5762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00177"/>
                  </a:ext>
                </a:extLst>
              </a:tr>
              <a:tr h="5762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660731"/>
                  </a:ext>
                </a:extLst>
              </a:tr>
              <a:tr h="5762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00301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8A1377D-463A-4B7B-80AB-265AC59025B0}"/>
              </a:ext>
            </a:extLst>
          </p:cNvPr>
          <p:cNvSpPr/>
          <p:nvPr/>
        </p:nvSpPr>
        <p:spPr>
          <a:xfrm>
            <a:off x="8393292" y="2351621"/>
            <a:ext cx="999063" cy="4868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C9A8B2-D4E0-407C-BA31-24FCCE81A3B1}"/>
              </a:ext>
            </a:extLst>
          </p:cNvPr>
          <p:cNvSpPr/>
          <p:nvPr/>
        </p:nvSpPr>
        <p:spPr>
          <a:xfrm>
            <a:off x="11198576" y="2920773"/>
            <a:ext cx="462842" cy="16474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D76D6A-B485-4B69-899D-AE56D3358D09}"/>
              </a:ext>
            </a:extLst>
          </p:cNvPr>
          <p:cNvSpPr/>
          <p:nvPr/>
        </p:nvSpPr>
        <p:spPr>
          <a:xfrm>
            <a:off x="8348136" y="4676720"/>
            <a:ext cx="3313282" cy="4176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52AE69-A383-4833-9780-CF5D35A8B682}"/>
              </a:ext>
            </a:extLst>
          </p:cNvPr>
          <p:cNvSpPr/>
          <p:nvPr/>
        </p:nvSpPr>
        <p:spPr>
          <a:xfrm>
            <a:off x="8458202" y="3501090"/>
            <a:ext cx="2562578" cy="4868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C118EC-EE3F-446C-B130-C14BA7ACBAE1}"/>
              </a:ext>
            </a:extLst>
          </p:cNvPr>
          <p:cNvSpPr/>
          <p:nvPr/>
        </p:nvSpPr>
        <p:spPr>
          <a:xfrm>
            <a:off x="10058400" y="2348263"/>
            <a:ext cx="488242" cy="46403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8A8859-7BED-4980-89FD-2AA2276A6280}"/>
              </a:ext>
            </a:extLst>
          </p:cNvPr>
          <p:cNvSpPr/>
          <p:nvPr/>
        </p:nvSpPr>
        <p:spPr>
          <a:xfrm>
            <a:off x="9495370" y="4066946"/>
            <a:ext cx="488242" cy="46403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7A42B0-380F-46F2-92C6-BE527407BC6D}"/>
              </a:ext>
            </a:extLst>
          </p:cNvPr>
          <p:cNvSpPr/>
          <p:nvPr/>
        </p:nvSpPr>
        <p:spPr>
          <a:xfrm rot="19030642">
            <a:off x="8950620" y="2397264"/>
            <a:ext cx="406399" cy="402336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AB2890D8-07DA-4878-B799-6F806D5BC165}"/>
              </a:ext>
            </a:extLst>
          </p:cNvPr>
          <p:cNvSpPr/>
          <p:nvPr/>
        </p:nvSpPr>
        <p:spPr>
          <a:xfrm rot="19030642">
            <a:off x="11226797" y="4117011"/>
            <a:ext cx="406399" cy="402336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F62A-5564-4F1A-AEBA-619ED8DD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8377"/>
            <a:ext cx="9601200" cy="939800"/>
          </a:xfrm>
        </p:spPr>
        <p:txBody>
          <a:bodyPr/>
          <a:lstStyle/>
          <a:p>
            <a:r>
              <a:rPr lang="en-US" dirty="0"/>
              <a:t>battleship.py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1A4FA-2079-4DEF-B973-B06BDE9DD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1313"/>
            <a:ext cx="10515600" cy="6090356"/>
          </a:xfrm>
        </p:spPr>
        <p:txBody>
          <a:bodyPr>
            <a:normAutofit/>
          </a:bodyPr>
          <a:lstStyle/>
          <a:p>
            <a:r>
              <a:rPr lang="en-US" sz="2200" dirty="0"/>
              <a:t>This program will use strings, variables, input(), print(), randomization, lists, conditionals, loops, and integers</a:t>
            </a:r>
          </a:p>
          <a:p>
            <a:r>
              <a:rPr lang="en-US" sz="2200" dirty="0"/>
              <a:t>Create a program that asks the user to guess a location (number) of a ship, and tell the user if they guessed the location of the ship or not</a:t>
            </a:r>
          </a:p>
          <a:p>
            <a:r>
              <a:rPr lang="en-US" sz="2200" dirty="0"/>
              <a:t>The user will have a limited number of attempts to guess the location of the ship</a:t>
            </a:r>
          </a:p>
          <a:p>
            <a:r>
              <a:rPr lang="en-US" sz="2200" dirty="0"/>
              <a:t>The ships location will be represented by a random integer</a:t>
            </a:r>
          </a:p>
          <a:p>
            <a:r>
              <a:rPr lang="en-US" sz="2200" dirty="0"/>
              <a:t>The ocean will be represented by a list, where the ship can be at any index of the list</a:t>
            </a:r>
          </a:p>
          <a:p>
            <a:r>
              <a:rPr lang="en-US" sz="2200" dirty="0"/>
              <a:t>If the user guesses the correct location, congratulate the user, else, ask the user to guess again IF the user is not out of tries</a:t>
            </a:r>
          </a:p>
          <a:p>
            <a:r>
              <a:rPr lang="en-US" sz="2200" dirty="0"/>
              <a:t>Remember to test your program!</a:t>
            </a:r>
          </a:p>
          <a:p>
            <a:r>
              <a:rPr lang="en-US" sz="2200" dirty="0"/>
              <a:t>Then let a friend try it out</a:t>
            </a:r>
            <a:r>
              <a:rPr lang="en-US" sz="2200" dirty="0">
                <a:sym typeface="Wingdings" panose="05000000000000000000" pitchFamily="2" charset="2"/>
              </a:rPr>
              <a:t></a:t>
            </a:r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2CE13-0793-40C3-AC8B-7AC26A2623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16" y="5075824"/>
            <a:ext cx="4343118" cy="17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52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6055-0EE8-4A1D-8E9A-27219403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37BA8-DA44-43F7-90A6-C77038F03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4</a:t>
            </a:r>
          </a:p>
        </p:txBody>
      </p:sp>
    </p:spTree>
    <p:extLst>
      <p:ext uri="{BB962C8B-B14F-4D97-AF65-F5344CB8AC3E}">
        <p14:creationId xmlns:p14="http://schemas.microsoft.com/office/powerpoint/2010/main" val="3807647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7C51-3AAB-4083-B6A4-ACE7F554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3667"/>
          </a:xfrm>
        </p:spPr>
        <p:txBody>
          <a:bodyPr/>
          <a:lstStyle/>
          <a:p>
            <a:r>
              <a:rPr lang="en-US" dirty="0"/>
              <a:t>Unplugged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8D58-0443-46E4-9E94-FF316A4C2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4622"/>
            <a:ext cx="9860844" cy="4413955"/>
          </a:xfrm>
        </p:spPr>
        <p:txBody>
          <a:bodyPr>
            <a:normAutofit/>
          </a:bodyPr>
          <a:lstStyle/>
          <a:p>
            <a:r>
              <a:rPr lang="en-US" sz="2400" dirty="0"/>
              <a:t>In your notebook, write out an adventure with “options”</a:t>
            </a:r>
          </a:p>
          <a:p>
            <a:pPr lvl="1"/>
            <a:r>
              <a:rPr lang="en-US" sz="2400" dirty="0"/>
              <a:t>For example, do you want to swim across the river or walk over the bridge?</a:t>
            </a:r>
          </a:p>
          <a:p>
            <a:r>
              <a:rPr lang="en-US" sz="2400" dirty="0"/>
              <a:t>The next question will be based on what choice was chosen previously</a:t>
            </a:r>
          </a:p>
          <a:p>
            <a:r>
              <a:rPr lang="en-US" sz="2400" dirty="0"/>
              <a:t>Verbally walk your partner through your adventure, giving them the options</a:t>
            </a:r>
          </a:p>
          <a:p>
            <a:r>
              <a:rPr lang="en-US" sz="2400" dirty="0"/>
              <a:t>Did they make it through the adventure unharmed?</a:t>
            </a:r>
          </a:p>
          <a:p>
            <a:r>
              <a:rPr lang="en-US" sz="2400" dirty="0"/>
              <a:t>I will walk Tim through my adventure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469B2-D8BB-4855-ADE5-2FD7C09A9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5" y="4222984"/>
            <a:ext cx="2631721" cy="22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33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DD0C-7964-4583-8211-07D37BF9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6" y="685800"/>
            <a:ext cx="9601200" cy="939800"/>
          </a:xfrm>
        </p:spPr>
        <p:txBody>
          <a:bodyPr/>
          <a:lstStyle/>
          <a:p>
            <a:r>
              <a:rPr lang="en-US" dirty="0"/>
              <a:t>adventure.py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FAC3-BA3E-4A2D-B960-964BD66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6" y="1625600"/>
            <a:ext cx="10041467" cy="5046133"/>
          </a:xfrm>
        </p:spPr>
        <p:txBody>
          <a:bodyPr>
            <a:normAutofit/>
          </a:bodyPr>
          <a:lstStyle/>
          <a:p>
            <a:r>
              <a:rPr lang="en-US" sz="2400" dirty="0"/>
              <a:t>This program will use variables, conditionals (if/else), input, and print statements</a:t>
            </a:r>
          </a:p>
          <a:p>
            <a:r>
              <a:rPr lang="en-US" sz="2400" dirty="0"/>
              <a:t>Use input() to ask the user a series of questions, storing their answers in a single variable</a:t>
            </a:r>
          </a:p>
          <a:p>
            <a:pPr lvl="1"/>
            <a:r>
              <a:rPr lang="en-US" sz="2400" dirty="0"/>
              <a:t>There only needs to be ONE variable in the entire program</a:t>
            </a:r>
          </a:p>
          <a:p>
            <a:r>
              <a:rPr lang="en-US" sz="2400" dirty="0"/>
              <a:t>Test your program on lots of different paths!</a:t>
            </a:r>
          </a:p>
          <a:p>
            <a:pPr lvl="1"/>
            <a:r>
              <a:rPr lang="en-US" sz="2400" dirty="0"/>
              <a:t>If your program gets long, you may want to test as you go</a:t>
            </a:r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26EB0A-EE45-433C-9880-C5774D7DEE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71603" y="3411361"/>
            <a:ext cx="1762125" cy="2857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48E6F1A-D52C-42D6-B98F-B411E302DD0D}"/>
              </a:ext>
            </a:extLst>
          </p:cNvPr>
          <p:cNvSpPr/>
          <p:nvPr/>
        </p:nvSpPr>
        <p:spPr>
          <a:xfrm>
            <a:off x="1241778" y="4975578"/>
            <a:ext cx="7721600" cy="15945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</a:rPr>
              <a:t>Bonus activity: How would present and process </a:t>
            </a:r>
            <a:r>
              <a:rPr lang="en-US" sz="2800" b="1" i="1" u="sng" dirty="0">
                <a:solidFill>
                  <a:schemeClr val="tx1"/>
                </a:solidFill>
              </a:rPr>
              <a:t>three</a:t>
            </a:r>
            <a:r>
              <a:rPr lang="en-US" sz="2800" b="1" i="1" dirty="0">
                <a:solidFill>
                  <a:schemeClr val="tx1"/>
                </a:solidFill>
              </a:rPr>
              <a:t> options, instead of two?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4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2450-69E7-47B9-9B99-99D00DF8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EF15-E303-4DCE-873E-514E02A9B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5</a:t>
            </a:r>
          </a:p>
        </p:txBody>
      </p:sp>
    </p:spTree>
    <p:extLst>
      <p:ext uri="{BB962C8B-B14F-4D97-AF65-F5344CB8AC3E}">
        <p14:creationId xmlns:p14="http://schemas.microsoft.com/office/powerpoint/2010/main" val="966901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7C51-3AAB-4083-B6A4-ACE7F554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3667"/>
          </a:xfrm>
        </p:spPr>
        <p:txBody>
          <a:bodyPr/>
          <a:lstStyle/>
          <a:p>
            <a:r>
              <a:rPr lang="en-US" dirty="0"/>
              <a:t>Unplugged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8D58-0443-46E4-9E94-FF316A4C2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4622"/>
            <a:ext cx="9860844" cy="4413955"/>
          </a:xfrm>
        </p:spPr>
        <p:txBody>
          <a:bodyPr>
            <a:normAutofit/>
          </a:bodyPr>
          <a:lstStyle/>
          <a:p>
            <a:r>
              <a:rPr lang="en-US" sz="2400" dirty="0"/>
              <a:t>Hangman!</a:t>
            </a:r>
          </a:p>
          <a:p>
            <a:r>
              <a:rPr lang="en-US" sz="2400" dirty="0"/>
              <a:t>Hint: the answers will be words we have used this week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F046E-BDD2-4C5B-A8F4-7163839083E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47535" y="2957688"/>
            <a:ext cx="3708974" cy="360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73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5DE6-C84A-48AF-9BB9-F85B0DD8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1DFC-80CB-41E2-BA2A-C30D4DFBC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9726"/>
            <a:ext cx="9601200" cy="5378451"/>
          </a:xfrm>
        </p:spPr>
        <p:txBody>
          <a:bodyPr>
            <a:normAutofit/>
          </a:bodyPr>
          <a:lstStyle/>
          <a:p>
            <a:r>
              <a:rPr lang="en-US" sz="2400" dirty="0"/>
              <a:t>This program will use strings, variables, lists,</a:t>
            </a:r>
            <a:r>
              <a:rPr lang="en-US" sz="2400" i="1" dirty="0"/>
              <a:t> in</a:t>
            </a:r>
            <a:r>
              <a:rPr lang="en-US" sz="2400" dirty="0"/>
              <a:t>, input, </a:t>
            </a:r>
            <a:r>
              <a:rPr lang="en-US" sz="2400" dirty="0" err="1"/>
              <a:t>len</a:t>
            </a:r>
            <a:r>
              <a:rPr lang="en-US" sz="2400" dirty="0"/>
              <a:t>, conditionals, loops, and printing</a:t>
            </a:r>
          </a:p>
          <a:p>
            <a:r>
              <a:rPr lang="en-US" sz="2400" dirty="0"/>
              <a:t>You will create a hangman game where the answer is a word that is </a:t>
            </a:r>
            <a:r>
              <a:rPr lang="en-US" sz="2400" b="1" i="1" dirty="0"/>
              <a:t>hard-coded</a:t>
            </a:r>
            <a:r>
              <a:rPr lang="en-US" sz="2400" dirty="0"/>
              <a:t> into your program</a:t>
            </a:r>
          </a:p>
          <a:p>
            <a:r>
              <a:rPr lang="en-US" sz="2400" dirty="0"/>
              <a:t>The user will have a certain number of attempts to guess the word</a:t>
            </a:r>
          </a:p>
          <a:p>
            <a:r>
              <a:rPr lang="en-US" sz="2400" dirty="0"/>
              <a:t>You will have to keep track of which letters the user has already guessed</a:t>
            </a:r>
          </a:p>
          <a:p>
            <a:r>
              <a:rPr lang="en-US" sz="2400" dirty="0"/>
              <a:t>You will have to search the correct word (string) to see if the guessed letter is in the word</a:t>
            </a:r>
          </a:p>
          <a:p>
            <a:r>
              <a:rPr lang="en-US" sz="2400" dirty="0"/>
              <a:t>Test your program for right and wrong guesses</a:t>
            </a:r>
          </a:p>
          <a:p>
            <a:r>
              <a:rPr lang="en-US" sz="2400" dirty="0"/>
              <a:t>Try changing the word and playing with your partner!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23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2827-65C9-4C0E-AD33-439D6B3D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759178"/>
          </a:xfrm>
        </p:spPr>
        <p:txBody>
          <a:bodyPr>
            <a:normAutofit fontScale="90000"/>
          </a:bodyPr>
          <a:lstStyle/>
          <a:p>
            <a:r>
              <a:rPr lang="en-US" dirty="0"/>
              <a:t>IDE: Integrated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8881-ADF9-4645-8CCE-4D17756EB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2045"/>
            <a:ext cx="9601200" cy="4332111"/>
          </a:xfrm>
        </p:spPr>
        <p:txBody>
          <a:bodyPr>
            <a:normAutofit/>
          </a:bodyPr>
          <a:lstStyle/>
          <a:p>
            <a:r>
              <a:rPr lang="en-US" sz="2400" dirty="0"/>
              <a:t>And IDE is a place where you can type code and interact with a programming language</a:t>
            </a:r>
          </a:p>
          <a:p>
            <a:r>
              <a:rPr lang="en-US" sz="2400" dirty="0"/>
              <a:t>Different languages have different IDEs, but some IDEs can be used for multiple programming languages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12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2206-48EA-4CE5-BF67-8772B81E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5D29-23ED-4FA2-9B11-012E01E26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3718"/>
            <a:ext cx="9601200" cy="3581400"/>
          </a:xfrm>
        </p:spPr>
        <p:txBody>
          <a:bodyPr>
            <a:normAutofit/>
          </a:bodyPr>
          <a:lstStyle/>
          <a:p>
            <a:r>
              <a:rPr lang="en-US" sz="2400" dirty="0"/>
              <a:t>IDLE is an IDE: Integrated Development Environment</a:t>
            </a:r>
          </a:p>
          <a:p>
            <a:r>
              <a:rPr lang="en-US" sz="2400" dirty="0"/>
              <a:t>Let’s play around with the interpreter</a:t>
            </a:r>
          </a:p>
          <a:p>
            <a:pPr lvl="1"/>
            <a:r>
              <a:rPr lang="en-US" sz="2400" dirty="0"/>
              <a:t>Try some math 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7DFB6-7473-462C-9F44-F004DD484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3179618"/>
            <a:ext cx="8510155" cy="326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2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0EDB-EC87-47BF-BE1B-42645D4E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EC4EB-0FA7-484A-A283-E0C8FD619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4890"/>
            <a:ext cx="9601200" cy="482266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Expressions</a:t>
            </a:r>
          </a:p>
          <a:p>
            <a:pPr marL="530352" lvl="1" indent="0">
              <a:buNone/>
            </a:pPr>
            <a:r>
              <a:rPr lang="en-US" sz="2400" dirty="0"/>
              <a:t>3+2</a:t>
            </a:r>
          </a:p>
          <a:p>
            <a:pPr marL="530352" lvl="1" indent="0">
              <a:buNone/>
            </a:pPr>
            <a:r>
              <a:rPr lang="en-US" sz="2400" dirty="0"/>
              <a:t>5*4</a:t>
            </a:r>
          </a:p>
          <a:p>
            <a:r>
              <a:rPr lang="en-US" sz="2400" dirty="0"/>
              <a:t>Variables    </a:t>
            </a:r>
          </a:p>
          <a:p>
            <a:pPr marL="530352" lvl="1" indent="0">
              <a:buNone/>
            </a:pPr>
            <a:r>
              <a:rPr lang="en-US" sz="2400" dirty="0"/>
              <a:t>X = 24</a:t>
            </a:r>
          </a:p>
          <a:p>
            <a:pPr marL="530352" lvl="1" indent="0">
              <a:buNone/>
            </a:pPr>
            <a:r>
              <a:rPr lang="en-US" sz="2400" dirty="0"/>
              <a:t>Y = X + 5</a:t>
            </a:r>
          </a:p>
          <a:p>
            <a:r>
              <a:rPr lang="en-US" sz="2400" dirty="0"/>
              <a:t>Conditionals</a:t>
            </a:r>
          </a:p>
          <a:p>
            <a:pPr lvl="1"/>
            <a:r>
              <a:rPr lang="en-US" sz="2400" dirty="0"/>
              <a:t>If statements</a:t>
            </a:r>
          </a:p>
          <a:p>
            <a:r>
              <a:rPr lang="en-US" sz="2400" dirty="0"/>
              <a:t>Loops</a:t>
            </a:r>
          </a:p>
          <a:p>
            <a:pPr lvl="1"/>
            <a:r>
              <a:rPr lang="en-US" sz="2400" dirty="0"/>
              <a:t>While statements</a:t>
            </a:r>
          </a:p>
          <a:p>
            <a:r>
              <a:rPr lang="en-US" sz="2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96382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3ED5-8739-4893-8D97-E233E4C2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0B106-578A-412A-811F-DE622C6F4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2337"/>
            <a:ext cx="9601200" cy="4215063"/>
          </a:xfrm>
        </p:spPr>
        <p:txBody>
          <a:bodyPr>
            <a:normAutofit/>
          </a:bodyPr>
          <a:lstStyle/>
          <a:p>
            <a:r>
              <a:rPr lang="en-US" sz="2400" dirty="0"/>
              <a:t>Signs you can use:</a:t>
            </a:r>
          </a:p>
          <a:p>
            <a:pPr marL="530352" lvl="1" indent="0">
              <a:buNone/>
            </a:pPr>
            <a:r>
              <a:rPr lang="en-US" sz="2400" dirty="0"/>
              <a:t>Less than &lt;</a:t>
            </a:r>
          </a:p>
          <a:p>
            <a:pPr marL="530352" lvl="1" indent="0">
              <a:buNone/>
            </a:pPr>
            <a:r>
              <a:rPr lang="en-US" sz="2400" dirty="0"/>
              <a:t>Greater than &gt;</a:t>
            </a:r>
          </a:p>
          <a:p>
            <a:pPr marL="530352" lvl="1" indent="0">
              <a:buNone/>
            </a:pPr>
            <a:r>
              <a:rPr lang="en-US" sz="2400" dirty="0"/>
              <a:t>Equals to ==</a:t>
            </a:r>
          </a:p>
          <a:p>
            <a:pPr marL="530352" lvl="1" indent="0">
              <a:buNone/>
            </a:pPr>
            <a:r>
              <a:rPr lang="en-US" sz="2400" dirty="0"/>
              <a:t>Less than or equals to &lt;=</a:t>
            </a:r>
          </a:p>
          <a:p>
            <a:pPr marL="530352" lvl="1" indent="0">
              <a:buNone/>
            </a:pPr>
            <a:r>
              <a:rPr lang="en-US" sz="2400" dirty="0"/>
              <a:t>Greater than or equals to &gt;=</a:t>
            </a:r>
          </a:p>
          <a:p>
            <a:pPr marL="530352" lvl="1" indent="0">
              <a:buNone/>
            </a:pPr>
            <a:r>
              <a:rPr lang="en-US" sz="2400" dirty="0"/>
              <a:t>Not equals to !=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FF091-AAD0-4DD7-8C21-453DF6109CF2}"/>
              </a:ext>
            </a:extLst>
          </p:cNvPr>
          <p:cNvSpPr txBox="1"/>
          <p:nvPr/>
        </p:nvSpPr>
        <p:spPr>
          <a:xfrm>
            <a:off x="6547556" y="1652337"/>
            <a:ext cx="4955822" cy="3786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200" dirty="0">
                <a:solidFill>
                  <a:srgbClr val="191B0E"/>
                </a:solidFill>
              </a:rPr>
              <a:t>Evaluate the right side first!</a:t>
            </a:r>
          </a:p>
          <a:p>
            <a:pPr marL="384048" lvl="0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200" dirty="0">
                <a:solidFill>
                  <a:srgbClr val="191B0E"/>
                </a:solidFill>
              </a:rPr>
              <a:t>Mathematical expressions return a value (5+4=</a:t>
            </a:r>
            <a:r>
              <a:rPr lang="en-US" sz="2200" b="1" dirty="0">
                <a:solidFill>
                  <a:srgbClr val="191B0E"/>
                </a:solidFill>
              </a:rPr>
              <a:t>9</a:t>
            </a:r>
            <a:r>
              <a:rPr lang="en-US" sz="2200" dirty="0">
                <a:solidFill>
                  <a:srgbClr val="191B0E"/>
                </a:solidFill>
              </a:rPr>
              <a:t>) and logical expressions return true or false (6&lt;8 = </a:t>
            </a:r>
            <a:r>
              <a:rPr lang="en-US" sz="2200" b="1" dirty="0">
                <a:solidFill>
                  <a:srgbClr val="191B0E"/>
                </a:solidFill>
              </a:rPr>
              <a:t>true</a:t>
            </a:r>
            <a:r>
              <a:rPr lang="en-US" sz="2200" dirty="0">
                <a:solidFill>
                  <a:srgbClr val="191B0E"/>
                </a:solidFill>
              </a:rPr>
              <a:t>)</a:t>
            </a:r>
          </a:p>
          <a:p>
            <a:pPr marL="530352" lvl="1" indent="0">
              <a:buNone/>
            </a:pPr>
            <a:endParaRPr lang="en-US" sz="2400" dirty="0"/>
          </a:p>
          <a:p>
            <a:pPr marL="530352" lvl="1" indent="0">
              <a:buNone/>
            </a:pPr>
            <a:r>
              <a:rPr lang="en-US" sz="2400" dirty="0"/>
              <a:t>X == 3	</a:t>
            </a:r>
          </a:p>
          <a:p>
            <a:pPr marL="530352" lvl="1" indent="0">
              <a:buNone/>
            </a:pPr>
            <a:r>
              <a:rPr lang="en-US" sz="2400" dirty="0"/>
              <a:t>X != 3</a:t>
            </a:r>
          </a:p>
          <a:p>
            <a:pPr marL="530352" lvl="1" indent="0">
              <a:buNone/>
            </a:pPr>
            <a:r>
              <a:rPr lang="en-US" sz="2400" dirty="0"/>
              <a:t>X = 7 + 5 - 3</a:t>
            </a:r>
          </a:p>
          <a:p>
            <a:pPr marL="384048" lvl="0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sz="2200" dirty="0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94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8506-61D4-456D-8466-312E191B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6911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65D3-F9FD-4148-B2C2-934E1B1A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2710"/>
            <a:ext cx="9601200" cy="5345289"/>
          </a:xfrm>
        </p:spPr>
        <p:txBody>
          <a:bodyPr>
            <a:normAutofit/>
          </a:bodyPr>
          <a:lstStyle/>
          <a:p>
            <a:r>
              <a:rPr lang="en-US" sz="2400" dirty="0"/>
              <a:t>Variables are like containers for information</a:t>
            </a:r>
          </a:p>
          <a:p>
            <a:r>
              <a:rPr lang="en-US" sz="2400" dirty="0"/>
              <a:t>Variable names cannot have spaces in python</a:t>
            </a:r>
          </a:p>
          <a:p>
            <a:pPr lvl="1"/>
            <a:r>
              <a:rPr lang="en-US" sz="2400" dirty="0"/>
              <a:t>Instead, use capital letters to show different words in a variable name:</a:t>
            </a:r>
          </a:p>
          <a:p>
            <a:pPr lvl="2"/>
            <a:r>
              <a:rPr lang="en-US" sz="2200" dirty="0" err="1"/>
              <a:t>thisIsMyVariableName</a:t>
            </a:r>
            <a:endParaRPr lang="en-US" sz="2200" dirty="0"/>
          </a:p>
          <a:p>
            <a:pPr lvl="2"/>
            <a:r>
              <a:rPr lang="en-US" sz="2200" dirty="0" err="1"/>
              <a:t>largestNumber</a:t>
            </a:r>
            <a:endParaRPr lang="en-US" sz="2200" dirty="0"/>
          </a:p>
          <a:p>
            <a:pPr lvl="2"/>
            <a:r>
              <a:rPr lang="en-US" sz="2200" dirty="0" err="1"/>
              <a:t>longestLetterInSentance</a:t>
            </a:r>
            <a:endParaRPr lang="en-US" sz="2200" dirty="0"/>
          </a:p>
          <a:p>
            <a:r>
              <a:rPr lang="en-US" sz="2400" dirty="0"/>
              <a:t>To assign variables, use </a:t>
            </a:r>
            <a:r>
              <a:rPr lang="en-US" sz="2400" b="1" dirty="0"/>
              <a:t>=</a:t>
            </a:r>
          </a:p>
          <a:p>
            <a:pPr lvl="1"/>
            <a:r>
              <a:rPr lang="en-US" sz="2400" i="0" dirty="0" err="1"/>
              <a:t>largestNumber</a:t>
            </a:r>
            <a:r>
              <a:rPr lang="en-US" sz="2400" i="0" dirty="0"/>
              <a:t> = 8</a:t>
            </a:r>
          </a:p>
          <a:p>
            <a:pPr lvl="1"/>
            <a:r>
              <a:rPr lang="en-US" sz="2400" i="0" dirty="0"/>
              <a:t>X = 12</a:t>
            </a:r>
          </a:p>
          <a:p>
            <a:r>
              <a:rPr lang="en-US" sz="2400" i="0" dirty="0"/>
              <a:t>What is the final value of y in the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A3BC3-875A-4148-829C-A702186344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5"/>
          <a:stretch/>
        </p:blipFill>
        <p:spPr>
          <a:xfrm>
            <a:off x="8077586" y="3731551"/>
            <a:ext cx="2499161" cy="138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3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DD69-0245-406E-80B1-B870BE46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Assigning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4ABF-EA09-4471-9DBE-DDA090AF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>
            <a:normAutofit/>
          </a:bodyPr>
          <a:lstStyle/>
          <a:p>
            <a:r>
              <a:rPr lang="en-US" sz="2400" dirty="0"/>
              <a:t>Variables can change</a:t>
            </a:r>
          </a:p>
          <a:p>
            <a:r>
              <a:rPr lang="en-US" sz="2400" dirty="0"/>
              <a:t>What is the final value of x?</a:t>
            </a:r>
          </a:p>
          <a:p>
            <a:r>
              <a:rPr lang="en-US" sz="2400" dirty="0">
                <a:hlinkClick r:id="rId3"/>
              </a:rPr>
              <a:t>Dice Game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F6D04A-C2A0-4DF5-A3D4-CA042B7E9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294" y="960119"/>
            <a:ext cx="2881615" cy="25700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2A4225-3863-424F-B4DA-0C14F5EDE176}"/>
              </a:ext>
            </a:extLst>
          </p:cNvPr>
          <p:cNvSpPr/>
          <p:nvPr/>
        </p:nvSpPr>
        <p:spPr>
          <a:xfrm>
            <a:off x="8276294" y="2506132"/>
            <a:ext cx="1883706" cy="1024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892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1381</TotalTime>
  <Words>2324</Words>
  <Application>Microsoft Office PowerPoint</Application>
  <PresentationFormat>Widescreen</PresentationFormat>
  <Paragraphs>328</Paragraphs>
  <Slides>38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Franklin Gothic Book</vt:lpstr>
      <vt:lpstr>Wingdings</vt:lpstr>
      <vt:lpstr>Crop</vt:lpstr>
      <vt:lpstr>Python Summer Camp 2017</vt:lpstr>
      <vt:lpstr>A little about me</vt:lpstr>
      <vt:lpstr>Programming Languages</vt:lpstr>
      <vt:lpstr>IDE: Integrated Development Environment</vt:lpstr>
      <vt:lpstr>IDLE    </vt:lpstr>
      <vt:lpstr>Basics of a Program</vt:lpstr>
      <vt:lpstr>Expressions</vt:lpstr>
      <vt:lpstr>Variables</vt:lpstr>
      <vt:lpstr>Assigning Variables</vt:lpstr>
      <vt:lpstr>Variable Type String </vt:lpstr>
      <vt:lpstr>Printing</vt:lpstr>
      <vt:lpstr>Input</vt:lpstr>
      <vt:lpstr>Functions </vt:lpstr>
      <vt:lpstr>Syntax</vt:lpstr>
      <vt:lpstr>Programming Tips</vt:lpstr>
      <vt:lpstr>Mad libs</vt:lpstr>
      <vt:lpstr>Unplugged activity</vt:lpstr>
      <vt:lpstr>madLib.py</vt:lpstr>
      <vt:lpstr>Variable Type Integer</vt:lpstr>
      <vt:lpstr>Printing non-strings</vt:lpstr>
      <vt:lpstr>Using input() with numbers</vt:lpstr>
      <vt:lpstr>Using input() with numbers</vt:lpstr>
      <vt:lpstr>Road Trip!</vt:lpstr>
      <vt:lpstr>roadTrip.py</vt:lpstr>
      <vt:lpstr>PowerPoint Presentation</vt:lpstr>
      <vt:lpstr>Lets make some changes to our program…</vt:lpstr>
      <vt:lpstr>break</vt:lpstr>
      <vt:lpstr>Variable Type List</vt:lpstr>
      <vt:lpstr>Randomization</vt:lpstr>
      <vt:lpstr>Battleship</vt:lpstr>
      <vt:lpstr>Unplugged Activity</vt:lpstr>
      <vt:lpstr>battleship.py</vt:lpstr>
      <vt:lpstr>Adventure</vt:lpstr>
      <vt:lpstr>Unplugged Activity</vt:lpstr>
      <vt:lpstr>adventure.py</vt:lpstr>
      <vt:lpstr>Hangman</vt:lpstr>
      <vt:lpstr>Unplugged Activity</vt:lpstr>
      <vt:lpstr>hangman.py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Summer Camp</dc:title>
  <dc:creator>Megan Bailey</dc:creator>
  <cp:lastModifiedBy>Megan Bailey</cp:lastModifiedBy>
  <cp:revision>67</cp:revision>
  <dcterms:created xsi:type="dcterms:W3CDTF">2017-06-25T19:07:34Z</dcterms:created>
  <dcterms:modified xsi:type="dcterms:W3CDTF">2017-08-03T20:35:58Z</dcterms:modified>
</cp:coreProperties>
</file>