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9"/>
  </p:notesMasterIdLst>
  <p:sldIdLst>
    <p:sldId id="258" r:id="rId5"/>
    <p:sldId id="283" r:id="rId6"/>
    <p:sldId id="275" r:id="rId7"/>
    <p:sldId id="279" r:id="rId8"/>
    <p:sldId id="281" r:id="rId9"/>
    <p:sldId id="280" r:id="rId10"/>
    <p:sldId id="284" r:id="rId11"/>
    <p:sldId id="276" r:id="rId12"/>
    <p:sldId id="285" r:id="rId13"/>
    <p:sldId id="286" r:id="rId14"/>
    <p:sldId id="287" r:id="rId15"/>
    <p:sldId id="288" r:id="rId16"/>
    <p:sldId id="289" r:id="rId17"/>
    <p:sldId id="290" r:id="rId18"/>
    <p:sldId id="291" r:id="rId19"/>
    <p:sldId id="292" r:id="rId20"/>
    <p:sldId id="294" r:id="rId21"/>
    <p:sldId id="293" r:id="rId22"/>
    <p:sldId id="277" r:id="rId23"/>
    <p:sldId id="295" r:id="rId24"/>
    <p:sldId id="311" r:id="rId25"/>
    <p:sldId id="312" r:id="rId26"/>
    <p:sldId id="313" r:id="rId27"/>
    <p:sldId id="314" r:id="rId28"/>
    <p:sldId id="299" r:id="rId29"/>
    <p:sldId id="315" r:id="rId30"/>
    <p:sldId id="298" r:id="rId31"/>
    <p:sldId id="316" r:id="rId32"/>
    <p:sldId id="317" r:id="rId33"/>
    <p:sldId id="301" r:id="rId34"/>
    <p:sldId id="318" r:id="rId35"/>
    <p:sldId id="319" r:id="rId36"/>
    <p:sldId id="278" r:id="rId37"/>
    <p:sldId id="320" r:id="rId38"/>
    <p:sldId id="321" r:id="rId39"/>
    <p:sldId id="322" r:id="rId40"/>
    <p:sldId id="302" r:id="rId41"/>
    <p:sldId id="323" r:id="rId42"/>
    <p:sldId id="303" r:id="rId43"/>
    <p:sldId id="304" r:id="rId44"/>
    <p:sldId id="305" r:id="rId45"/>
    <p:sldId id="306" r:id="rId46"/>
    <p:sldId id="307" r:id="rId47"/>
    <p:sldId id="30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C62C19-2620-44E3-96E8-010D7A5973BB}" v="120" dt="2020-05-24T20:09:41.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58" autoAdjust="0"/>
  </p:normalViewPr>
  <p:slideViewPr>
    <p:cSldViewPr snapToGrid="0">
      <p:cViewPr>
        <p:scale>
          <a:sx n="70" d="100"/>
          <a:sy n="70" d="100"/>
        </p:scale>
        <p:origin x="-180" y="-6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5-24T14:12:37.745"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5/18/2020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5/18/2020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419137" y="1859695"/>
            <a:ext cx="6960759" cy="2849671"/>
          </a:xfrm>
        </p:spPr>
        <p:txBody>
          <a:bodyPr>
            <a:normAutofit/>
          </a:bodyPr>
          <a:lstStyle/>
          <a:p>
            <a:pPr algn="l"/>
            <a:r>
              <a:rPr lang="en-US" sz="6000" dirty="0">
                <a:solidFill>
                  <a:srgbClr val="FFFFFF"/>
                </a:solidFill>
              </a:rPr>
              <a:t>Identifying and Reducing Customer Churn in Banking</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48104" y="4676652"/>
            <a:ext cx="6112077" cy="1186108"/>
          </a:xfrm>
        </p:spPr>
        <p:txBody>
          <a:bodyPr>
            <a:normAutofit/>
          </a:bodyPr>
          <a:lstStyle/>
          <a:p>
            <a:pPr algn="l"/>
            <a:r>
              <a:rPr lang="en-US" dirty="0">
                <a:solidFill>
                  <a:srgbClr val="FFFFFF">
                    <a:alpha val="70000"/>
                  </a:srgbClr>
                </a:solidFill>
              </a:rPr>
              <a:t>Megan Cusey Spring 2020</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 name="Isosceles Triangle 12">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038836E-F2EC-408F-BB57-C51427354724}"/>
              </a:ext>
            </a:extLst>
          </p:cNvPr>
          <p:cNvSpPr>
            <a:spLocks noGrp="1"/>
          </p:cNvSpPr>
          <p:nvPr>
            <p:ph idx="1"/>
          </p:nvPr>
        </p:nvSpPr>
        <p:spPr>
          <a:xfrm>
            <a:off x="989770" y="375209"/>
            <a:ext cx="10694230" cy="5666154"/>
          </a:xfrm>
        </p:spPr>
        <p:txBody>
          <a:bodyPr>
            <a:normAutofit/>
          </a:bodyPr>
          <a:lstStyle/>
          <a:p>
            <a:pPr>
              <a:lnSpc>
                <a:spcPct val="90000"/>
              </a:lnSpc>
            </a:pPr>
            <a:r>
              <a:rPr lang="en-US" sz="1500" dirty="0"/>
              <a:t>The following block in RapidMiner was used to load in the data and output</a:t>
            </a:r>
          </a:p>
          <a:p>
            <a:pPr marL="0" indent="0">
              <a:lnSpc>
                <a:spcPct val="90000"/>
              </a:lnSpc>
              <a:buNone/>
            </a:pPr>
            <a:r>
              <a:rPr lang="en-US" sz="1500" dirty="0"/>
              <a:t>	the data set for analysis.</a:t>
            </a:r>
          </a:p>
          <a:p>
            <a:pPr marL="0" indent="0">
              <a:lnSpc>
                <a:spcPct val="90000"/>
              </a:lnSpc>
              <a:buNone/>
            </a:pPr>
            <a:endParaRPr lang="en-US" sz="1500" dirty="0"/>
          </a:p>
          <a:p>
            <a:pPr marL="0" indent="0">
              <a:lnSpc>
                <a:spcPct val="90000"/>
              </a:lnSpc>
              <a:buNone/>
            </a:pPr>
            <a:endParaRPr lang="en-US" sz="1500" dirty="0"/>
          </a:p>
          <a:p>
            <a:pPr marL="0" indent="0">
              <a:lnSpc>
                <a:spcPct val="90000"/>
              </a:lnSpc>
              <a:buNone/>
            </a:pPr>
            <a:endParaRPr lang="en-US" sz="1500" dirty="0"/>
          </a:p>
          <a:p>
            <a:pPr marL="0" indent="0">
              <a:lnSpc>
                <a:spcPct val="90000"/>
              </a:lnSpc>
              <a:buNone/>
            </a:pPr>
            <a:endParaRPr lang="en-US" sz="1500" dirty="0"/>
          </a:p>
          <a:p>
            <a:pPr marL="0" indent="0">
              <a:lnSpc>
                <a:spcPct val="90000"/>
              </a:lnSpc>
              <a:buNone/>
            </a:pPr>
            <a:endParaRPr lang="en-US" sz="1500" dirty="0"/>
          </a:p>
          <a:p>
            <a:pPr marL="0" indent="0">
              <a:lnSpc>
                <a:spcPct val="90000"/>
              </a:lnSpc>
              <a:buNone/>
            </a:pPr>
            <a:endParaRPr lang="en-US" sz="1500" dirty="0"/>
          </a:p>
          <a:p>
            <a:pPr marL="0" indent="0">
              <a:lnSpc>
                <a:spcPct val="90000"/>
              </a:lnSpc>
              <a:buNone/>
            </a:pPr>
            <a:endParaRPr lang="en-US" sz="1500" dirty="0"/>
          </a:p>
          <a:p>
            <a:pPr>
              <a:lnSpc>
                <a:spcPct val="90000"/>
              </a:lnSpc>
            </a:pPr>
            <a:r>
              <a:rPr lang="en-US" sz="1500" dirty="0"/>
              <a:t>Row Number – Appears to be an auto incremented ID column. It does not have any missing values. Since it’s a simple ID column on the table, it doesn’t provide us any useful information and can be </a:t>
            </a:r>
            <a:r>
              <a:rPr lang="en-US" sz="1500" dirty="0">
                <a:solidFill>
                  <a:srgbClr val="FF0000"/>
                </a:solidFill>
              </a:rPr>
              <a:t>removed from the modeling process</a:t>
            </a:r>
            <a:r>
              <a:rPr lang="en-US" sz="1500" dirty="0"/>
              <a:t>.</a:t>
            </a:r>
          </a:p>
          <a:p>
            <a:pPr>
              <a:lnSpc>
                <a:spcPct val="90000"/>
              </a:lnSpc>
            </a:pPr>
            <a:endParaRPr lang="en-US" sz="1500" dirty="0"/>
          </a:p>
          <a:p>
            <a:pPr marL="0" indent="0">
              <a:lnSpc>
                <a:spcPct val="90000"/>
              </a:lnSpc>
              <a:buNone/>
            </a:pPr>
            <a:endParaRPr lang="en-US" sz="1500" dirty="0"/>
          </a:p>
        </p:txBody>
      </p:sp>
      <p:pic>
        <p:nvPicPr>
          <p:cNvPr id="7" name="Picture 6">
            <a:extLst>
              <a:ext uri="{FF2B5EF4-FFF2-40B4-BE49-F238E27FC236}">
                <a16:creationId xmlns:a16="http://schemas.microsoft.com/office/drawing/2014/main" id="{0D5F8C94-0BBF-46F5-A66B-704FE596E2CC}"/>
              </a:ext>
            </a:extLst>
          </p:cNvPr>
          <p:cNvPicPr>
            <a:picLocks noChangeAspect="1"/>
          </p:cNvPicPr>
          <p:nvPr/>
        </p:nvPicPr>
        <p:blipFill>
          <a:blip r:embed="rId2"/>
          <a:stretch>
            <a:fillRect/>
          </a:stretch>
        </p:blipFill>
        <p:spPr>
          <a:xfrm>
            <a:off x="421298" y="4408063"/>
            <a:ext cx="11560176" cy="1666410"/>
          </a:xfrm>
          <a:prstGeom prst="rect">
            <a:avLst/>
          </a:prstGeom>
        </p:spPr>
      </p:pic>
      <p:pic>
        <p:nvPicPr>
          <p:cNvPr id="8" name="Picture 7">
            <a:extLst>
              <a:ext uri="{FF2B5EF4-FFF2-40B4-BE49-F238E27FC236}">
                <a16:creationId xmlns:a16="http://schemas.microsoft.com/office/drawing/2014/main" id="{AC1DBC4B-56AC-4A48-88BF-E4A920AA1161}"/>
              </a:ext>
            </a:extLst>
          </p:cNvPr>
          <p:cNvPicPr>
            <a:picLocks noChangeAspect="1"/>
          </p:cNvPicPr>
          <p:nvPr/>
        </p:nvPicPr>
        <p:blipFill>
          <a:blip r:embed="rId3"/>
          <a:stretch>
            <a:fillRect/>
          </a:stretch>
        </p:blipFill>
        <p:spPr>
          <a:xfrm>
            <a:off x="1217612" y="1265237"/>
            <a:ext cx="4067175" cy="1762125"/>
          </a:xfrm>
          <a:prstGeom prst="rect">
            <a:avLst/>
          </a:prstGeom>
        </p:spPr>
      </p:pic>
    </p:spTree>
    <p:extLst>
      <p:ext uri="{BB962C8B-B14F-4D97-AF65-F5344CB8AC3E}">
        <p14:creationId xmlns:p14="http://schemas.microsoft.com/office/powerpoint/2010/main" val="49267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A7D3809-B04E-467A-9EDD-605306D7DC42}"/>
              </a:ext>
            </a:extLst>
          </p:cNvPr>
          <p:cNvSpPr>
            <a:spLocks noGrp="1"/>
          </p:cNvSpPr>
          <p:nvPr>
            <p:ph idx="1"/>
          </p:nvPr>
        </p:nvSpPr>
        <p:spPr>
          <a:xfrm>
            <a:off x="990683" y="810820"/>
            <a:ext cx="10604498" cy="4468811"/>
          </a:xfrm>
        </p:spPr>
        <p:txBody>
          <a:bodyPr>
            <a:normAutofit/>
          </a:bodyPr>
          <a:lstStyle/>
          <a:p>
            <a:r>
              <a:rPr lang="en-US" dirty="0" err="1"/>
              <a:t>CustomerID</a:t>
            </a:r>
            <a:r>
              <a:rPr lang="en-US" dirty="0"/>
              <a:t> also appears to be just another ID column. Sometimes, the ID column can represent more of a categorical variable, representing an entity. While this is true in this case as well, the data set seems to have the level of granularity of one row per customer. Therefore, I believe that this column will not be helpful in predicting churn. This column will be </a:t>
            </a:r>
            <a:r>
              <a:rPr lang="en-US" dirty="0">
                <a:solidFill>
                  <a:srgbClr val="FF0000"/>
                </a:solidFill>
              </a:rPr>
              <a:t>removed from the modeling process.</a:t>
            </a:r>
          </a:p>
          <a:p>
            <a:endParaRPr lang="en-US" dirty="0"/>
          </a:p>
          <a:p>
            <a:endParaRPr lang="en-US" dirty="0"/>
          </a:p>
          <a:p>
            <a:endParaRPr lang="en-US" dirty="0"/>
          </a:p>
          <a:p>
            <a:endParaRPr lang="en-US" dirty="0"/>
          </a:p>
          <a:p>
            <a:r>
              <a:rPr lang="en-US" dirty="0"/>
              <a:t>Surname is simply the last name of the clients for customers. I would like to </a:t>
            </a:r>
            <a:r>
              <a:rPr lang="en-US" dirty="0">
                <a:solidFill>
                  <a:srgbClr val="FF0000"/>
                </a:solidFill>
              </a:rPr>
              <a:t>exclude this from analysis</a:t>
            </a:r>
            <a:r>
              <a:rPr lang="en-US" dirty="0"/>
              <a:t> due to the information being irrelevant. Even if this feature was statistically significant, it’d likely be a fluke due to more common last names versus other more unique last names.</a:t>
            </a:r>
          </a:p>
          <a:p>
            <a:pPr marL="0" indent="0">
              <a:buNone/>
            </a:pPr>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77278165-A7F0-4BFA-B27F-033A147DCEA4}"/>
              </a:ext>
            </a:extLst>
          </p:cNvPr>
          <p:cNvPicPr>
            <a:picLocks noChangeAspect="1"/>
          </p:cNvPicPr>
          <p:nvPr/>
        </p:nvPicPr>
        <p:blipFill>
          <a:blip r:embed="rId2"/>
          <a:stretch>
            <a:fillRect/>
          </a:stretch>
        </p:blipFill>
        <p:spPr>
          <a:xfrm>
            <a:off x="842597" y="2258646"/>
            <a:ext cx="11163300" cy="1573161"/>
          </a:xfrm>
          <a:prstGeom prst="rect">
            <a:avLst/>
          </a:prstGeom>
        </p:spPr>
      </p:pic>
      <p:pic>
        <p:nvPicPr>
          <p:cNvPr id="5" name="Picture 4">
            <a:extLst>
              <a:ext uri="{FF2B5EF4-FFF2-40B4-BE49-F238E27FC236}">
                <a16:creationId xmlns:a16="http://schemas.microsoft.com/office/drawing/2014/main" id="{4C99DE31-66D5-4BDD-88AC-FA0DD76D369B}"/>
              </a:ext>
            </a:extLst>
          </p:cNvPr>
          <p:cNvPicPr>
            <a:picLocks noChangeAspect="1"/>
          </p:cNvPicPr>
          <p:nvPr/>
        </p:nvPicPr>
        <p:blipFill>
          <a:blip r:embed="rId3"/>
          <a:stretch>
            <a:fillRect/>
          </a:stretch>
        </p:blipFill>
        <p:spPr>
          <a:xfrm>
            <a:off x="711282" y="4838778"/>
            <a:ext cx="11163300" cy="1654751"/>
          </a:xfrm>
          <a:prstGeom prst="rect">
            <a:avLst/>
          </a:prstGeom>
        </p:spPr>
      </p:pic>
    </p:spTree>
    <p:extLst>
      <p:ext uri="{BB962C8B-B14F-4D97-AF65-F5344CB8AC3E}">
        <p14:creationId xmlns:p14="http://schemas.microsoft.com/office/powerpoint/2010/main" val="368150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ABAFC-F87C-44C7-94A5-513DDADD0C25}"/>
              </a:ext>
            </a:extLst>
          </p:cNvPr>
          <p:cNvSpPr>
            <a:spLocks noGrp="1"/>
          </p:cNvSpPr>
          <p:nvPr>
            <p:ph idx="1"/>
          </p:nvPr>
        </p:nvSpPr>
        <p:spPr>
          <a:xfrm>
            <a:off x="677334" y="611189"/>
            <a:ext cx="10371666" cy="5903911"/>
          </a:xfrm>
        </p:spPr>
        <p:txBody>
          <a:bodyPr/>
          <a:lstStyle/>
          <a:p>
            <a:r>
              <a:rPr lang="en-US" dirty="0"/>
              <a:t>Credit Score is a great feature for this dataset. It has a relatively normal distribution. The min and max for the data makes since as a credit score can range from 300 to 850.</a:t>
            </a:r>
          </a:p>
          <a:p>
            <a:endParaRPr lang="en-US" dirty="0"/>
          </a:p>
          <a:p>
            <a:endParaRPr lang="en-US" dirty="0"/>
          </a:p>
          <a:p>
            <a:endParaRPr lang="en-US" dirty="0"/>
          </a:p>
          <a:p>
            <a:endParaRPr lang="en-US" dirty="0"/>
          </a:p>
          <a:p>
            <a:pPr marL="0" indent="0">
              <a:buNone/>
            </a:pPr>
            <a:endParaRPr lang="en-US" dirty="0"/>
          </a:p>
          <a:p>
            <a:r>
              <a:rPr lang="en-US" dirty="0"/>
              <a:t>The Geography column provides information on which country the branch the member does</a:t>
            </a:r>
          </a:p>
          <a:p>
            <a:pPr marL="0" indent="0">
              <a:buNone/>
            </a:pPr>
            <a:r>
              <a:rPr lang="en-US" dirty="0"/>
              <a:t>      business in. There are no missing values and each row has a correct indication for one of the  </a:t>
            </a:r>
          </a:p>
          <a:p>
            <a:pPr marL="0" indent="0">
              <a:buNone/>
            </a:pPr>
            <a:r>
              <a:rPr lang="en-US" dirty="0"/>
              <a:t>      countries: Germany, Spain, or France.</a:t>
            </a:r>
          </a:p>
        </p:txBody>
      </p:sp>
      <p:pic>
        <p:nvPicPr>
          <p:cNvPr id="4" name="Picture 3">
            <a:extLst>
              <a:ext uri="{FF2B5EF4-FFF2-40B4-BE49-F238E27FC236}">
                <a16:creationId xmlns:a16="http://schemas.microsoft.com/office/drawing/2014/main" id="{58C77F4C-17ED-4076-AFC4-FF211AD5C9BA}"/>
              </a:ext>
            </a:extLst>
          </p:cNvPr>
          <p:cNvPicPr>
            <a:picLocks noChangeAspect="1"/>
          </p:cNvPicPr>
          <p:nvPr/>
        </p:nvPicPr>
        <p:blipFill>
          <a:blip r:embed="rId2"/>
          <a:stretch>
            <a:fillRect/>
          </a:stretch>
        </p:blipFill>
        <p:spPr>
          <a:xfrm>
            <a:off x="677334" y="1584029"/>
            <a:ext cx="9956800" cy="1604892"/>
          </a:xfrm>
          <a:prstGeom prst="rect">
            <a:avLst/>
          </a:prstGeom>
        </p:spPr>
      </p:pic>
      <p:pic>
        <p:nvPicPr>
          <p:cNvPr id="5" name="Picture 4">
            <a:extLst>
              <a:ext uri="{FF2B5EF4-FFF2-40B4-BE49-F238E27FC236}">
                <a16:creationId xmlns:a16="http://schemas.microsoft.com/office/drawing/2014/main" id="{A44B059A-FE01-4709-8D07-33242E0DCABB}"/>
              </a:ext>
            </a:extLst>
          </p:cNvPr>
          <p:cNvPicPr>
            <a:picLocks noChangeAspect="1"/>
          </p:cNvPicPr>
          <p:nvPr/>
        </p:nvPicPr>
        <p:blipFill>
          <a:blip r:embed="rId3"/>
          <a:stretch>
            <a:fillRect/>
          </a:stretch>
        </p:blipFill>
        <p:spPr>
          <a:xfrm>
            <a:off x="330200" y="4967273"/>
            <a:ext cx="11074400" cy="1554971"/>
          </a:xfrm>
          <a:prstGeom prst="rect">
            <a:avLst/>
          </a:prstGeom>
        </p:spPr>
      </p:pic>
    </p:spTree>
    <p:extLst>
      <p:ext uri="{BB962C8B-B14F-4D97-AF65-F5344CB8AC3E}">
        <p14:creationId xmlns:p14="http://schemas.microsoft.com/office/powerpoint/2010/main" val="52036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A5F6C-E17A-4CAF-89CE-26297B8FDBFA}"/>
              </a:ext>
            </a:extLst>
          </p:cNvPr>
          <p:cNvSpPr>
            <a:spLocks noGrp="1"/>
          </p:cNvSpPr>
          <p:nvPr>
            <p:ph idx="1"/>
          </p:nvPr>
        </p:nvSpPr>
        <p:spPr>
          <a:xfrm>
            <a:off x="677334" y="381001"/>
            <a:ext cx="8596668" cy="5660362"/>
          </a:xfrm>
        </p:spPr>
        <p:txBody>
          <a:bodyPr/>
          <a:lstStyle/>
          <a:p>
            <a:r>
              <a:rPr lang="en-US" dirty="0"/>
              <a:t>Gender has no missing values and all observations fall into a female/male category. While the distribution isn’t perfectly even, they are close. </a:t>
            </a:r>
          </a:p>
          <a:p>
            <a:endParaRPr lang="en-US" dirty="0"/>
          </a:p>
          <a:p>
            <a:endParaRPr lang="en-US" dirty="0"/>
          </a:p>
          <a:p>
            <a:endParaRPr lang="en-US" dirty="0"/>
          </a:p>
          <a:p>
            <a:endParaRPr lang="en-US" dirty="0"/>
          </a:p>
          <a:p>
            <a:endParaRPr lang="en-US" dirty="0"/>
          </a:p>
          <a:p>
            <a:r>
              <a:rPr lang="en-US" dirty="0"/>
              <a:t>Age does not have any missing values, the distribution is slightly skewed, but a range of ages from 18-92 is expected. This indicates to me that all values are reasonable for customers of a bank.</a:t>
            </a:r>
          </a:p>
          <a:p>
            <a:endParaRPr lang="en-US" dirty="0"/>
          </a:p>
        </p:txBody>
      </p:sp>
      <p:pic>
        <p:nvPicPr>
          <p:cNvPr id="4" name="Picture 3">
            <a:extLst>
              <a:ext uri="{FF2B5EF4-FFF2-40B4-BE49-F238E27FC236}">
                <a16:creationId xmlns:a16="http://schemas.microsoft.com/office/drawing/2014/main" id="{D40F29AE-B2F1-4C5E-8D36-6D498CF381A5}"/>
              </a:ext>
            </a:extLst>
          </p:cNvPr>
          <p:cNvPicPr>
            <a:picLocks noChangeAspect="1"/>
          </p:cNvPicPr>
          <p:nvPr/>
        </p:nvPicPr>
        <p:blipFill>
          <a:blip r:embed="rId2"/>
          <a:stretch>
            <a:fillRect/>
          </a:stretch>
        </p:blipFill>
        <p:spPr>
          <a:xfrm>
            <a:off x="584200" y="1169071"/>
            <a:ext cx="11049000" cy="1649658"/>
          </a:xfrm>
          <a:prstGeom prst="rect">
            <a:avLst/>
          </a:prstGeom>
        </p:spPr>
      </p:pic>
      <p:pic>
        <p:nvPicPr>
          <p:cNvPr id="5" name="Picture 4">
            <a:extLst>
              <a:ext uri="{FF2B5EF4-FFF2-40B4-BE49-F238E27FC236}">
                <a16:creationId xmlns:a16="http://schemas.microsoft.com/office/drawing/2014/main" id="{F700A460-DD56-4205-9BF0-67331C2D1E46}"/>
              </a:ext>
            </a:extLst>
          </p:cNvPr>
          <p:cNvPicPr>
            <a:picLocks noChangeAspect="1"/>
          </p:cNvPicPr>
          <p:nvPr/>
        </p:nvPicPr>
        <p:blipFill>
          <a:blip r:embed="rId3"/>
          <a:stretch>
            <a:fillRect/>
          </a:stretch>
        </p:blipFill>
        <p:spPr>
          <a:xfrm>
            <a:off x="355600" y="4211581"/>
            <a:ext cx="11159066" cy="1686038"/>
          </a:xfrm>
          <a:prstGeom prst="rect">
            <a:avLst/>
          </a:prstGeom>
        </p:spPr>
      </p:pic>
    </p:spTree>
    <p:extLst>
      <p:ext uri="{BB962C8B-B14F-4D97-AF65-F5344CB8AC3E}">
        <p14:creationId xmlns:p14="http://schemas.microsoft.com/office/powerpoint/2010/main" val="2892805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85B2ACB-6C47-42DC-A9F5-56C7127E84C6}"/>
              </a:ext>
            </a:extLst>
          </p:cNvPr>
          <p:cNvPicPr>
            <a:picLocks noGrp="1" noChangeAspect="1"/>
          </p:cNvPicPr>
          <p:nvPr>
            <p:ph idx="1"/>
          </p:nvPr>
        </p:nvPicPr>
        <p:blipFill>
          <a:blip r:embed="rId2"/>
          <a:stretch>
            <a:fillRect/>
          </a:stretch>
        </p:blipFill>
        <p:spPr>
          <a:xfrm>
            <a:off x="681163" y="2290187"/>
            <a:ext cx="10756900" cy="1366922"/>
          </a:xfrm>
          <a:prstGeom prst="rect">
            <a:avLst/>
          </a:prstGeom>
        </p:spPr>
      </p:pic>
      <p:pic>
        <p:nvPicPr>
          <p:cNvPr id="5" name="Picture 4">
            <a:extLst>
              <a:ext uri="{FF2B5EF4-FFF2-40B4-BE49-F238E27FC236}">
                <a16:creationId xmlns:a16="http://schemas.microsoft.com/office/drawing/2014/main" id="{3F20CDAB-150F-429E-9CBF-EA1922B0AB6B}"/>
              </a:ext>
            </a:extLst>
          </p:cNvPr>
          <p:cNvPicPr>
            <a:picLocks noChangeAspect="1"/>
          </p:cNvPicPr>
          <p:nvPr/>
        </p:nvPicPr>
        <p:blipFill>
          <a:blip r:embed="rId3"/>
          <a:stretch>
            <a:fillRect/>
          </a:stretch>
        </p:blipFill>
        <p:spPr>
          <a:xfrm>
            <a:off x="697876" y="4720453"/>
            <a:ext cx="10756900" cy="1429185"/>
          </a:xfrm>
          <a:prstGeom prst="rect">
            <a:avLst/>
          </a:prstGeom>
        </p:spPr>
      </p:pic>
      <p:sp>
        <p:nvSpPr>
          <p:cNvPr id="6" name="TextBox 5">
            <a:extLst>
              <a:ext uri="{FF2B5EF4-FFF2-40B4-BE49-F238E27FC236}">
                <a16:creationId xmlns:a16="http://schemas.microsoft.com/office/drawing/2014/main" id="{03DF61C1-F7BF-42A9-8BED-C617C204A310}"/>
              </a:ext>
            </a:extLst>
          </p:cNvPr>
          <p:cNvSpPr txBox="1"/>
          <p:nvPr/>
        </p:nvSpPr>
        <p:spPr>
          <a:xfrm>
            <a:off x="681163" y="752429"/>
            <a:ext cx="11229741" cy="1477328"/>
          </a:xfrm>
          <a:prstGeom prst="rect">
            <a:avLst/>
          </a:prstGeom>
          <a:noFill/>
        </p:spPr>
        <p:txBody>
          <a:bodyPr wrap="none" rtlCol="0">
            <a:spAutoFit/>
          </a:bodyPr>
          <a:lstStyle/>
          <a:p>
            <a:r>
              <a:rPr lang="en-US" dirty="0"/>
              <a:t>Tenure has an interesting distribution where the maximum of the dataset is 10 and the most frequent</a:t>
            </a:r>
          </a:p>
          <a:p>
            <a:r>
              <a:rPr lang="en-US" dirty="0"/>
              <a:t>occurrence is the maximum. I assume tenure means the length the customer has been at AWP Bank.</a:t>
            </a:r>
          </a:p>
          <a:p>
            <a:r>
              <a:rPr lang="en-US" dirty="0"/>
              <a:t>Certainly, I would assume that there are some customers that have been a client longer than 10 years. I</a:t>
            </a:r>
          </a:p>
          <a:p>
            <a:r>
              <a:rPr lang="en-US" dirty="0"/>
              <a:t>would assume that the frequency gets lower as the number of years increase. Perhaps this dataset capped</a:t>
            </a:r>
          </a:p>
          <a:p>
            <a:r>
              <a:rPr lang="en-US" dirty="0"/>
              <a:t>the number of years at 10. I would like to still include this feature but might manipulate it later.</a:t>
            </a:r>
          </a:p>
        </p:txBody>
      </p:sp>
      <p:sp>
        <p:nvSpPr>
          <p:cNvPr id="33" name="TextBox 32">
            <a:extLst>
              <a:ext uri="{FF2B5EF4-FFF2-40B4-BE49-F238E27FC236}">
                <a16:creationId xmlns:a16="http://schemas.microsoft.com/office/drawing/2014/main" id="{7AE52C3E-725B-4A2A-AE1D-7CF5BDB3577A}"/>
              </a:ext>
            </a:extLst>
          </p:cNvPr>
          <p:cNvSpPr txBox="1"/>
          <p:nvPr/>
        </p:nvSpPr>
        <p:spPr>
          <a:xfrm>
            <a:off x="583205" y="3705577"/>
            <a:ext cx="10418237" cy="923330"/>
          </a:xfrm>
          <a:prstGeom prst="rect">
            <a:avLst/>
          </a:prstGeom>
          <a:noFill/>
        </p:spPr>
        <p:txBody>
          <a:bodyPr wrap="none" rtlCol="0">
            <a:spAutoFit/>
          </a:bodyPr>
          <a:lstStyle/>
          <a:p>
            <a:r>
              <a:rPr lang="en-US" dirty="0"/>
              <a:t>Balance has an expected distribution with no missing values. Most customers have a balance close</a:t>
            </a:r>
          </a:p>
          <a:p>
            <a:r>
              <a:rPr lang="en-US" dirty="0"/>
              <a:t>to zero while others have some in $50,000 - $250,000 range that (if you disregard the $0 balance),</a:t>
            </a:r>
          </a:p>
          <a:p>
            <a:r>
              <a:rPr lang="en-US" dirty="0"/>
              <a:t>has a normal distribution.</a:t>
            </a:r>
          </a:p>
        </p:txBody>
      </p:sp>
    </p:spTree>
    <p:extLst>
      <p:ext uri="{BB962C8B-B14F-4D97-AF65-F5344CB8AC3E}">
        <p14:creationId xmlns:p14="http://schemas.microsoft.com/office/powerpoint/2010/main" val="96083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9966355-80A0-4F58-8CF0-1BA8F85FB0F8}"/>
              </a:ext>
            </a:extLst>
          </p:cNvPr>
          <p:cNvPicPr>
            <a:picLocks noGrp="1" noChangeAspect="1"/>
          </p:cNvPicPr>
          <p:nvPr>
            <p:ph idx="1"/>
          </p:nvPr>
        </p:nvPicPr>
        <p:blipFill>
          <a:blip r:embed="rId2"/>
          <a:stretch>
            <a:fillRect/>
          </a:stretch>
        </p:blipFill>
        <p:spPr>
          <a:xfrm>
            <a:off x="633046" y="1767304"/>
            <a:ext cx="10875108" cy="1292363"/>
          </a:xfrm>
          <a:prstGeom prst="rect">
            <a:avLst/>
          </a:prstGeom>
        </p:spPr>
      </p:pic>
      <p:pic>
        <p:nvPicPr>
          <p:cNvPr id="5" name="Picture 4">
            <a:extLst>
              <a:ext uri="{FF2B5EF4-FFF2-40B4-BE49-F238E27FC236}">
                <a16:creationId xmlns:a16="http://schemas.microsoft.com/office/drawing/2014/main" id="{A9F8A28D-0C1A-4189-9201-7A46C32FB718}"/>
              </a:ext>
            </a:extLst>
          </p:cNvPr>
          <p:cNvPicPr>
            <a:picLocks noChangeAspect="1"/>
          </p:cNvPicPr>
          <p:nvPr/>
        </p:nvPicPr>
        <p:blipFill>
          <a:blip r:embed="rId3"/>
          <a:stretch>
            <a:fillRect/>
          </a:stretch>
        </p:blipFill>
        <p:spPr>
          <a:xfrm>
            <a:off x="633046" y="4395015"/>
            <a:ext cx="10875108" cy="1657836"/>
          </a:xfrm>
          <a:prstGeom prst="rect">
            <a:avLst/>
          </a:prstGeom>
        </p:spPr>
      </p:pic>
      <p:sp>
        <p:nvSpPr>
          <p:cNvPr id="6" name="TextBox 5">
            <a:extLst>
              <a:ext uri="{FF2B5EF4-FFF2-40B4-BE49-F238E27FC236}">
                <a16:creationId xmlns:a16="http://schemas.microsoft.com/office/drawing/2014/main" id="{41580B74-A061-47EA-8646-2CC4743A02B6}"/>
              </a:ext>
            </a:extLst>
          </p:cNvPr>
          <p:cNvSpPr txBox="1"/>
          <p:nvPr/>
        </p:nvSpPr>
        <p:spPr>
          <a:xfrm>
            <a:off x="711200" y="1029427"/>
            <a:ext cx="10718800" cy="646331"/>
          </a:xfrm>
          <a:prstGeom prst="rect">
            <a:avLst/>
          </a:prstGeom>
          <a:noFill/>
        </p:spPr>
        <p:txBody>
          <a:bodyPr wrap="square" rtlCol="0">
            <a:spAutoFit/>
          </a:bodyPr>
          <a:lstStyle/>
          <a:p>
            <a:r>
              <a:rPr lang="en-US" dirty="0" err="1"/>
              <a:t>NumOfProducts</a:t>
            </a:r>
            <a:r>
              <a:rPr lang="en-US" dirty="0"/>
              <a:t> has no missing values and ranges from 1-4. </a:t>
            </a:r>
            <a:r>
              <a:rPr lang="en-US" dirty="0" err="1"/>
              <a:t>NumOfProducts</a:t>
            </a:r>
            <a:r>
              <a:rPr lang="en-US" dirty="0"/>
              <a:t> describes how many bank</a:t>
            </a:r>
          </a:p>
          <a:p>
            <a:r>
              <a:rPr lang="en-US" dirty="0"/>
              <a:t>related products or accounts the customer has.</a:t>
            </a:r>
          </a:p>
        </p:txBody>
      </p:sp>
      <p:sp>
        <p:nvSpPr>
          <p:cNvPr id="7" name="TextBox 6">
            <a:extLst>
              <a:ext uri="{FF2B5EF4-FFF2-40B4-BE49-F238E27FC236}">
                <a16:creationId xmlns:a16="http://schemas.microsoft.com/office/drawing/2014/main" id="{12F6C14B-7FCA-4333-8E86-FB516A49AADF}"/>
              </a:ext>
            </a:extLst>
          </p:cNvPr>
          <p:cNvSpPr txBox="1"/>
          <p:nvPr/>
        </p:nvSpPr>
        <p:spPr>
          <a:xfrm>
            <a:off x="800100" y="3424766"/>
            <a:ext cx="10923824" cy="923330"/>
          </a:xfrm>
          <a:prstGeom prst="rect">
            <a:avLst/>
          </a:prstGeom>
          <a:noFill/>
        </p:spPr>
        <p:txBody>
          <a:bodyPr wrap="none" rtlCol="0">
            <a:spAutoFit/>
          </a:bodyPr>
          <a:lstStyle/>
          <a:p>
            <a:r>
              <a:rPr lang="en-US" dirty="0" err="1"/>
              <a:t>HasCrCard</a:t>
            </a:r>
            <a:r>
              <a:rPr lang="en-US" dirty="0"/>
              <a:t> describes if the customer has a credit card or not. This feature is a binary feature, therefor;</a:t>
            </a:r>
          </a:p>
          <a:p>
            <a:r>
              <a:rPr lang="en-US" dirty="0"/>
              <a:t>needs updated from the data type of “integer” to “binomial”. Otherwise, there is no missing values</a:t>
            </a:r>
          </a:p>
          <a:p>
            <a:r>
              <a:rPr lang="en-US" dirty="0"/>
              <a:t>and each data point is either a 0 or 1.</a:t>
            </a:r>
          </a:p>
        </p:txBody>
      </p:sp>
    </p:spTree>
    <p:extLst>
      <p:ext uri="{BB962C8B-B14F-4D97-AF65-F5344CB8AC3E}">
        <p14:creationId xmlns:p14="http://schemas.microsoft.com/office/powerpoint/2010/main" val="251628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26E98C7-DDF9-47BE-8751-3679D6216DB6}"/>
              </a:ext>
            </a:extLst>
          </p:cNvPr>
          <p:cNvPicPr>
            <a:picLocks noChangeAspect="1"/>
          </p:cNvPicPr>
          <p:nvPr/>
        </p:nvPicPr>
        <p:blipFill>
          <a:blip r:embed="rId2"/>
          <a:stretch>
            <a:fillRect/>
          </a:stretch>
        </p:blipFill>
        <p:spPr>
          <a:xfrm>
            <a:off x="803212" y="2082696"/>
            <a:ext cx="10550588" cy="1342070"/>
          </a:xfrm>
          <a:prstGeom prst="rect">
            <a:avLst/>
          </a:prstGeom>
        </p:spPr>
      </p:pic>
      <p:pic>
        <p:nvPicPr>
          <p:cNvPr id="5" name="Picture 4">
            <a:extLst>
              <a:ext uri="{FF2B5EF4-FFF2-40B4-BE49-F238E27FC236}">
                <a16:creationId xmlns:a16="http://schemas.microsoft.com/office/drawing/2014/main" id="{6A115B98-8C10-47EB-B1A3-FAC8E836CA68}"/>
              </a:ext>
            </a:extLst>
          </p:cNvPr>
          <p:cNvPicPr>
            <a:picLocks noChangeAspect="1"/>
          </p:cNvPicPr>
          <p:nvPr/>
        </p:nvPicPr>
        <p:blipFill>
          <a:blip r:embed="rId3"/>
          <a:stretch>
            <a:fillRect/>
          </a:stretch>
        </p:blipFill>
        <p:spPr>
          <a:xfrm>
            <a:off x="767879" y="4519323"/>
            <a:ext cx="10775898" cy="1614152"/>
          </a:xfrm>
          <a:prstGeom prst="rect">
            <a:avLst/>
          </a:prstGeom>
        </p:spPr>
      </p:pic>
      <p:sp>
        <p:nvSpPr>
          <p:cNvPr id="33" name="TextBox 32">
            <a:extLst>
              <a:ext uri="{FF2B5EF4-FFF2-40B4-BE49-F238E27FC236}">
                <a16:creationId xmlns:a16="http://schemas.microsoft.com/office/drawing/2014/main" id="{AE2D462A-09CF-49FA-8637-A128F8A2F202}"/>
              </a:ext>
            </a:extLst>
          </p:cNvPr>
          <p:cNvSpPr txBox="1"/>
          <p:nvPr/>
        </p:nvSpPr>
        <p:spPr>
          <a:xfrm>
            <a:off x="831433" y="906436"/>
            <a:ext cx="10899779" cy="923330"/>
          </a:xfrm>
          <a:prstGeom prst="rect">
            <a:avLst/>
          </a:prstGeom>
          <a:noFill/>
        </p:spPr>
        <p:txBody>
          <a:bodyPr wrap="none" rtlCol="0">
            <a:spAutoFit/>
          </a:bodyPr>
          <a:lstStyle/>
          <a:p>
            <a:r>
              <a:rPr lang="en-US" dirty="0" err="1"/>
              <a:t>IsActiveMember</a:t>
            </a:r>
            <a:r>
              <a:rPr lang="en-US" dirty="0"/>
              <a:t> describes the activity of a customer. This feature is a binary feature, therefor;</a:t>
            </a:r>
          </a:p>
          <a:p>
            <a:r>
              <a:rPr lang="en-US" dirty="0"/>
              <a:t>needs updated from the data type of “integer” to “binomial”. Otherwise, there is no missing values</a:t>
            </a:r>
          </a:p>
          <a:p>
            <a:r>
              <a:rPr lang="en-US" dirty="0"/>
              <a:t>and each data point is either a 0 or 1.</a:t>
            </a:r>
          </a:p>
        </p:txBody>
      </p:sp>
      <p:sp>
        <p:nvSpPr>
          <p:cNvPr id="35" name="TextBox 34">
            <a:extLst>
              <a:ext uri="{FF2B5EF4-FFF2-40B4-BE49-F238E27FC236}">
                <a16:creationId xmlns:a16="http://schemas.microsoft.com/office/drawing/2014/main" id="{D959722C-E063-4799-BDD0-8453FB26D0CD}"/>
              </a:ext>
            </a:extLst>
          </p:cNvPr>
          <p:cNvSpPr txBox="1"/>
          <p:nvPr/>
        </p:nvSpPr>
        <p:spPr>
          <a:xfrm>
            <a:off x="803212" y="3643868"/>
            <a:ext cx="10776348" cy="646331"/>
          </a:xfrm>
          <a:prstGeom prst="rect">
            <a:avLst/>
          </a:prstGeom>
          <a:noFill/>
        </p:spPr>
        <p:txBody>
          <a:bodyPr wrap="none" rtlCol="0">
            <a:spAutoFit/>
          </a:bodyPr>
          <a:lstStyle/>
          <a:p>
            <a:r>
              <a:rPr lang="en-US" dirty="0" err="1"/>
              <a:t>EstimatedSalary</a:t>
            </a:r>
            <a:r>
              <a:rPr lang="en-US" dirty="0"/>
              <a:t> represents the approximate salary a customer earns. There are no missing values and</a:t>
            </a:r>
          </a:p>
          <a:p>
            <a:r>
              <a:rPr lang="en-US" dirty="0"/>
              <a:t>the distribution appears pretty even over the dataset. </a:t>
            </a:r>
          </a:p>
        </p:txBody>
      </p:sp>
    </p:spTree>
    <p:extLst>
      <p:ext uri="{BB962C8B-B14F-4D97-AF65-F5344CB8AC3E}">
        <p14:creationId xmlns:p14="http://schemas.microsoft.com/office/powerpoint/2010/main" val="1468275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D068-303A-41AF-902B-F0EF4C1B3A45}"/>
              </a:ext>
            </a:extLst>
          </p:cNvPr>
          <p:cNvSpPr>
            <a:spLocks noGrp="1"/>
          </p:cNvSpPr>
          <p:nvPr>
            <p:ph type="title"/>
          </p:nvPr>
        </p:nvSpPr>
        <p:spPr>
          <a:xfrm>
            <a:off x="677334" y="609600"/>
            <a:ext cx="8596668" cy="647700"/>
          </a:xfrm>
        </p:spPr>
        <p:txBody>
          <a:bodyPr/>
          <a:lstStyle/>
          <a:p>
            <a:r>
              <a:rPr lang="en-US" dirty="0"/>
              <a:t>About the Target: Exited</a:t>
            </a:r>
          </a:p>
        </p:txBody>
      </p:sp>
      <p:sp>
        <p:nvSpPr>
          <p:cNvPr id="3" name="Content Placeholder 2">
            <a:extLst>
              <a:ext uri="{FF2B5EF4-FFF2-40B4-BE49-F238E27FC236}">
                <a16:creationId xmlns:a16="http://schemas.microsoft.com/office/drawing/2014/main" id="{F442AF03-ED2A-4A4D-976B-FECF95707D79}"/>
              </a:ext>
            </a:extLst>
          </p:cNvPr>
          <p:cNvSpPr>
            <a:spLocks noGrp="1"/>
          </p:cNvSpPr>
          <p:nvPr>
            <p:ph idx="1"/>
          </p:nvPr>
        </p:nvSpPr>
        <p:spPr>
          <a:xfrm>
            <a:off x="677334" y="1536700"/>
            <a:ext cx="8596668" cy="1981199"/>
          </a:xfrm>
        </p:spPr>
        <p:txBody>
          <a:bodyPr/>
          <a:lstStyle/>
          <a:p>
            <a:r>
              <a:rPr lang="en-US" dirty="0"/>
              <a:t>Exited is a binomial feature that represents if a customer churned or not.</a:t>
            </a:r>
          </a:p>
          <a:p>
            <a:r>
              <a:rPr lang="en-US" dirty="0"/>
              <a:t>There are no missing values.</a:t>
            </a:r>
          </a:p>
          <a:p>
            <a:r>
              <a:rPr lang="en-US" dirty="0"/>
              <a:t>There is a class imbalance as the number of false churners is significantly more frequent than true churners, which is expected.</a:t>
            </a:r>
          </a:p>
        </p:txBody>
      </p:sp>
      <p:pic>
        <p:nvPicPr>
          <p:cNvPr id="4" name="Picture 3">
            <a:extLst>
              <a:ext uri="{FF2B5EF4-FFF2-40B4-BE49-F238E27FC236}">
                <a16:creationId xmlns:a16="http://schemas.microsoft.com/office/drawing/2014/main" id="{E88EA97E-C7B9-4359-83BC-64A144BDCDCD}"/>
              </a:ext>
            </a:extLst>
          </p:cNvPr>
          <p:cNvPicPr>
            <a:picLocks noChangeAspect="1"/>
          </p:cNvPicPr>
          <p:nvPr/>
        </p:nvPicPr>
        <p:blipFill>
          <a:blip r:embed="rId2"/>
          <a:stretch>
            <a:fillRect/>
          </a:stretch>
        </p:blipFill>
        <p:spPr>
          <a:xfrm>
            <a:off x="0" y="3200401"/>
            <a:ext cx="12192000" cy="1758707"/>
          </a:xfrm>
          <a:prstGeom prst="rect">
            <a:avLst/>
          </a:prstGeom>
        </p:spPr>
      </p:pic>
    </p:spTree>
    <p:extLst>
      <p:ext uri="{BB962C8B-B14F-4D97-AF65-F5344CB8AC3E}">
        <p14:creationId xmlns:p14="http://schemas.microsoft.com/office/powerpoint/2010/main" val="151995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D5D6F122-4EF6-43DF-A863-E52CBC7A5309}"/>
              </a:ext>
            </a:extLst>
          </p:cNvPr>
          <p:cNvSpPr>
            <a:spLocks noGrp="1"/>
          </p:cNvSpPr>
          <p:nvPr>
            <p:ph idx="1"/>
          </p:nvPr>
        </p:nvSpPr>
        <p:spPr>
          <a:xfrm>
            <a:off x="677334" y="4119986"/>
            <a:ext cx="10752666" cy="2014114"/>
          </a:xfrm>
        </p:spPr>
        <p:txBody>
          <a:bodyPr>
            <a:normAutofit fontScale="92500" lnSpcReduction="20000"/>
          </a:bodyPr>
          <a:lstStyle/>
          <a:p>
            <a:r>
              <a:rPr lang="en-US" dirty="0"/>
              <a:t>The following steps are performed in RapidMiner as a result of the Data Access &amp; Understanding phase:</a:t>
            </a:r>
          </a:p>
          <a:p>
            <a:r>
              <a:rPr lang="en-US" dirty="0"/>
              <a:t>1. Retrieve the final project dataset</a:t>
            </a:r>
          </a:p>
          <a:p>
            <a:r>
              <a:rPr lang="en-US" dirty="0"/>
              <a:t>2. Label Exited as the target.</a:t>
            </a:r>
          </a:p>
          <a:p>
            <a:r>
              <a:rPr lang="en-US" dirty="0"/>
              <a:t>3. Select all attributes (exclude those mentioned in the analysis)</a:t>
            </a:r>
          </a:p>
          <a:p>
            <a:r>
              <a:rPr lang="en-US" dirty="0"/>
              <a:t>4. Convert </a:t>
            </a:r>
            <a:r>
              <a:rPr lang="en-US" dirty="0" err="1"/>
              <a:t>HasCrCard</a:t>
            </a:r>
            <a:r>
              <a:rPr lang="en-US" dirty="0"/>
              <a:t> and </a:t>
            </a:r>
            <a:r>
              <a:rPr lang="en-US" dirty="0" err="1"/>
              <a:t>IsActiveMember</a:t>
            </a:r>
            <a:r>
              <a:rPr lang="en-US" dirty="0"/>
              <a:t> to binomials.</a:t>
            </a:r>
          </a:p>
          <a:p>
            <a:r>
              <a:rPr lang="en-US" dirty="0"/>
              <a:t>5. Store this version of the data set to use in Auto Model</a:t>
            </a:r>
          </a:p>
          <a:p>
            <a:endParaRPr lang="en-US" dirty="0"/>
          </a:p>
        </p:txBody>
      </p:sp>
      <p:pic>
        <p:nvPicPr>
          <p:cNvPr id="7" name="Picture 6">
            <a:extLst>
              <a:ext uri="{FF2B5EF4-FFF2-40B4-BE49-F238E27FC236}">
                <a16:creationId xmlns:a16="http://schemas.microsoft.com/office/drawing/2014/main" id="{7E023BCF-7BC4-4BC7-9099-43714332FF05}"/>
              </a:ext>
            </a:extLst>
          </p:cNvPr>
          <p:cNvPicPr>
            <a:picLocks noChangeAspect="1"/>
          </p:cNvPicPr>
          <p:nvPr/>
        </p:nvPicPr>
        <p:blipFill>
          <a:blip r:embed="rId2"/>
          <a:stretch>
            <a:fillRect/>
          </a:stretch>
        </p:blipFill>
        <p:spPr>
          <a:xfrm>
            <a:off x="2398860" y="480060"/>
            <a:ext cx="7734300" cy="3548380"/>
          </a:xfrm>
          <a:prstGeom prst="rect">
            <a:avLst/>
          </a:prstGeom>
        </p:spPr>
      </p:pic>
    </p:spTree>
    <p:extLst>
      <p:ext uri="{BB962C8B-B14F-4D97-AF65-F5344CB8AC3E}">
        <p14:creationId xmlns:p14="http://schemas.microsoft.com/office/powerpoint/2010/main" val="200150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8" name="Straight Connector 57">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653D042-62E4-4A6F-A67C-57AA9CEF6736}"/>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Data Preparation</a:t>
            </a:r>
          </a:p>
        </p:txBody>
      </p:sp>
    </p:spTree>
    <p:extLst>
      <p:ext uri="{BB962C8B-B14F-4D97-AF65-F5344CB8AC3E}">
        <p14:creationId xmlns:p14="http://schemas.microsoft.com/office/powerpoint/2010/main" val="16140387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50F7-3BBC-4513-9BA0-942FC0950E52}"/>
              </a:ext>
            </a:extLst>
          </p:cNvPr>
          <p:cNvSpPr>
            <a:spLocks noGrp="1"/>
          </p:cNvSpPr>
          <p:nvPr>
            <p:ph type="title"/>
          </p:nvPr>
        </p:nvSpPr>
        <p:spPr>
          <a:xfrm>
            <a:off x="677334" y="609600"/>
            <a:ext cx="8596668" cy="711200"/>
          </a:xfrm>
        </p:spPr>
        <p:txBody>
          <a:bodyPr/>
          <a:lstStyle/>
          <a:p>
            <a:r>
              <a:rPr lang="en-US" dirty="0"/>
              <a:t>Phase I: Business Understanding</a:t>
            </a:r>
          </a:p>
        </p:txBody>
      </p:sp>
      <p:sp>
        <p:nvSpPr>
          <p:cNvPr id="3" name="Content Placeholder 2">
            <a:extLst>
              <a:ext uri="{FF2B5EF4-FFF2-40B4-BE49-F238E27FC236}">
                <a16:creationId xmlns:a16="http://schemas.microsoft.com/office/drawing/2014/main" id="{2A972DAF-7E53-4DA5-9763-EF93A37067E4}"/>
              </a:ext>
            </a:extLst>
          </p:cNvPr>
          <p:cNvSpPr>
            <a:spLocks noGrp="1"/>
          </p:cNvSpPr>
          <p:nvPr>
            <p:ph idx="1"/>
          </p:nvPr>
        </p:nvSpPr>
        <p:spPr>
          <a:xfrm>
            <a:off x="677334" y="1320801"/>
            <a:ext cx="8596668" cy="4720562"/>
          </a:xfrm>
        </p:spPr>
        <p:txBody>
          <a:bodyPr/>
          <a:lstStyle/>
          <a:p>
            <a:r>
              <a:rPr lang="en-US" sz="2400" dirty="0"/>
              <a:t>Brief Overview</a:t>
            </a:r>
            <a:r>
              <a:rPr lang="en-US" dirty="0"/>
              <a:t>: AWP Bank has requested MLC Consulting services to conduct a thorough analysis that predicts customers who are more likely to churn and identify the strongest predictors of churn. Once this information has been gathered, actionable insights will be drawn from this information on how to increase customer retention among those who the model has flagged as a likely churner.</a:t>
            </a:r>
          </a:p>
          <a:p>
            <a:endParaRPr lang="en-US" dirty="0"/>
          </a:p>
          <a:p>
            <a:r>
              <a:rPr lang="en-US" sz="2400" dirty="0"/>
              <a:t>Next Steps</a:t>
            </a:r>
            <a:r>
              <a:rPr lang="en-US" dirty="0"/>
              <a:t>: The next few slides contain details on a first prototype of a series of models run on the data provided by AWP Bank. As result, we can gain additional information about the nature of the data and potential candidate models.</a:t>
            </a:r>
          </a:p>
        </p:txBody>
      </p:sp>
    </p:spTree>
    <p:extLst>
      <p:ext uri="{BB962C8B-B14F-4D97-AF65-F5344CB8AC3E}">
        <p14:creationId xmlns:p14="http://schemas.microsoft.com/office/powerpoint/2010/main" val="56333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9ACD7-DA11-42B4-B589-8C81E70D53A9}"/>
              </a:ext>
            </a:extLst>
          </p:cNvPr>
          <p:cNvSpPr>
            <a:spLocks noGrp="1"/>
          </p:cNvSpPr>
          <p:nvPr>
            <p:ph idx="1"/>
          </p:nvPr>
        </p:nvSpPr>
        <p:spPr>
          <a:xfrm>
            <a:off x="677334" y="1308101"/>
            <a:ext cx="8596668" cy="4733262"/>
          </a:xfrm>
        </p:spPr>
        <p:txBody>
          <a:bodyPr/>
          <a:lstStyle/>
          <a:p>
            <a:pPr marL="0" indent="0">
              <a:buNone/>
            </a:pPr>
            <a:r>
              <a:rPr lang="en-US" dirty="0"/>
              <a:t>When attempting to identify outliers using RapidMiner, I ran into a computational RAM limitation that would not allow the process to complete. Since Random Forest scored so highly on the first iteration of the Auto Model, I will focus on decision tree family models. As a result, we do not have to worry about the following data preparation steps:</a:t>
            </a:r>
          </a:p>
          <a:p>
            <a:r>
              <a:rPr lang="en-US" dirty="0"/>
              <a:t>Normalization</a:t>
            </a:r>
          </a:p>
          <a:p>
            <a:r>
              <a:rPr lang="en-US" dirty="0"/>
              <a:t>Redundant Variables</a:t>
            </a:r>
          </a:p>
          <a:p>
            <a:r>
              <a:rPr lang="en-US" dirty="0"/>
              <a:t>Outliers</a:t>
            </a:r>
          </a:p>
          <a:p>
            <a:r>
              <a:rPr lang="en-US" dirty="0"/>
              <a:t>Categorical Data Types</a:t>
            </a:r>
          </a:p>
          <a:p>
            <a:pPr marL="0" indent="0">
              <a:buNone/>
            </a:pPr>
            <a:r>
              <a:rPr lang="en-US" dirty="0"/>
              <a:t>Instead, I will focus on feature engineering available features to improve model performance.</a:t>
            </a:r>
          </a:p>
        </p:txBody>
      </p:sp>
    </p:spTree>
    <p:extLst>
      <p:ext uri="{BB962C8B-B14F-4D97-AF65-F5344CB8AC3E}">
        <p14:creationId xmlns:p14="http://schemas.microsoft.com/office/powerpoint/2010/main" val="938567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2282-FE98-4CFD-A7E0-AF60B59B7018}"/>
              </a:ext>
            </a:extLst>
          </p:cNvPr>
          <p:cNvSpPr>
            <a:spLocks noGrp="1"/>
          </p:cNvSpPr>
          <p:nvPr>
            <p:ph type="title"/>
          </p:nvPr>
        </p:nvSpPr>
        <p:spPr/>
        <p:txBody>
          <a:bodyPr/>
          <a:lstStyle/>
          <a:p>
            <a:r>
              <a:rPr lang="en-US" dirty="0"/>
              <a:t>Prototype 2 – Auto Model</a:t>
            </a:r>
          </a:p>
        </p:txBody>
      </p:sp>
      <p:sp>
        <p:nvSpPr>
          <p:cNvPr id="3" name="Content Placeholder 2">
            <a:extLst>
              <a:ext uri="{FF2B5EF4-FFF2-40B4-BE49-F238E27FC236}">
                <a16:creationId xmlns:a16="http://schemas.microsoft.com/office/drawing/2014/main" id="{1DAB8509-C615-49AE-AC2D-2033E65B0A0C}"/>
              </a:ext>
            </a:extLst>
          </p:cNvPr>
          <p:cNvSpPr>
            <a:spLocks noGrp="1"/>
          </p:cNvSpPr>
          <p:nvPr>
            <p:ph idx="1"/>
          </p:nvPr>
        </p:nvSpPr>
        <p:spPr>
          <a:xfrm>
            <a:off x="677334" y="1511301"/>
            <a:ext cx="8596668" cy="4530062"/>
          </a:xfrm>
        </p:spPr>
        <p:txBody>
          <a:bodyPr/>
          <a:lstStyle/>
          <a:p>
            <a:r>
              <a:rPr lang="en-US" dirty="0"/>
              <a:t>I ran Auto Model on the data set selected during the Data Access and Understanding phase. I choose to only model Decision Tree, Random Forest, and Gradient Boosting.</a:t>
            </a:r>
          </a:p>
          <a:p>
            <a:r>
              <a:rPr lang="en-US" dirty="0"/>
              <a:t>I selected to include all features, only one feature was yellow: </a:t>
            </a:r>
            <a:r>
              <a:rPr lang="en-US" dirty="0" err="1"/>
              <a:t>HasCreditCard</a:t>
            </a:r>
            <a:r>
              <a:rPr lang="en-US" dirty="0"/>
              <a:t>. </a:t>
            </a:r>
          </a:p>
          <a:p>
            <a:r>
              <a:rPr lang="en-US" dirty="0"/>
              <a:t>I selected to automatically perform feature selection and feature generation. </a:t>
            </a:r>
          </a:p>
          <a:p>
            <a:endParaRPr lang="en-US" dirty="0"/>
          </a:p>
          <a:p>
            <a:pPr marL="0" indent="0">
              <a:buNone/>
            </a:pPr>
            <a:r>
              <a:rPr lang="en-US" dirty="0"/>
              <a:t>The following slides detail the results of this iteration of Auto Model</a:t>
            </a:r>
          </a:p>
        </p:txBody>
      </p:sp>
    </p:spTree>
    <p:extLst>
      <p:ext uri="{BB962C8B-B14F-4D97-AF65-F5344CB8AC3E}">
        <p14:creationId xmlns:p14="http://schemas.microsoft.com/office/powerpoint/2010/main" val="293842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63C4-757C-473D-B6E6-0E79E9ED2E12}"/>
              </a:ext>
            </a:extLst>
          </p:cNvPr>
          <p:cNvSpPr>
            <a:spLocks noGrp="1"/>
          </p:cNvSpPr>
          <p:nvPr>
            <p:ph type="title"/>
          </p:nvPr>
        </p:nvSpPr>
        <p:spPr/>
        <p:txBody>
          <a:bodyPr/>
          <a:lstStyle/>
          <a:p>
            <a:r>
              <a:rPr lang="en-US" dirty="0"/>
              <a:t>AUC &amp; the ROC Curve</a:t>
            </a:r>
          </a:p>
        </p:txBody>
      </p:sp>
      <p:pic>
        <p:nvPicPr>
          <p:cNvPr id="4" name="Picture 3">
            <a:extLst>
              <a:ext uri="{FF2B5EF4-FFF2-40B4-BE49-F238E27FC236}">
                <a16:creationId xmlns:a16="http://schemas.microsoft.com/office/drawing/2014/main" id="{A3553315-8C6D-4BE2-8408-BDDBB2B688F6}"/>
              </a:ext>
            </a:extLst>
          </p:cNvPr>
          <p:cNvPicPr>
            <a:picLocks noChangeAspect="1"/>
          </p:cNvPicPr>
          <p:nvPr/>
        </p:nvPicPr>
        <p:blipFill>
          <a:blip r:embed="rId2"/>
          <a:stretch>
            <a:fillRect/>
          </a:stretch>
        </p:blipFill>
        <p:spPr>
          <a:xfrm>
            <a:off x="406400" y="1431778"/>
            <a:ext cx="6486638" cy="2521246"/>
          </a:xfrm>
          <a:prstGeom prst="rect">
            <a:avLst/>
          </a:prstGeom>
        </p:spPr>
      </p:pic>
      <p:sp>
        <p:nvSpPr>
          <p:cNvPr id="5" name="TextBox 4">
            <a:extLst>
              <a:ext uri="{FF2B5EF4-FFF2-40B4-BE49-F238E27FC236}">
                <a16:creationId xmlns:a16="http://schemas.microsoft.com/office/drawing/2014/main" id="{7012CD2F-92F8-490D-B9D6-0A06A4D697E9}"/>
              </a:ext>
            </a:extLst>
          </p:cNvPr>
          <p:cNvSpPr txBox="1"/>
          <p:nvPr/>
        </p:nvSpPr>
        <p:spPr>
          <a:xfrm>
            <a:off x="9639300" y="1841500"/>
            <a:ext cx="2585964" cy="1754326"/>
          </a:xfrm>
          <a:prstGeom prst="rect">
            <a:avLst/>
          </a:prstGeom>
          <a:noFill/>
        </p:spPr>
        <p:txBody>
          <a:bodyPr wrap="none" rtlCol="0">
            <a:spAutoFit/>
          </a:bodyPr>
          <a:lstStyle/>
          <a:p>
            <a:r>
              <a:rPr lang="en-US" dirty="0"/>
              <a:t>You can see here that</a:t>
            </a:r>
          </a:p>
          <a:p>
            <a:r>
              <a:rPr lang="en-US" dirty="0"/>
              <a:t>The Random Forest</a:t>
            </a:r>
          </a:p>
          <a:p>
            <a:r>
              <a:rPr lang="en-US" dirty="0"/>
              <a:t>Model does the best in </a:t>
            </a:r>
          </a:p>
          <a:p>
            <a:r>
              <a:rPr lang="en-US" dirty="0"/>
              <a:t>overall performance</a:t>
            </a:r>
          </a:p>
          <a:p>
            <a:r>
              <a:rPr lang="en-US" dirty="0"/>
              <a:t> by AUC.</a:t>
            </a:r>
          </a:p>
          <a:p>
            <a:endParaRPr lang="en-US" dirty="0"/>
          </a:p>
        </p:txBody>
      </p:sp>
      <p:pic>
        <p:nvPicPr>
          <p:cNvPr id="6" name="Picture 5">
            <a:extLst>
              <a:ext uri="{FF2B5EF4-FFF2-40B4-BE49-F238E27FC236}">
                <a16:creationId xmlns:a16="http://schemas.microsoft.com/office/drawing/2014/main" id="{360F5917-2A2E-4C31-AB9C-6DAECC07B8BE}"/>
              </a:ext>
            </a:extLst>
          </p:cNvPr>
          <p:cNvPicPr>
            <a:picLocks noChangeAspect="1"/>
          </p:cNvPicPr>
          <p:nvPr/>
        </p:nvPicPr>
        <p:blipFill>
          <a:blip r:embed="rId3"/>
          <a:stretch>
            <a:fillRect/>
          </a:stretch>
        </p:blipFill>
        <p:spPr>
          <a:xfrm>
            <a:off x="128514" y="4615001"/>
            <a:ext cx="12096750" cy="1809750"/>
          </a:xfrm>
          <a:prstGeom prst="rect">
            <a:avLst/>
          </a:prstGeom>
        </p:spPr>
      </p:pic>
      <p:pic>
        <p:nvPicPr>
          <p:cNvPr id="7" name="Picture 6">
            <a:extLst>
              <a:ext uri="{FF2B5EF4-FFF2-40B4-BE49-F238E27FC236}">
                <a16:creationId xmlns:a16="http://schemas.microsoft.com/office/drawing/2014/main" id="{C521E3C8-4A4E-476F-9287-022258BB424A}"/>
              </a:ext>
            </a:extLst>
          </p:cNvPr>
          <p:cNvPicPr>
            <a:picLocks noChangeAspect="1"/>
          </p:cNvPicPr>
          <p:nvPr/>
        </p:nvPicPr>
        <p:blipFill>
          <a:blip r:embed="rId4"/>
          <a:stretch>
            <a:fillRect/>
          </a:stretch>
        </p:blipFill>
        <p:spPr>
          <a:xfrm>
            <a:off x="128514" y="5947990"/>
            <a:ext cx="12039600" cy="723900"/>
          </a:xfrm>
          <a:prstGeom prst="rect">
            <a:avLst/>
          </a:prstGeom>
        </p:spPr>
      </p:pic>
    </p:spTree>
    <p:extLst>
      <p:ext uri="{BB962C8B-B14F-4D97-AF65-F5344CB8AC3E}">
        <p14:creationId xmlns:p14="http://schemas.microsoft.com/office/powerpoint/2010/main" val="1595074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2147-BF36-4522-A0B4-FBAFDF712E2F}"/>
              </a:ext>
            </a:extLst>
          </p:cNvPr>
          <p:cNvSpPr>
            <a:spLocks noGrp="1"/>
          </p:cNvSpPr>
          <p:nvPr>
            <p:ph type="title"/>
          </p:nvPr>
        </p:nvSpPr>
        <p:spPr/>
        <p:txBody>
          <a:bodyPr/>
          <a:lstStyle/>
          <a:p>
            <a:r>
              <a:rPr lang="en-US" dirty="0"/>
              <a:t>Precision/Recall</a:t>
            </a:r>
          </a:p>
        </p:txBody>
      </p:sp>
      <p:pic>
        <p:nvPicPr>
          <p:cNvPr id="4" name="Picture 3">
            <a:extLst>
              <a:ext uri="{FF2B5EF4-FFF2-40B4-BE49-F238E27FC236}">
                <a16:creationId xmlns:a16="http://schemas.microsoft.com/office/drawing/2014/main" id="{37977368-D128-4917-AD59-D3F4FD77E797}"/>
              </a:ext>
            </a:extLst>
          </p:cNvPr>
          <p:cNvPicPr>
            <a:picLocks noChangeAspect="1"/>
          </p:cNvPicPr>
          <p:nvPr/>
        </p:nvPicPr>
        <p:blipFill>
          <a:blip r:embed="rId2"/>
          <a:stretch>
            <a:fillRect/>
          </a:stretch>
        </p:blipFill>
        <p:spPr>
          <a:xfrm>
            <a:off x="677334" y="1496006"/>
            <a:ext cx="10718800" cy="1322080"/>
          </a:xfrm>
          <a:prstGeom prst="rect">
            <a:avLst/>
          </a:prstGeom>
        </p:spPr>
      </p:pic>
      <p:pic>
        <p:nvPicPr>
          <p:cNvPr id="5" name="Picture 4">
            <a:extLst>
              <a:ext uri="{FF2B5EF4-FFF2-40B4-BE49-F238E27FC236}">
                <a16:creationId xmlns:a16="http://schemas.microsoft.com/office/drawing/2014/main" id="{4A4A72A8-8034-4B39-8C2F-1B32ACA38661}"/>
              </a:ext>
            </a:extLst>
          </p:cNvPr>
          <p:cNvPicPr>
            <a:picLocks noChangeAspect="1"/>
          </p:cNvPicPr>
          <p:nvPr/>
        </p:nvPicPr>
        <p:blipFill>
          <a:blip r:embed="rId3"/>
          <a:stretch>
            <a:fillRect/>
          </a:stretch>
        </p:blipFill>
        <p:spPr>
          <a:xfrm>
            <a:off x="2387600" y="2506017"/>
            <a:ext cx="9008534" cy="527399"/>
          </a:xfrm>
          <a:prstGeom prst="rect">
            <a:avLst/>
          </a:prstGeom>
        </p:spPr>
      </p:pic>
      <p:pic>
        <p:nvPicPr>
          <p:cNvPr id="7" name="Picture 6">
            <a:extLst>
              <a:ext uri="{FF2B5EF4-FFF2-40B4-BE49-F238E27FC236}">
                <a16:creationId xmlns:a16="http://schemas.microsoft.com/office/drawing/2014/main" id="{2B843369-599B-4529-9BAB-311DB872544F}"/>
              </a:ext>
            </a:extLst>
          </p:cNvPr>
          <p:cNvPicPr>
            <a:picLocks noChangeAspect="1"/>
          </p:cNvPicPr>
          <p:nvPr/>
        </p:nvPicPr>
        <p:blipFill>
          <a:blip r:embed="rId4"/>
          <a:stretch>
            <a:fillRect/>
          </a:stretch>
        </p:blipFill>
        <p:spPr>
          <a:xfrm>
            <a:off x="495300" y="4418932"/>
            <a:ext cx="10900834" cy="1437084"/>
          </a:xfrm>
          <a:prstGeom prst="rect">
            <a:avLst/>
          </a:prstGeom>
        </p:spPr>
      </p:pic>
      <p:pic>
        <p:nvPicPr>
          <p:cNvPr id="8" name="Picture 7">
            <a:extLst>
              <a:ext uri="{FF2B5EF4-FFF2-40B4-BE49-F238E27FC236}">
                <a16:creationId xmlns:a16="http://schemas.microsoft.com/office/drawing/2014/main" id="{599062F5-E3F7-40DF-B3A5-3B45C0E9F758}"/>
              </a:ext>
            </a:extLst>
          </p:cNvPr>
          <p:cNvPicPr>
            <a:picLocks noChangeAspect="1"/>
          </p:cNvPicPr>
          <p:nvPr/>
        </p:nvPicPr>
        <p:blipFill>
          <a:blip r:embed="rId5"/>
          <a:stretch>
            <a:fillRect/>
          </a:stretch>
        </p:blipFill>
        <p:spPr>
          <a:xfrm>
            <a:off x="495300" y="5521948"/>
            <a:ext cx="10900834" cy="580836"/>
          </a:xfrm>
          <a:prstGeom prst="rect">
            <a:avLst/>
          </a:prstGeom>
        </p:spPr>
      </p:pic>
      <p:sp>
        <p:nvSpPr>
          <p:cNvPr id="9" name="TextBox 8">
            <a:extLst>
              <a:ext uri="{FF2B5EF4-FFF2-40B4-BE49-F238E27FC236}">
                <a16:creationId xmlns:a16="http://schemas.microsoft.com/office/drawing/2014/main" id="{44494759-C8D1-4A26-A343-7342105A76A4}"/>
              </a:ext>
            </a:extLst>
          </p:cNvPr>
          <p:cNvSpPr txBox="1"/>
          <p:nvPr/>
        </p:nvSpPr>
        <p:spPr>
          <a:xfrm>
            <a:off x="495300" y="3230651"/>
            <a:ext cx="11580863" cy="923330"/>
          </a:xfrm>
          <a:prstGeom prst="rect">
            <a:avLst/>
          </a:prstGeom>
          <a:noFill/>
        </p:spPr>
        <p:txBody>
          <a:bodyPr wrap="none" rtlCol="0">
            <a:spAutoFit/>
          </a:bodyPr>
          <a:lstStyle/>
          <a:p>
            <a:r>
              <a:rPr lang="en-US" dirty="0"/>
              <a:t>As you can see by the above table, the Decision Tree performs very well when it comes to Precision, however,</a:t>
            </a:r>
          </a:p>
          <a:p>
            <a:r>
              <a:rPr lang="en-US" dirty="0"/>
              <a:t>I’m inclined to ignore this. Decision Trees are known for overfitting training data. Random Forest appears to </a:t>
            </a:r>
          </a:p>
          <a:p>
            <a:r>
              <a:rPr lang="en-US" dirty="0"/>
              <a:t>balance precision and recall well, while doing better in precision and having the higher AUC.</a:t>
            </a:r>
          </a:p>
        </p:txBody>
      </p:sp>
    </p:spTree>
    <p:extLst>
      <p:ext uri="{BB962C8B-B14F-4D97-AF65-F5344CB8AC3E}">
        <p14:creationId xmlns:p14="http://schemas.microsoft.com/office/powerpoint/2010/main" val="195873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8F26-010A-46FA-973E-54AE2D7E925A}"/>
              </a:ext>
            </a:extLst>
          </p:cNvPr>
          <p:cNvSpPr>
            <a:spLocks noGrp="1"/>
          </p:cNvSpPr>
          <p:nvPr>
            <p:ph type="title"/>
          </p:nvPr>
        </p:nvSpPr>
        <p:spPr>
          <a:xfrm>
            <a:off x="677334" y="609600"/>
            <a:ext cx="8596668" cy="838200"/>
          </a:xfrm>
        </p:spPr>
        <p:txBody>
          <a:bodyPr/>
          <a:lstStyle/>
          <a:p>
            <a:r>
              <a:rPr lang="en-US" dirty="0"/>
              <a:t>Feature Engineering - Automated</a:t>
            </a:r>
          </a:p>
        </p:txBody>
      </p:sp>
      <p:sp>
        <p:nvSpPr>
          <p:cNvPr id="3" name="Content Placeholder 2">
            <a:extLst>
              <a:ext uri="{FF2B5EF4-FFF2-40B4-BE49-F238E27FC236}">
                <a16:creationId xmlns:a16="http://schemas.microsoft.com/office/drawing/2014/main" id="{D68D784F-4DBB-473E-9C58-3B87443AF6D8}"/>
              </a:ext>
            </a:extLst>
          </p:cNvPr>
          <p:cNvSpPr>
            <a:spLocks noGrp="1"/>
          </p:cNvSpPr>
          <p:nvPr>
            <p:ph idx="1"/>
          </p:nvPr>
        </p:nvSpPr>
        <p:spPr>
          <a:xfrm>
            <a:off x="677334" y="1651001"/>
            <a:ext cx="8596668" cy="4390362"/>
          </a:xfrm>
        </p:spPr>
        <p:txBody>
          <a:bodyPr/>
          <a:lstStyle/>
          <a:p>
            <a:r>
              <a:rPr lang="en-US" dirty="0"/>
              <a:t>In the following slide, you’ll see the features that RapidMiner automatically generated. I was taken back by what it decided on. For instance, one of the feature was the log of </a:t>
            </a:r>
            <a:r>
              <a:rPr lang="en-US" dirty="0" err="1"/>
              <a:t>NumOfProducts</a:t>
            </a:r>
            <a:r>
              <a:rPr lang="en-US" dirty="0"/>
              <a:t>. The range of </a:t>
            </a:r>
            <a:r>
              <a:rPr lang="en-US" dirty="0" err="1"/>
              <a:t>NumOfProducts</a:t>
            </a:r>
            <a:r>
              <a:rPr lang="en-US" dirty="0"/>
              <a:t> is 1-4 so the scale doesn’t really call for a log transformation. I’m not sure why the model would perform better transformed. Also, the decision tree type models don’t care about transformations. This is also displayed when taking the square root of age. I’m guessing these are just quirks.</a:t>
            </a:r>
          </a:p>
          <a:p>
            <a:r>
              <a:rPr lang="en-US" dirty="0"/>
              <a:t>The feature selection/feature generation models didn’t perform really any better than the original features ran in the first auto model iteration. Therefore, I am going to discard these automated features due to added complexity. I decided to try a few of my own as you’ll see next.</a:t>
            </a:r>
          </a:p>
        </p:txBody>
      </p:sp>
    </p:spTree>
    <p:extLst>
      <p:ext uri="{BB962C8B-B14F-4D97-AF65-F5344CB8AC3E}">
        <p14:creationId xmlns:p14="http://schemas.microsoft.com/office/powerpoint/2010/main" val="2590476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B871-EB86-4073-8210-B6333A19B282}"/>
              </a:ext>
            </a:extLst>
          </p:cNvPr>
          <p:cNvSpPr>
            <a:spLocks noGrp="1"/>
          </p:cNvSpPr>
          <p:nvPr>
            <p:ph type="title"/>
          </p:nvPr>
        </p:nvSpPr>
        <p:spPr>
          <a:xfrm>
            <a:off x="677334" y="609600"/>
            <a:ext cx="9673166" cy="1320800"/>
          </a:xfrm>
        </p:spPr>
        <p:txBody>
          <a:bodyPr/>
          <a:lstStyle/>
          <a:p>
            <a:r>
              <a:rPr lang="en-US" dirty="0"/>
              <a:t>Feature Engineering – Automated (Cont’d)</a:t>
            </a:r>
          </a:p>
        </p:txBody>
      </p:sp>
      <p:pic>
        <p:nvPicPr>
          <p:cNvPr id="5" name="Picture 4">
            <a:extLst>
              <a:ext uri="{FF2B5EF4-FFF2-40B4-BE49-F238E27FC236}">
                <a16:creationId xmlns:a16="http://schemas.microsoft.com/office/drawing/2014/main" id="{B6C6E349-887A-48CA-AFB5-84E967F7D18C}"/>
              </a:ext>
            </a:extLst>
          </p:cNvPr>
          <p:cNvPicPr>
            <a:picLocks noChangeAspect="1"/>
          </p:cNvPicPr>
          <p:nvPr/>
        </p:nvPicPr>
        <p:blipFill>
          <a:blip r:embed="rId2"/>
          <a:stretch>
            <a:fillRect/>
          </a:stretch>
        </p:blipFill>
        <p:spPr>
          <a:xfrm>
            <a:off x="0" y="5003800"/>
            <a:ext cx="12192000" cy="1675641"/>
          </a:xfrm>
          <a:prstGeom prst="rect">
            <a:avLst/>
          </a:prstGeom>
        </p:spPr>
      </p:pic>
      <p:pic>
        <p:nvPicPr>
          <p:cNvPr id="6" name="Picture 5">
            <a:extLst>
              <a:ext uri="{FF2B5EF4-FFF2-40B4-BE49-F238E27FC236}">
                <a16:creationId xmlns:a16="http://schemas.microsoft.com/office/drawing/2014/main" id="{68A95739-6588-4749-9E1E-A43149AD6731}"/>
              </a:ext>
            </a:extLst>
          </p:cNvPr>
          <p:cNvPicPr>
            <a:picLocks noChangeAspect="1"/>
          </p:cNvPicPr>
          <p:nvPr/>
        </p:nvPicPr>
        <p:blipFill>
          <a:blip r:embed="rId3"/>
          <a:stretch>
            <a:fillRect/>
          </a:stretch>
        </p:blipFill>
        <p:spPr>
          <a:xfrm>
            <a:off x="0" y="1485899"/>
            <a:ext cx="12192000" cy="1887487"/>
          </a:xfrm>
          <a:prstGeom prst="rect">
            <a:avLst/>
          </a:prstGeom>
        </p:spPr>
      </p:pic>
      <p:pic>
        <p:nvPicPr>
          <p:cNvPr id="7" name="Picture 6">
            <a:extLst>
              <a:ext uri="{FF2B5EF4-FFF2-40B4-BE49-F238E27FC236}">
                <a16:creationId xmlns:a16="http://schemas.microsoft.com/office/drawing/2014/main" id="{17499898-28FB-49FA-9CA4-0DCEE31F20F6}"/>
              </a:ext>
            </a:extLst>
          </p:cNvPr>
          <p:cNvPicPr>
            <a:picLocks noChangeAspect="1"/>
          </p:cNvPicPr>
          <p:nvPr/>
        </p:nvPicPr>
        <p:blipFill>
          <a:blip r:embed="rId4"/>
          <a:stretch>
            <a:fillRect/>
          </a:stretch>
        </p:blipFill>
        <p:spPr>
          <a:xfrm>
            <a:off x="0" y="3484614"/>
            <a:ext cx="12192000" cy="1442987"/>
          </a:xfrm>
          <a:prstGeom prst="rect">
            <a:avLst/>
          </a:prstGeom>
        </p:spPr>
      </p:pic>
    </p:spTree>
    <p:extLst>
      <p:ext uri="{BB962C8B-B14F-4D97-AF65-F5344CB8AC3E}">
        <p14:creationId xmlns:p14="http://schemas.microsoft.com/office/powerpoint/2010/main" val="3879177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4587-E0ED-4541-BDB6-CDD7EFC75711}"/>
              </a:ext>
            </a:extLst>
          </p:cNvPr>
          <p:cNvSpPr>
            <a:spLocks noGrp="1"/>
          </p:cNvSpPr>
          <p:nvPr>
            <p:ph type="title"/>
          </p:nvPr>
        </p:nvSpPr>
        <p:spPr/>
        <p:txBody>
          <a:bodyPr/>
          <a:lstStyle/>
          <a:p>
            <a:r>
              <a:rPr lang="en-US" dirty="0"/>
              <a:t>Feature Engineering - Manual</a:t>
            </a:r>
          </a:p>
        </p:txBody>
      </p:sp>
      <p:sp>
        <p:nvSpPr>
          <p:cNvPr id="3" name="Content Placeholder 2">
            <a:extLst>
              <a:ext uri="{FF2B5EF4-FFF2-40B4-BE49-F238E27FC236}">
                <a16:creationId xmlns:a16="http://schemas.microsoft.com/office/drawing/2014/main" id="{39C0DA59-48E9-471D-B0F2-BB3A381282EB}"/>
              </a:ext>
            </a:extLst>
          </p:cNvPr>
          <p:cNvSpPr>
            <a:spLocks noGrp="1"/>
          </p:cNvSpPr>
          <p:nvPr>
            <p:ph idx="1"/>
          </p:nvPr>
        </p:nvSpPr>
        <p:spPr>
          <a:xfrm>
            <a:off x="677334" y="1728789"/>
            <a:ext cx="8596668" cy="3880773"/>
          </a:xfrm>
        </p:spPr>
        <p:txBody>
          <a:bodyPr/>
          <a:lstStyle/>
          <a:p>
            <a:r>
              <a:rPr lang="en-US" dirty="0"/>
              <a:t>Since the automated features failed, I decided to create a few of my own, see below:</a:t>
            </a:r>
          </a:p>
          <a:p>
            <a:r>
              <a:rPr lang="en-US" dirty="0"/>
              <a:t>Age – put into bins ranging in spans of 10 years/</a:t>
            </a:r>
          </a:p>
          <a:p>
            <a:r>
              <a:rPr lang="en-US" dirty="0"/>
              <a:t>Balance, put into multiple binary fields</a:t>
            </a:r>
          </a:p>
          <a:p>
            <a:pPr lvl="1"/>
            <a:r>
              <a:rPr lang="en-US" dirty="0"/>
              <a:t>Less than 10K</a:t>
            </a:r>
          </a:p>
          <a:p>
            <a:pPr lvl="1"/>
            <a:r>
              <a:rPr lang="en-US" dirty="0"/>
              <a:t>Less than 50K</a:t>
            </a:r>
          </a:p>
          <a:p>
            <a:pPr lvl="1"/>
            <a:r>
              <a:rPr lang="en-US" dirty="0"/>
              <a:t>Less than 100K</a:t>
            </a:r>
          </a:p>
          <a:p>
            <a:pPr lvl="1"/>
            <a:r>
              <a:rPr lang="en-US" dirty="0"/>
              <a:t>Less than 200K</a:t>
            </a:r>
          </a:p>
        </p:txBody>
      </p:sp>
    </p:spTree>
    <p:extLst>
      <p:ext uri="{BB962C8B-B14F-4D97-AF65-F5344CB8AC3E}">
        <p14:creationId xmlns:p14="http://schemas.microsoft.com/office/powerpoint/2010/main" val="869092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85C8-4E0F-45A1-8E3E-E860B41196D7}"/>
              </a:ext>
            </a:extLst>
          </p:cNvPr>
          <p:cNvSpPr>
            <a:spLocks noGrp="1"/>
          </p:cNvSpPr>
          <p:nvPr>
            <p:ph type="title"/>
          </p:nvPr>
        </p:nvSpPr>
        <p:spPr/>
        <p:txBody>
          <a:bodyPr/>
          <a:lstStyle/>
          <a:p>
            <a:r>
              <a:rPr lang="en-US" dirty="0"/>
              <a:t>Prototype 3 – Auto Model</a:t>
            </a:r>
          </a:p>
        </p:txBody>
      </p:sp>
      <p:sp>
        <p:nvSpPr>
          <p:cNvPr id="3" name="Content Placeholder 2">
            <a:extLst>
              <a:ext uri="{FF2B5EF4-FFF2-40B4-BE49-F238E27FC236}">
                <a16:creationId xmlns:a16="http://schemas.microsoft.com/office/drawing/2014/main" id="{6C1B1E8A-D233-4055-AA79-CF6A934E10B6}"/>
              </a:ext>
            </a:extLst>
          </p:cNvPr>
          <p:cNvSpPr>
            <a:spLocks noGrp="1"/>
          </p:cNvSpPr>
          <p:nvPr>
            <p:ph idx="1"/>
          </p:nvPr>
        </p:nvSpPr>
        <p:spPr>
          <a:xfrm>
            <a:off x="677334" y="1689101"/>
            <a:ext cx="8596668" cy="4352262"/>
          </a:xfrm>
        </p:spPr>
        <p:txBody>
          <a:bodyPr/>
          <a:lstStyle/>
          <a:p>
            <a:r>
              <a:rPr lang="en-US" dirty="0"/>
              <a:t>The following are the auto model results with my manual feature engineering additions.</a:t>
            </a:r>
          </a:p>
        </p:txBody>
      </p:sp>
    </p:spTree>
    <p:extLst>
      <p:ext uri="{BB962C8B-B14F-4D97-AF65-F5344CB8AC3E}">
        <p14:creationId xmlns:p14="http://schemas.microsoft.com/office/powerpoint/2010/main" val="2913591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50D0-1691-4955-8C03-7C7016A7FC7C}"/>
              </a:ext>
            </a:extLst>
          </p:cNvPr>
          <p:cNvSpPr>
            <a:spLocks noGrp="1"/>
          </p:cNvSpPr>
          <p:nvPr>
            <p:ph type="title"/>
          </p:nvPr>
        </p:nvSpPr>
        <p:spPr/>
        <p:txBody>
          <a:bodyPr/>
          <a:lstStyle/>
          <a:p>
            <a:r>
              <a:rPr lang="en-US" dirty="0"/>
              <a:t>ROC and AUC</a:t>
            </a:r>
          </a:p>
        </p:txBody>
      </p:sp>
      <p:pic>
        <p:nvPicPr>
          <p:cNvPr id="4" name="Content Placeholder 3">
            <a:extLst>
              <a:ext uri="{FF2B5EF4-FFF2-40B4-BE49-F238E27FC236}">
                <a16:creationId xmlns:a16="http://schemas.microsoft.com/office/drawing/2014/main" id="{70B17800-5C20-4FCD-A4CC-E7470D1AF620}"/>
              </a:ext>
            </a:extLst>
          </p:cNvPr>
          <p:cNvPicPr>
            <a:picLocks noGrp="1" noChangeAspect="1"/>
          </p:cNvPicPr>
          <p:nvPr>
            <p:ph idx="1"/>
          </p:nvPr>
        </p:nvPicPr>
        <p:blipFill>
          <a:blip r:embed="rId2"/>
          <a:stretch>
            <a:fillRect/>
          </a:stretch>
        </p:blipFill>
        <p:spPr>
          <a:xfrm>
            <a:off x="576263" y="1270000"/>
            <a:ext cx="8596312" cy="2962088"/>
          </a:xfrm>
          <a:prstGeom prst="rect">
            <a:avLst/>
          </a:prstGeom>
        </p:spPr>
      </p:pic>
      <p:pic>
        <p:nvPicPr>
          <p:cNvPr id="5" name="Picture 4">
            <a:extLst>
              <a:ext uri="{FF2B5EF4-FFF2-40B4-BE49-F238E27FC236}">
                <a16:creationId xmlns:a16="http://schemas.microsoft.com/office/drawing/2014/main" id="{C852081B-1D86-42AD-B77E-32B210DC42C4}"/>
              </a:ext>
            </a:extLst>
          </p:cNvPr>
          <p:cNvPicPr>
            <a:picLocks noChangeAspect="1"/>
          </p:cNvPicPr>
          <p:nvPr/>
        </p:nvPicPr>
        <p:blipFill>
          <a:blip r:embed="rId3"/>
          <a:stretch>
            <a:fillRect/>
          </a:stretch>
        </p:blipFill>
        <p:spPr>
          <a:xfrm>
            <a:off x="0" y="4450678"/>
            <a:ext cx="12192000" cy="1614244"/>
          </a:xfrm>
          <a:prstGeom prst="rect">
            <a:avLst/>
          </a:prstGeom>
        </p:spPr>
      </p:pic>
      <p:pic>
        <p:nvPicPr>
          <p:cNvPr id="6" name="Picture 5">
            <a:extLst>
              <a:ext uri="{FF2B5EF4-FFF2-40B4-BE49-F238E27FC236}">
                <a16:creationId xmlns:a16="http://schemas.microsoft.com/office/drawing/2014/main" id="{EA9E6435-D815-4724-83C9-F5F837A8F648}"/>
              </a:ext>
            </a:extLst>
          </p:cNvPr>
          <p:cNvPicPr>
            <a:picLocks noChangeAspect="1"/>
          </p:cNvPicPr>
          <p:nvPr/>
        </p:nvPicPr>
        <p:blipFill>
          <a:blip r:embed="rId4"/>
          <a:stretch>
            <a:fillRect/>
          </a:stretch>
        </p:blipFill>
        <p:spPr>
          <a:xfrm>
            <a:off x="1752600" y="5723416"/>
            <a:ext cx="10668000" cy="683012"/>
          </a:xfrm>
          <a:prstGeom prst="rect">
            <a:avLst/>
          </a:prstGeom>
        </p:spPr>
      </p:pic>
      <p:sp>
        <p:nvSpPr>
          <p:cNvPr id="7" name="TextBox 6">
            <a:extLst>
              <a:ext uri="{FF2B5EF4-FFF2-40B4-BE49-F238E27FC236}">
                <a16:creationId xmlns:a16="http://schemas.microsoft.com/office/drawing/2014/main" id="{3CA829DB-04C4-407E-9D31-B0D5EC9B35A1}"/>
              </a:ext>
            </a:extLst>
          </p:cNvPr>
          <p:cNvSpPr txBox="1"/>
          <p:nvPr/>
        </p:nvSpPr>
        <p:spPr>
          <a:xfrm>
            <a:off x="9274002" y="2044700"/>
            <a:ext cx="3013967" cy="1200329"/>
          </a:xfrm>
          <a:prstGeom prst="rect">
            <a:avLst/>
          </a:prstGeom>
          <a:noFill/>
        </p:spPr>
        <p:txBody>
          <a:bodyPr wrap="none" rtlCol="0">
            <a:spAutoFit/>
          </a:bodyPr>
          <a:lstStyle/>
          <a:p>
            <a:r>
              <a:rPr lang="en-US" dirty="0"/>
              <a:t>Gradient Boosting, in this</a:t>
            </a:r>
          </a:p>
          <a:p>
            <a:r>
              <a:rPr lang="en-US" dirty="0"/>
              <a:t>Iteration has the highest </a:t>
            </a:r>
          </a:p>
          <a:p>
            <a:r>
              <a:rPr lang="en-US" dirty="0"/>
              <a:t>AUC, but we have obtained</a:t>
            </a:r>
          </a:p>
          <a:p>
            <a:r>
              <a:rPr lang="en-US" dirty="0"/>
              <a:t>better results previously.</a:t>
            </a:r>
          </a:p>
        </p:txBody>
      </p:sp>
    </p:spTree>
    <p:extLst>
      <p:ext uri="{BB962C8B-B14F-4D97-AF65-F5344CB8AC3E}">
        <p14:creationId xmlns:p14="http://schemas.microsoft.com/office/powerpoint/2010/main" val="656735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B924-4609-47BD-B2C4-204A11BA4DBB}"/>
              </a:ext>
            </a:extLst>
          </p:cNvPr>
          <p:cNvSpPr>
            <a:spLocks noGrp="1"/>
          </p:cNvSpPr>
          <p:nvPr>
            <p:ph type="title"/>
          </p:nvPr>
        </p:nvSpPr>
        <p:spPr/>
        <p:txBody>
          <a:bodyPr/>
          <a:lstStyle/>
          <a:p>
            <a:r>
              <a:rPr lang="en-US" dirty="0"/>
              <a:t>Recall and Precision</a:t>
            </a:r>
          </a:p>
        </p:txBody>
      </p:sp>
      <p:pic>
        <p:nvPicPr>
          <p:cNvPr id="4" name="Picture 3">
            <a:extLst>
              <a:ext uri="{FF2B5EF4-FFF2-40B4-BE49-F238E27FC236}">
                <a16:creationId xmlns:a16="http://schemas.microsoft.com/office/drawing/2014/main" id="{83A3F22E-A159-45E0-9067-FC6419B888C8}"/>
              </a:ext>
            </a:extLst>
          </p:cNvPr>
          <p:cNvPicPr>
            <a:picLocks noChangeAspect="1"/>
          </p:cNvPicPr>
          <p:nvPr/>
        </p:nvPicPr>
        <p:blipFill>
          <a:blip r:embed="rId2"/>
          <a:stretch>
            <a:fillRect/>
          </a:stretch>
        </p:blipFill>
        <p:spPr>
          <a:xfrm>
            <a:off x="304800" y="1688747"/>
            <a:ext cx="11582400" cy="1496732"/>
          </a:xfrm>
          <a:prstGeom prst="rect">
            <a:avLst/>
          </a:prstGeom>
        </p:spPr>
      </p:pic>
      <p:pic>
        <p:nvPicPr>
          <p:cNvPr id="5" name="Picture 4">
            <a:extLst>
              <a:ext uri="{FF2B5EF4-FFF2-40B4-BE49-F238E27FC236}">
                <a16:creationId xmlns:a16="http://schemas.microsoft.com/office/drawing/2014/main" id="{4E5E49BC-31AF-49F3-8FE2-E1641236A88E}"/>
              </a:ext>
            </a:extLst>
          </p:cNvPr>
          <p:cNvPicPr>
            <a:picLocks noChangeAspect="1"/>
          </p:cNvPicPr>
          <p:nvPr/>
        </p:nvPicPr>
        <p:blipFill>
          <a:blip r:embed="rId3"/>
          <a:stretch>
            <a:fillRect/>
          </a:stretch>
        </p:blipFill>
        <p:spPr>
          <a:xfrm>
            <a:off x="2057399" y="2860992"/>
            <a:ext cx="9829801" cy="648974"/>
          </a:xfrm>
          <a:prstGeom prst="rect">
            <a:avLst/>
          </a:prstGeom>
        </p:spPr>
      </p:pic>
      <p:pic>
        <p:nvPicPr>
          <p:cNvPr id="6" name="Picture 5">
            <a:extLst>
              <a:ext uri="{FF2B5EF4-FFF2-40B4-BE49-F238E27FC236}">
                <a16:creationId xmlns:a16="http://schemas.microsoft.com/office/drawing/2014/main" id="{F3D19B79-FA0C-4EBE-8C75-E3CAB45BE28E}"/>
              </a:ext>
            </a:extLst>
          </p:cNvPr>
          <p:cNvPicPr>
            <a:picLocks noChangeAspect="1"/>
          </p:cNvPicPr>
          <p:nvPr/>
        </p:nvPicPr>
        <p:blipFill>
          <a:blip r:embed="rId4"/>
          <a:stretch>
            <a:fillRect/>
          </a:stretch>
        </p:blipFill>
        <p:spPr>
          <a:xfrm>
            <a:off x="304800" y="4914901"/>
            <a:ext cx="11582400" cy="1602332"/>
          </a:xfrm>
          <a:prstGeom prst="rect">
            <a:avLst/>
          </a:prstGeom>
        </p:spPr>
      </p:pic>
      <p:sp>
        <p:nvSpPr>
          <p:cNvPr id="7" name="TextBox 6">
            <a:extLst>
              <a:ext uri="{FF2B5EF4-FFF2-40B4-BE49-F238E27FC236}">
                <a16:creationId xmlns:a16="http://schemas.microsoft.com/office/drawing/2014/main" id="{4F7CCFC3-002A-45D2-9058-1E6A20FDA1E8}"/>
              </a:ext>
            </a:extLst>
          </p:cNvPr>
          <p:cNvSpPr txBox="1"/>
          <p:nvPr/>
        </p:nvSpPr>
        <p:spPr>
          <a:xfrm>
            <a:off x="677334" y="3889268"/>
            <a:ext cx="11425307" cy="646331"/>
          </a:xfrm>
          <a:prstGeom prst="rect">
            <a:avLst/>
          </a:prstGeom>
          <a:noFill/>
        </p:spPr>
        <p:txBody>
          <a:bodyPr wrap="none" rtlCol="0">
            <a:spAutoFit/>
          </a:bodyPr>
          <a:lstStyle/>
          <a:p>
            <a:r>
              <a:rPr lang="en-US" dirty="0"/>
              <a:t>Precision is our highest of priorities when it comes to model evaluation and each of these models performed</a:t>
            </a:r>
          </a:p>
          <a:p>
            <a:r>
              <a:rPr lang="en-US" dirty="0"/>
              <a:t>subpar.</a:t>
            </a:r>
          </a:p>
        </p:txBody>
      </p:sp>
    </p:spTree>
    <p:extLst>
      <p:ext uri="{BB962C8B-B14F-4D97-AF65-F5344CB8AC3E}">
        <p14:creationId xmlns:p14="http://schemas.microsoft.com/office/powerpoint/2010/main" val="315729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2B7FF-1D25-4C29-9912-C9130BBBA4B8}"/>
              </a:ext>
            </a:extLst>
          </p:cNvPr>
          <p:cNvSpPr>
            <a:spLocks noGrp="1"/>
          </p:cNvSpPr>
          <p:nvPr>
            <p:ph type="title"/>
          </p:nvPr>
        </p:nvSpPr>
        <p:spPr>
          <a:xfrm>
            <a:off x="4442334" y="1623164"/>
            <a:ext cx="6960759" cy="2849671"/>
          </a:xfrm>
        </p:spPr>
        <p:txBody>
          <a:bodyPr vert="horz" lIns="91440" tIns="45720" rIns="91440" bIns="45720" rtlCol="0" anchor="b">
            <a:normAutofit/>
          </a:bodyPr>
          <a:lstStyle/>
          <a:p>
            <a:r>
              <a:rPr lang="en-US" sz="6000" dirty="0">
                <a:solidFill>
                  <a:srgbClr val="FFFFFF"/>
                </a:solidFill>
              </a:rPr>
              <a:t>Prototype I – Auto Modeler</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8101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ACB627E-671C-4A8E-8C7E-644126B77C3E}"/>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Prototype 4 – Auto Model</a:t>
            </a:r>
          </a:p>
        </p:txBody>
      </p:sp>
      <p:sp>
        <p:nvSpPr>
          <p:cNvPr id="3" name="Content Placeholder 2">
            <a:extLst>
              <a:ext uri="{FF2B5EF4-FFF2-40B4-BE49-F238E27FC236}">
                <a16:creationId xmlns:a16="http://schemas.microsoft.com/office/drawing/2014/main" id="{B0ED9DD2-BC1C-49C4-B7DC-4326E80B4EE6}"/>
              </a:ext>
            </a:extLst>
          </p:cNvPr>
          <p:cNvSpPr>
            <a:spLocks noGrp="1"/>
          </p:cNvSpPr>
          <p:nvPr>
            <p:ph idx="1"/>
          </p:nvPr>
        </p:nvSpPr>
        <p:spPr>
          <a:xfrm>
            <a:off x="673754" y="2160590"/>
            <a:ext cx="3973943" cy="3440110"/>
          </a:xfrm>
        </p:spPr>
        <p:txBody>
          <a:bodyPr>
            <a:normAutofit lnSpcReduction="10000"/>
          </a:bodyPr>
          <a:lstStyle/>
          <a:p>
            <a:pPr>
              <a:lnSpc>
                <a:spcPct val="90000"/>
              </a:lnSpc>
            </a:pPr>
            <a:r>
              <a:rPr lang="en-US" sz="1700" dirty="0">
                <a:solidFill>
                  <a:schemeClr val="bg1"/>
                </a:solidFill>
              </a:rPr>
              <a:t>For my final attempt of auto modeling for going to the modeling phase, I go back to the data set identified after the data access and understanding phase. Adding in the feature engineered variables both automated and manual did not seem to have a positive effect on the performance of the model.</a:t>
            </a:r>
          </a:p>
          <a:p>
            <a:pPr>
              <a:lnSpc>
                <a:spcPct val="90000"/>
              </a:lnSpc>
            </a:pPr>
            <a:endParaRPr lang="en-US" sz="1700" dirty="0">
              <a:solidFill>
                <a:schemeClr val="bg1"/>
              </a:solidFill>
            </a:endParaRPr>
          </a:p>
          <a:p>
            <a:pPr>
              <a:lnSpc>
                <a:spcPct val="90000"/>
              </a:lnSpc>
            </a:pPr>
            <a:r>
              <a:rPr lang="en-US" sz="1700" dirty="0">
                <a:solidFill>
                  <a:schemeClr val="bg1"/>
                </a:solidFill>
              </a:rPr>
              <a:t>I assigned a higher benefit to identifying true churners and a higher cost for missing true churners.</a:t>
            </a:r>
          </a:p>
        </p:txBody>
      </p:sp>
      <p:pic>
        <p:nvPicPr>
          <p:cNvPr id="4" name="Picture 3">
            <a:extLst>
              <a:ext uri="{FF2B5EF4-FFF2-40B4-BE49-F238E27FC236}">
                <a16:creationId xmlns:a16="http://schemas.microsoft.com/office/drawing/2014/main" id="{F9ECC6A5-E9A7-4F9C-82ED-140F334119C3}"/>
              </a:ext>
            </a:extLst>
          </p:cNvPr>
          <p:cNvPicPr>
            <a:picLocks noChangeAspect="1"/>
          </p:cNvPicPr>
          <p:nvPr/>
        </p:nvPicPr>
        <p:blipFill>
          <a:blip r:embed="rId2"/>
          <a:stretch>
            <a:fillRect/>
          </a:stretch>
        </p:blipFill>
        <p:spPr>
          <a:xfrm>
            <a:off x="5490777" y="1563496"/>
            <a:ext cx="6489285" cy="4899408"/>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81284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48CA-8DC6-41BF-96B7-52CB4E4C9F5E}"/>
              </a:ext>
            </a:extLst>
          </p:cNvPr>
          <p:cNvSpPr>
            <a:spLocks noGrp="1"/>
          </p:cNvSpPr>
          <p:nvPr>
            <p:ph type="title"/>
          </p:nvPr>
        </p:nvSpPr>
        <p:spPr/>
        <p:txBody>
          <a:bodyPr/>
          <a:lstStyle/>
          <a:p>
            <a:r>
              <a:rPr lang="en-US" dirty="0"/>
              <a:t>AUC and the ROC Curve</a:t>
            </a:r>
          </a:p>
        </p:txBody>
      </p:sp>
      <p:pic>
        <p:nvPicPr>
          <p:cNvPr id="4" name="Content Placeholder 3">
            <a:extLst>
              <a:ext uri="{FF2B5EF4-FFF2-40B4-BE49-F238E27FC236}">
                <a16:creationId xmlns:a16="http://schemas.microsoft.com/office/drawing/2014/main" id="{9D083CED-1181-4B54-9175-256714A79237}"/>
              </a:ext>
            </a:extLst>
          </p:cNvPr>
          <p:cNvPicPr>
            <a:picLocks noGrp="1" noChangeAspect="1"/>
          </p:cNvPicPr>
          <p:nvPr>
            <p:ph idx="1"/>
          </p:nvPr>
        </p:nvPicPr>
        <p:blipFill>
          <a:blip r:embed="rId2"/>
          <a:stretch>
            <a:fillRect/>
          </a:stretch>
        </p:blipFill>
        <p:spPr>
          <a:xfrm>
            <a:off x="809943" y="4600496"/>
            <a:ext cx="8596312" cy="1133579"/>
          </a:xfrm>
          <a:prstGeom prst="rect">
            <a:avLst/>
          </a:prstGeom>
        </p:spPr>
      </p:pic>
      <p:pic>
        <p:nvPicPr>
          <p:cNvPr id="5" name="Picture 4">
            <a:extLst>
              <a:ext uri="{FF2B5EF4-FFF2-40B4-BE49-F238E27FC236}">
                <a16:creationId xmlns:a16="http://schemas.microsoft.com/office/drawing/2014/main" id="{62328528-0BCB-4667-B7A8-646733BA98C1}"/>
              </a:ext>
            </a:extLst>
          </p:cNvPr>
          <p:cNvPicPr>
            <a:picLocks noChangeAspect="1"/>
          </p:cNvPicPr>
          <p:nvPr/>
        </p:nvPicPr>
        <p:blipFill>
          <a:blip r:embed="rId3"/>
          <a:stretch>
            <a:fillRect/>
          </a:stretch>
        </p:blipFill>
        <p:spPr>
          <a:xfrm>
            <a:off x="568960" y="1287774"/>
            <a:ext cx="7823200" cy="2634548"/>
          </a:xfrm>
          <a:prstGeom prst="rect">
            <a:avLst/>
          </a:prstGeom>
        </p:spPr>
      </p:pic>
      <p:pic>
        <p:nvPicPr>
          <p:cNvPr id="6" name="Picture 5">
            <a:extLst>
              <a:ext uri="{FF2B5EF4-FFF2-40B4-BE49-F238E27FC236}">
                <a16:creationId xmlns:a16="http://schemas.microsoft.com/office/drawing/2014/main" id="{EA6930C4-4282-4C6D-97BE-DB054456A502}"/>
              </a:ext>
            </a:extLst>
          </p:cNvPr>
          <p:cNvPicPr>
            <a:picLocks noChangeAspect="1"/>
          </p:cNvPicPr>
          <p:nvPr/>
        </p:nvPicPr>
        <p:blipFill>
          <a:blip r:embed="rId4"/>
          <a:stretch>
            <a:fillRect/>
          </a:stretch>
        </p:blipFill>
        <p:spPr>
          <a:xfrm>
            <a:off x="2042160" y="5461215"/>
            <a:ext cx="7231842" cy="502705"/>
          </a:xfrm>
          <a:prstGeom prst="rect">
            <a:avLst/>
          </a:prstGeom>
        </p:spPr>
      </p:pic>
      <p:sp>
        <p:nvSpPr>
          <p:cNvPr id="7" name="TextBox 6">
            <a:extLst>
              <a:ext uri="{FF2B5EF4-FFF2-40B4-BE49-F238E27FC236}">
                <a16:creationId xmlns:a16="http://schemas.microsoft.com/office/drawing/2014/main" id="{8CA8C0DB-BFAA-4174-94C4-B9928C686608}"/>
              </a:ext>
            </a:extLst>
          </p:cNvPr>
          <p:cNvSpPr txBox="1"/>
          <p:nvPr/>
        </p:nvSpPr>
        <p:spPr>
          <a:xfrm>
            <a:off x="8938722" y="2280029"/>
            <a:ext cx="2941831" cy="646331"/>
          </a:xfrm>
          <a:prstGeom prst="rect">
            <a:avLst/>
          </a:prstGeom>
          <a:noFill/>
        </p:spPr>
        <p:txBody>
          <a:bodyPr wrap="none" rtlCol="0">
            <a:spAutoFit/>
          </a:bodyPr>
          <a:lstStyle/>
          <a:p>
            <a:r>
              <a:rPr lang="en-US" dirty="0"/>
              <a:t>Random Forest has a great</a:t>
            </a:r>
          </a:p>
          <a:p>
            <a:r>
              <a:rPr lang="en-US" dirty="0"/>
              <a:t>AUC at .846</a:t>
            </a:r>
          </a:p>
        </p:txBody>
      </p:sp>
    </p:spTree>
    <p:extLst>
      <p:ext uri="{BB962C8B-B14F-4D97-AF65-F5344CB8AC3E}">
        <p14:creationId xmlns:p14="http://schemas.microsoft.com/office/powerpoint/2010/main" val="1255943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C43A-F27C-4424-8CAD-B7415AB08922}"/>
              </a:ext>
            </a:extLst>
          </p:cNvPr>
          <p:cNvSpPr>
            <a:spLocks noGrp="1"/>
          </p:cNvSpPr>
          <p:nvPr>
            <p:ph type="title"/>
          </p:nvPr>
        </p:nvSpPr>
        <p:spPr/>
        <p:txBody>
          <a:bodyPr/>
          <a:lstStyle/>
          <a:p>
            <a:r>
              <a:rPr lang="en-US" dirty="0"/>
              <a:t>Precision and Recall</a:t>
            </a:r>
          </a:p>
        </p:txBody>
      </p:sp>
      <p:pic>
        <p:nvPicPr>
          <p:cNvPr id="4" name="Content Placeholder 3">
            <a:extLst>
              <a:ext uri="{FF2B5EF4-FFF2-40B4-BE49-F238E27FC236}">
                <a16:creationId xmlns:a16="http://schemas.microsoft.com/office/drawing/2014/main" id="{F1C30D07-38E4-4F68-A0BA-2889ACEC788C}"/>
              </a:ext>
            </a:extLst>
          </p:cNvPr>
          <p:cNvPicPr>
            <a:picLocks noGrp="1" noChangeAspect="1"/>
          </p:cNvPicPr>
          <p:nvPr>
            <p:ph idx="1"/>
          </p:nvPr>
        </p:nvPicPr>
        <p:blipFill>
          <a:blip r:embed="rId2"/>
          <a:stretch>
            <a:fillRect/>
          </a:stretch>
        </p:blipFill>
        <p:spPr>
          <a:xfrm>
            <a:off x="677334" y="1682802"/>
            <a:ext cx="8596312" cy="1220049"/>
          </a:xfrm>
          <a:prstGeom prst="rect">
            <a:avLst/>
          </a:prstGeom>
        </p:spPr>
      </p:pic>
      <p:pic>
        <p:nvPicPr>
          <p:cNvPr id="5" name="Picture 4">
            <a:extLst>
              <a:ext uri="{FF2B5EF4-FFF2-40B4-BE49-F238E27FC236}">
                <a16:creationId xmlns:a16="http://schemas.microsoft.com/office/drawing/2014/main" id="{228D8AB6-1E10-487C-BD6E-B3CDD3314665}"/>
              </a:ext>
            </a:extLst>
          </p:cNvPr>
          <p:cNvPicPr>
            <a:picLocks noChangeAspect="1"/>
          </p:cNvPicPr>
          <p:nvPr/>
        </p:nvPicPr>
        <p:blipFill>
          <a:blip r:embed="rId3"/>
          <a:stretch>
            <a:fillRect/>
          </a:stretch>
        </p:blipFill>
        <p:spPr>
          <a:xfrm>
            <a:off x="677334" y="2292826"/>
            <a:ext cx="8596312" cy="794158"/>
          </a:xfrm>
          <a:prstGeom prst="rect">
            <a:avLst/>
          </a:prstGeom>
        </p:spPr>
      </p:pic>
      <p:pic>
        <p:nvPicPr>
          <p:cNvPr id="6" name="Picture 5">
            <a:extLst>
              <a:ext uri="{FF2B5EF4-FFF2-40B4-BE49-F238E27FC236}">
                <a16:creationId xmlns:a16="http://schemas.microsoft.com/office/drawing/2014/main" id="{E3105B8B-F1B9-438C-808E-45DE3F9DACC3}"/>
              </a:ext>
            </a:extLst>
          </p:cNvPr>
          <p:cNvPicPr>
            <a:picLocks noChangeAspect="1"/>
          </p:cNvPicPr>
          <p:nvPr/>
        </p:nvPicPr>
        <p:blipFill>
          <a:blip r:embed="rId4"/>
          <a:stretch>
            <a:fillRect/>
          </a:stretch>
        </p:blipFill>
        <p:spPr>
          <a:xfrm>
            <a:off x="281570" y="4604267"/>
            <a:ext cx="9387840" cy="1644133"/>
          </a:xfrm>
          <a:prstGeom prst="rect">
            <a:avLst/>
          </a:prstGeom>
        </p:spPr>
      </p:pic>
      <p:pic>
        <p:nvPicPr>
          <p:cNvPr id="7" name="Picture 6">
            <a:extLst>
              <a:ext uri="{FF2B5EF4-FFF2-40B4-BE49-F238E27FC236}">
                <a16:creationId xmlns:a16="http://schemas.microsoft.com/office/drawing/2014/main" id="{FDDD0DA1-67D8-485E-82FF-DB2D35D73D7F}"/>
              </a:ext>
            </a:extLst>
          </p:cNvPr>
          <p:cNvPicPr>
            <a:picLocks noChangeAspect="1"/>
          </p:cNvPicPr>
          <p:nvPr/>
        </p:nvPicPr>
        <p:blipFill>
          <a:blip r:embed="rId5"/>
          <a:stretch>
            <a:fillRect/>
          </a:stretch>
        </p:blipFill>
        <p:spPr>
          <a:xfrm>
            <a:off x="1683174" y="5892800"/>
            <a:ext cx="7986236" cy="553026"/>
          </a:xfrm>
          <a:prstGeom prst="rect">
            <a:avLst/>
          </a:prstGeom>
        </p:spPr>
      </p:pic>
      <p:sp>
        <p:nvSpPr>
          <p:cNvPr id="8" name="TextBox 7">
            <a:extLst>
              <a:ext uri="{FF2B5EF4-FFF2-40B4-BE49-F238E27FC236}">
                <a16:creationId xmlns:a16="http://schemas.microsoft.com/office/drawing/2014/main" id="{A74436D6-E0B0-43D0-94BE-9DA257E98E90}"/>
              </a:ext>
            </a:extLst>
          </p:cNvPr>
          <p:cNvSpPr txBox="1"/>
          <p:nvPr/>
        </p:nvSpPr>
        <p:spPr>
          <a:xfrm>
            <a:off x="863600" y="3623443"/>
            <a:ext cx="9042400" cy="923330"/>
          </a:xfrm>
          <a:prstGeom prst="rect">
            <a:avLst/>
          </a:prstGeom>
          <a:noFill/>
        </p:spPr>
        <p:txBody>
          <a:bodyPr wrap="square" rtlCol="0">
            <a:spAutoFit/>
          </a:bodyPr>
          <a:lstStyle/>
          <a:p>
            <a:r>
              <a:rPr lang="en-US" dirty="0"/>
              <a:t>Precision is too low here for us to justify going with these groups of models with the data since we were able to get a much higher precision with the automated feature engineered data set.</a:t>
            </a:r>
          </a:p>
        </p:txBody>
      </p:sp>
    </p:spTree>
    <p:extLst>
      <p:ext uri="{BB962C8B-B14F-4D97-AF65-F5344CB8AC3E}">
        <p14:creationId xmlns:p14="http://schemas.microsoft.com/office/powerpoint/2010/main" val="4204033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1" name="Straight Connector 7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7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2" name="Rectangle 81">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5" name="Straight Connector 84">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B975ED3-3F8F-40AE-A6AA-CCAABA76A55F}"/>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Modeling</a:t>
            </a:r>
          </a:p>
        </p:txBody>
      </p:sp>
    </p:spTree>
    <p:extLst>
      <p:ext uri="{BB962C8B-B14F-4D97-AF65-F5344CB8AC3E}">
        <p14:creationId xmlns:p14="http://schemas.microsoft.com/office/powerpoint/2010/main" val="1572032784"/>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6294-9735-46B9-857F-6EA536AFCFC1}"/>
              </a:ext>
            </a:extLst>
          </p:cNvPr>
          <p:cNvSpPr>
            <a:spLocks noGrp="1"/>
          </p:cNvSpPr>
          <p:nvPr>
            <p:ph type="title"/>
          </p:nvPr>
        </p:nvSpPr>
        <p:spPr/>
        <p:txBody>
          <a:bodyPr/>
          <a:lstStyle/>
          <a:p>
            <a:r>
              <a:rPr lang="en-US" dirty="0"/>
              <a:t>Prototype 5 – Auto Model</a:t>
            </a:r>
          </a:p>
        </p:txBody>
      </p:sp>
      <p:sp>
        <p:nvSpPr>
          <p:cNvPr id="3" name="Content Placeholder 2">
            <a:extLst>
              <a:ext uri="{FF2B5EF4-FFF2-40B4-BE49-F238E27FC236}">
                <a16:creationId xmlns:a16="http://schemas.microsoft.com/office/drawing/2014/main" id="{F869C981-D573-4EB9-A976-158642023CA2}"/>
              </a:ext>
            </a:extLst>
          </p:cNvPr>
          <p:cNvSpPr>
            <a:spLocks noGrp="1"/>
          </p:cNvSpPr>
          <p:nvPr>
            <p:ph idx="1"/>
          </p:nvPr>
        </p:nvSpPr>
        <p:spPr>
          <a:xfrm>
            <a:off x="677334" y="1574801"/>
            <a:ext cx="8596668" cy="4466562"/>
          </a:xfrm>
        </p:spPr>
        <p:txBody>
          <a:bodyPr/>
          <a:lstStyle/>
          <a:p>
            <a:r>
              <a:rPr lang="en-US" dirty="0"/>
              <a:t>In the last iteration of auto model, I balanced the classes better so that the model can learn what makes a customer churn better. This was obtained by using the sample operator:</a:t>
            </a:r>
          </a:p>
          <a:p>
            <a:endParaRPr lang="en-US" dirty="0"/>
          </a:p>
          <a:p>
            <a:endParaRPr lang="en-US" dirty="0"/>
          </a:p>
          <a:p>
            <a:pPr lvl="8"/>
            <a:r>
              <a:rPr lang="en-US" dirty="0"/>
              <a:t>I				In addition, I allowed the Ages to remain 				binned. </a:t>
            </a:r>
          </a:p>
          <a:p>
            <a:pPr lvl="8"/>
            <a:endParaRPr lang="en-US" dirty="0"/>
          </a:p>
          <a:p>
            <a:pPr lvl="8"/>
            <a:r>
              <a:rPr lang="en-US" dirty="0"/>
              <a:t>                                  The following slides detail the results.</a:t>
            </a:r>
          </a:p>
        </p:txBody>
      </p:sp>
      <p:pic>
        <p:nvPicPr>
          <p:cNvPr id="4" name="Picture 3">
            <a:extLst>
              <a:ext uri="{FF2B5EF4-FFF2-40B4-BE49-F238E27FC236}">
                <a16:creationId xmlns:a16="http://schemas.microsoft.com/office/drawing/2014/main" id="{3F5A670E-FEC7-4AE0-A17B-B6F6ACB6DF15}"/>
              </a:ext>
            </a:extLst>
          </p:cNvPr>
          <p:cNvPicPr>
            <a:picLocks noChangeAspect="1"/>
          </p:cNvPicPr>
          <p:nvPr/>
        </p:nvPicPr>
        <p:blipFill>
          <a:blip r:embed="rId2"/>
          <a:stretch>
            <a:fillRect/>
          </a:stretch>
        </p:blipFill>
        <p:spPr>
          <a:xfrm>
            <a:off x="677334" y="2623853"/>
            <a:ext cx="5324453" cy="4010627"/>
          </a:xfrm>
          <a:prstGeom prst="rect">
            <a:avLst/>
          </a:prstGeom>
        </p:spPr>
      </p:pic>
    </p:spTree>
    <p:extLst>
      <p:ext uri="{BB962C8B-B14F-4D97-AF65-F5344CB8AC3E}">
        <p14:creationId xmlns:p14="http://schemas.microsoft.com/office/powerpoint/2010/main" val="228417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B47E-6F14-4FDC-9D83-975A6B180F4B}"/>
              </a:ext>
            </a:extLst>
          </p:cNvPr>
          <p:cNvSpPr>
            <a:spLocks noGrp="1"/>
          </p:cNvSpPr>
          <p:nvPr>
            <p:ph type="title"/>
          </p:nvPr>
        </p:nvSpPr>
        <p:spPr/>
        <p:txBody>
          <a:bodyPr/>
          <a:lstStyle/>
          <a:p>
            <a:r>
              <a:rPr lang="en-US" dirty="0"/>
              <a:t>ROC and AUC</a:t>
            </a:r>
          </a:p>
        </p:txBody>
      </p:sp>
      <p:pic>
        <p:nvPicPr>
          <p:cNvPr id="4" name="Picture 3">
            <a:extLst>
              <a:ext uri="{FF2B5EF4-FFF2-40B4-BE49-F238E27FC236}">
                <a16:creationId xmlns:a16="http://schemas.microsoft.com/office/drawing/2014/main" id="{5375149F-7B29-467A-9938-BD1D03745D2C}"/>
              </a:ext>
            </a:extLst>
          </p:cNvPr>
          <p:cNvPicPr>
            <a:picLocks noChangeAspect="1"/>
          </p:cNvPicPr>
          <p:nvPr/>
        </p:nvPicPr>
        <p:blipFill>
          <a:blip r:embed="rId2"/>
          <a:stretch>
            <a:fillRect/>
          </a:stretch>
        </p:blipFill>
        <p:spPr>
          <a:xfrm>
            <a:off x="1188720" y="1550912"/>
            <a:ext cx="8160258" cy="2783344"/>
          </a:xfrm>
          <a:prstGeom prst="rect">
            <a:avLst/>
          </a:prstGeom>
        </p:spPr>
      </p:pic>
      <p:pic>
        <p:nvPicPr>
          <p:cNvPr id="5" name="Picture 4">
            <a:extLst>
              <a:ext uri="{FF2B5EF4-FFF2-40B4-BE49-F238E27FC236}">
                <a16:creationId xmlns:a16="http://schemas.microsoft.com/office/drawing/2014/main" id="{BBD21E37-0CAF-4F95-807B-A40BE82AAFF1}"/>
              </a:ext>
            </a:extLst>
          </p:cNvPr>
          <p:cNvPicPr>
            <a:picLocks noChangeAspect="1"/>
          </p:cNvPicPr>
          <p:nvPr/>
        </p:nvPicPr>
        <p:blipFill>
          <a:blip r:embed="rId3"/>
          <a:stretch>
            <a:fillRect/>
          </a:stretch>
        </p:blipFill>
        <p:spPr>
          <a:xfrm>
            <a:off x="868680" y="4688360"/>
            <a:ext cx="9299448" cy="1174415"/>
          </a:xfrm>
          <a:prstGeom prst="rect">
            <a:avLst/>
          </a:prstGeom>
        </p:spPr>
      </p:pic>
      <p:pic>
        <p:nvPicPr>
          <p:cNvPr id="6" name="Picture 5">
            <a:extLst>
              <a:ext uri="{FF2B5EF4-FFF2-40B4-BE49-F238E27FC236}">
                <a16:creationId xmlns:a16="http://schemas.microsoft.com/office/drawing/2014/main" id="{1499472A-06B9-4074-8998-82384030112C}"/>
              </a:ext>
            </a:extLst>
          </p:cNvPr>
          <p:cNvPicPr>
            <a:picLocks noChangeAspect="1"/>
          </p:cNvPicPr>
          <p:nvPr/>
        </p:nvPicPr>
        <p:blipFill>
          <a:blip r:embed="rId4"/>
          <a:stretch>
            <a:fillRect/>
          </a:stretch>
        </p:blipFill>
        <p:spPr>
          <a:xfrm>
            <a:off x="2240958" y="5617394"/>
            <a:ext cx="7927170" cy="490762"/>
          </a:xfrm>
          <a:prstGeom prst="rect">
            <a:avLst/>
          </a:prstGeom>
        </p:spPr>
      </p:pic>
      <p:sp>
        <p:nvSpPr>
          <p:cNvPr id="8" name="TextBox 7">
            <a:extLst>
              <a:ext uri="{FF2B5EF4-FFF2-40B4-BE49-F238E27FC236}">
                <a16:creationId xmlns:a16="http://schemas.microsoft.com/office/drawing/2014/main" id="{BFDE4855-BBE7-4715-B8B2-53BD84C084D6}"/>
              </a:ext>
            </a:extLst>
          </p:cNvPr>
          <p:cNvSpPr txBox="1"/>
          <p:nvPr/>
        </p:nvSpPr>
        <p:spPr>
          <a:xfrm>
            <a:off x="9274002" y="1856232"/>
            <a:ext cx="2613198" cy="1477328"/>
          </a:xfrm>
          <a:prstGeom prst="rect">
            <a:avLst/>
          </a:prstGeom>
          <a:noFill/>
        </p:spPr>
        <p:txBody>
          <a:bodyPr wrap="square" rtlCol="0">
            <a:spAutoFit/>
          </a:bodyPr>
          <a:lstStyle/>
          <a:p>
            <a:r>
              <a:rPr lang="en-US" dirty="0"/>
              <a:t>Random Forest obtained the best AUC, but each model produced a better AUC then .6</a:t>
            </a:r>
          </a:p>
        </p:txBody>
      </p:sp>
    </p:spTree>
    <p:extLst>
      <p:ext uri="{BB962C8B-B14F-4D97-AF65-F5344CB8AC3E}">
        <p14:creationId xmlns:p14="http://schemas.microsoft.com/office/powerpoint/2010/main" val="1964568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06CD-F260-4E9C-8B83-D68D39C04DC1}"/>
              </a:ext>
            </a:extLst>
          </p:cNvPr>
          <p:cNvSpPr>
            <a:spLocks noGrp="1"/>
          </p:cNvSpPr>
          <p:nvPr>
            <p:ph type="title"/>
          </p:nvPr>
        </p:nvSpPr>
        <p:spPr/>
        <p:txBody>
          <a:bodyPr/>
          <a:lstStyle/>
          <a:p>
            <a:r>
              <a:rPr lang="en-US"/>
              <a:t>Precision and Recall</a:t>
            </a:r>
            <a:endParaRPr lang="en-US" dirty="0"/>
          </a:p>
        </p:txBody>
      </p:sp>
      <p:pic>
        <p:nvPicPr>
          <p:cNvPr id="4" name="Picture 3">
            <a:extLst>
              <a:ext uri="{FF2B5EF4-FFF2-40B4-BE49-F238E27FC236}">
                <a16:creationId xmlns:a16="http://schemas.microsoft.com/office/drawing/2014/main" id="{C8C3D48A-81AD-4818-91FF-151B169CDE0D}"/>
              </a:ext>
            </a:extLst>
          </p:cNvPr>
          <p:cNvPicPr>
            <a:picLocks noChangeAspect="1"/>
          </p:cNvPicPr>
          <p:nvPr/>
        </p:nvPicPr>
        <p:blipFill>
          <a:blip r:embed="rId2"/>
          <a:stretch>
            <a:fillRect/>
          </a:stretch>
        </p:blipFill>
        <p:spPr>
          <a:xfrm>
            <a:off x="677334" y="1683838"/>
            <a:ext cx="9807132" cy="1321803"/>
          </a:xfrm>
          <a:prstGeom prst="rect">
            <a:avLst/>
          </a:prstGeom>
        </p:spPr>
      </p:pic>
      <p:pic>
        <p:nvPicPr>
          <p:cNvPr id="5" name="Picture 4">
            <a:extLst>
              <a:ext uri="{FF2B5EF4-FFF2-40B4-BE49-F238E27FC236}">
                <a16:creationId xmlns:a16="http://schemas.microsoft.com/office/drawing/2014/main" id="{E09A239E-9570-4311-AAFD-9707890051F6}"/>
              </a:ext>
            </a:extLst>
          </p:cNvPr>
          <p:cNvPicPr>
            <a:picLocks noChangeAspect="1"/>
          </p:cNvPicPr>
          <p:nvPr/>
        </p:nvPicPr>
        <p:blipFill>
          <a:blip r:embed="rId3"/>
          <a:stretch>
            <a:fillRect/>
          </a:stretch>
        </p:blipFill>
        <p:spPr>
          <a:xfrm>
            <a:off x="677334" y="2652710"/>
            <a:ext cx="9807132" cy="549092"/>
          </a:xfrm>
          <a:prstGeom prst="rect">
            <a:avLst/>
          </a:prstGeom>
        </p:spPr>
      </p:pic>
      <p:pic>
        <p:nvPicPr>
          <p:cNvPr id="6" name="Picture 5">
            <a:extLst>
              <a:ext uri="{FF2B5EF4-FFF2-40B4-BE49-F238E27FC236}">
                <a16:creationId xmlns:a16="http://schemas.microsoft.com/office/drawing/2014/main" id="{F6DB0E0C-46BB-4866-9F9C-5E3BCF83A467}"/>
              </a:ext>
            </a:extLst>
          </p:cNvPr>
          <p:cNvPicPr>
            <a:picLocks noChangeAspect="1"/>
          </p:cNvPicPr>
          <p:nvPr/>
        </p:nvPicPr>
        <p:blipFill>
          <a:blip r:embed="rId4"/>
          <a:stretch>
            <a:fillRect/>
          </a:stretch>
        </p:blipFill>
        <p:spPr>
          <a:xfrm>
            <a:off x="484632" y="4927601"/>
            <a:ext cx="10122408" cy="1589230"/>
          </a:xfrm>
          <a:prstGeom prst="rect">
            <a:avLst/>
          </a:prstGeom>
        </p:spPr>
      </p:pic>
      <p:sp>
        <p:nvSpPr>
          <p:cNvPr id="7" name="TextBox 6">
            <a:extLst>
              <a:ext uri="{FF2B5EF4-FFF2-40B4-BE49-F238E27FC236}">
                <a16:creationId xmlns:a16="http://schemas.microsoft.com/office/drawing/2014/main" id="{73C6A16D-299A-42AC-BA46-11414D990C09}"/>
              </a:ext>
            </a:extLst>
          </p:cNvPr>
          <p:cNvSpPr txBox="1"/>
          <p:nvPr/>
        </p:nvSpPr>
        <p:spPr>
          <a:xfrm>
            <a:off x="375582" y="3618214"/>
            <a:ext cx="10783721" cy="923330"/>
          </a:xfrm>
          <a:prstGeom prst="rect">
            <a:avLst/>
          </a:prstGeom>
          <a:noFill/>
        </p:spPr>
        <p:txBody>
          <a:bodyPr wrap="none" rtlCol="0">
            <a:spAutoFit/>
          </a:bodyPr>
          <a:lstStyle/>
          <a:p>
            <a:r>
              <a:rPr lang="en-US" dirty="0"/>
              <a:t>Since our priority is to optimize precision and then recall, Random Forest optimizes precision the best</a:t>
            </a:r>
          </a:p>
          <a:p>
            <a:r>
              <a:rPr lang="en-US" dirty="0"/>
              <a:t>and performs adequately for recall. In addition, it has the highest AUC. As a result, Random Forest</a:t>
            </a:r>
          </a:p>
          <a:p>
            <a:r>
              <a:rPr lang="en-US" dirty="0"/>
              <a:t>will be the model we move forward with.</a:t>
            </a:r>
          </a:p>
        </p:txBody>
      </p:sp>
    </p:spTree>
    <p:extLst>
      <p:ext uri="{BB962C8B-B14F-4D97-AF65-F5344CB8AC3E}">
        <p14:creationId xmlns:p14="http://schemas.microsoft.com/office/powerpoint/2010/main" val="2511306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9C3-F09A-4FE4-A86E-0516B41FBD3C}"/>
              </a:ext>
            </a:extLst>
          </p:cNvPr>
          <p:cNvSpPr>
            <a:spLocks noGrp="1"/>
          </p:cNvSpPr>
          <p:nvPr>
            <p:ph type="title"/>
          </p:nvPr>
        </p:nvSpPr>
        <p:spPr/>
        <p:txBody>
          <a:bodyPr/>
          <a:lstStyle/>
          <a:p>
            <a:r>
              <a:rPr lang="en-US" dirty="0"/>
              <a:t>Hyper Parameterize Best Model: </a:t>
            </a:r>
          </a:p>
        </p:txBody>
      </p:sp>
      <p:pic>
        <p:nvPicPr>
          <p:cNvPr id="4" name="Picture 3">
            <a:extLst>
              <a:ext uri="{FF2B5EF4-FFF2-40B4-BE49-F238E27FC236}">
                <a16:creationId xmlns:a16="http://schemas.microsoft.com/office/drawing/2014/main" id="{CB6EF522-0D65-4754-A2E1-A6533F871727}"/>
              </a:ext>
            </a:extLst>
          </p:cNvPr>
          <p:cNvPicPr>
            <a:picLocks noChangeAspect="1"/>
          </p:cNvPicPr>
          <p:nvPr/>
        </p:nvPicPr>
        <p:blipFill>
          <a:blip r:embed="rId2"/>
          <a:stretch>
            <a:fillRect/>
          </a:stretch>
        </p:blipFill>
        <p:spPr>
          <a:xfrm>
            <a:off x="1088136" y="4848198"/>
            <a:ext cx="9573768" cy="1733079"/>
          </a:xfrm>
          <a:prstGeom prst="rect">
            <a:avLst/>
          </a:prstGeom>
        </p:spPr>
      </p:pic>
      <p:sp>
        <p:nvSpPr>
          <p:cNvPr id="5" name="TextBox 4">
            <a:extLst>
              <a:ext uri="{FF2B5EF4-FFF2-40B4-BE49-F238E27FC236}">
                <a16:creationId xmlns:a16="http://schemas.microsoft.com/office/drawing/2014/main" id="{357A53F3-7D97-44C5-B4DE-019976CCECE7}"/>
              </a:ext>
            </a:extLst>
          </p:cNvPr>
          <p:cNvSpPr txBox="1"/>
          <p:nvPr/>
        </p:nvSpPr>
        <p:spPr>
          <a:xfrm>
            <a:off x="603504" y="1363472"/>
            <a:ext cx="10769295" cy="646331"/>
          </a:xfrm>
          <a:prstGeom prst="rect">
            <a:avLst/>
          </a:prstGeom>
          <a:noFill/>
        </p:spPr>
        <p:txBody>
          <a:bodyPr wrap="none" rtlCol="0">
            <a:spAutoFit/>
          </a:bodyPr>
          <a:lstStyle/>
          <a:p>
            <a:r>
              <a:rPr lang="en-US" dirty="0"/>
              <a:t>Leaving the defaults on the Random Forest Model maintains the performance found in the auto model</a:t>
            </a:r>
          </a:p>
          <a:p>
            <a:r>
              <a:rPr lang="en-US" dirty="0"/>
              <a:t>version:</a:t>
            </a:r>
          </a:p>
        </p:txBody>
      </p:sp>
      <p:pic>
        <p:nvPicPr>
          <p:cNvPr id="6" name="Picture 5">
            <a:extLst>
              <a:ext uri="{FF2B5EF4-FFF2-40B4-BE49-F238E27FC236}">
                <a16:creationId xmlns:a16="http://schemas.microsoft.com/office/drawing/2014/main" id="{6AFFE6EC-820A-4F83-8490-E6D38FB19AF8}"/>
              </a:ext>
            </a:extLst>
          </p:cNvPr>
          <p:cNvPicPr>
            <a:picLocks noChangeAspect="1"/>
          </p:cNvPicPr>
          <p:nvPr/>
        </p:nvPicPr>
        <p:blipFill>
          <a:blip r:embed="rId3"/>
          <a:stretch>
            <a:fillRect/>
          </a:stretch>
        </p:blipFill>
        <p:spPr>
          <a:xfrm>
            <a:off x="2331339" y="1634122"/>
            <a:ext cx="7855077" cy="1794878"/>
          </a:xfrm>
          <a:prstGeom prst="rect">
            <a:avLst/>
          </a:prstGeom>
        </p:spPr>
      </p:pic>
      <p:pic>
        <p:nvPicPr>
          <p:cNvPr id="7" name="Picture 6">
            <a:extLst>
              <a:ext uri="{FF2B5EF4-FFF2-40B4-BE49-F238E27FC236}">
                <a16:creationId xmlns:a16="http://schemas.microsoft.com/office/drawing/2014/main" id="{61AFEFA5-A3D7-41BB-B84B-ABFE4F496198}"/>
              </a:ext>
            </a:extLst>
          </p:cNvPr>
          <p:cNvPicPr>
            <a:picLocks noChangeAspect="1"/>
          </p:cNvPicPr>
          <p:nvPr/>
        </p:nvPicPr>
        <p:blipFill>
          <a:blip r:embed="rId4"/>
          <a:stretch>
            <a:fillRect/>
          </a:stretch>
        </p:blipFill>
        <p:spPr>
          <a:xfrm>
            <a:off x="2148840" y="3429000"/>
            <a:ext cx="8513064" cy="1802347"/>
          </a:xfrm>
          <a:prstGeom prst="rect">
            <a:avLst/>
          </a:prstGeom>
        </p:spPr>
      </p:pic>
    </p:spTree>
    <p:extLst>
      <p:ext uri="{BB962C8B-B14F-4D97-AF65-F5344CB8AC3E}">
        <p14:creationId xmlns:p14="http://schemas.microsoft.com/office/powerpoint/2010/main" val="1782656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5F1-EE4A-4359-AE37-0E0F000C008C}"/>
              </a:ext>
            </a:extLst>
          </p:cNvPr>
          <p:cNvSpPr>
            <a:spLocks noGrp="1"/>
          </p:cNvSpPr>
          <p:nvPr>
            <p:ph type="title"/>
          </p:nvPr>
        </p:nvSpPr>
        <p:spPr/>
        <p:txBody>
          <a:bodyPr/>
          <a:lstStyle/>
          <a:p>
            <a:r>
              <a:rPr lang="en-US" dirty="0"/>
              <a:t>Rapid Miner Process:</a:t>
            </a:r>
          </a:p>
        </p:txBody>
      </p:sp>
      <p:pic>
        <p:nvPicPr>
          <p:cNvPr id="4" name="Content Placeholder 3">
            <a:extLst>
              <a:ext uri="{FF2B5EF4-FFF2-40B4-BE49-F238E27FC236}">
                <a16:creationId xmlns:a16="http://schemas.microsoft.com/office/drawing/2014/main" id="{1A7A8C62-CC67-4F65-9608-3A8745DEE918}"/>
              </a:ext>
            </a:extLst>
          </p:cNvPr>
          <p:cNvPicPr>
            <a:picLocks noGrp="1" noChangeAspect="1"/>
          </p:cNvPicPr>
          <p:nvPr>
            <p:ph idx="1"/>
          </p:nvPr>
        </p:nvPicPr>
        <p:blipFill>
          <a:blip r:embed="rId2"/>
          <a:stretch>
            <a:fillRect/>
          </a:stretch>
        </p:blipFill>
        <p:spPr>
          <a:xfrm>
            <a:off x="1771943" y="2160588"/>
            <a:ext cx="6408151" cy="3881437"/>
          </a:xfrm>
          <a:prstGeom prst="rect">
            <a:avLst/>
          </a:prstGeom>
        </p:spPr>
      </p:pic>
    </p:spTree>
    <p:extLst>
      <p:ext uri="{BB962C8B-B14F-4D97-AF65-F5344CB8AC3E}">
        <p14:creationId xmlns:p14="http://schemas.microsoft.com/office/powerpoint/2010/main" val="2915521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D67B119-D8DF-4F4B-BCC5-CD0624306938}"/>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Applying model to the Production Dataset</a:t>
            </a:r>
          </a:p>
        </p:txBody>
      </p:sp>
      <p:sp>
        <p:nvSpPr>
          <p:cNvPr id="3" name="Content Placeholder 2">
            <a:extLst>
              <a:ext uri="{FF2B5EF4-FFF2-40B4-BE49-F238E27FC236}">
                <a16:creationId xmlns:a16="http://schemas.microsoft.com/office/drawing/2014/main" id="{CB81685A-357E-4C74-A8B9-621A3226A25B}"/>
              </a:ext>
            </a:extLst>
          </p:cNvPr>
          <p:cNvSpPr>
            <a:spLocks noGrp="1"/>
          </p:cNvSpPr>
          <p:nvPr>
            <p:ph idx="1"/>
          </p:nvPr>
        </p:nvSpPr>
        <p:spPr>
          <a:xfrm>
            <a:off x="682898" y="2169734"/>
            <a:ext cx="3973943" cy="3440110"/>
          </a:xfrm>
        </p:spPr>
        <p:txBody>
          <a:bodyPr>
            <a:normAutofit/>
          </a:bodyPr>
          <a:lstStyle/>
          <a:p>
            <a:r>
              <a:rPr lang="en-US" dirty="0">
                <a:solidFill>
                  <a:schemeClr val="bg1"/>
                </a:solidFill>
              </a:rPr>
              <a:t>To the right shows the Random Forest Model applied to the Production Data</a:t>
            </a:r>
          </a:p>
          <a:p>
            <a:endParaRPr lang="en-US" dirty="0">
              <a:solidFill>
                <a:schemeClr val="bg1"/>
              </a:solidFill>
            </a:endParaRPr>
          </a:p>
          <a:p>
            <a:r>
              <a:rPr lang="en-US" dirty="0">
                <a:solidFill>
                  <a:schemeClr val="bg1"/>
                </a:solidFill>
              </a:rPr>
              <a:t>The output of this process writes the results to an excel spreadsheet in preparation of identifying the top 100 most likely to churn.</a:t>
            </a:r>
          </a:p>
        </p:txBody>
      </p:sp>
      <p:pic>
        <p:nvPicPr>
          <p:cNvPr id="4" name="Picture 3">
            <a:extLst>
              <a:ext uri="{FF2B5EF4-FFF2-40B4-BE49-F238E27FC236}">
                <a16:creationId xmlns:a16="http://schemas.microsoft.com/office/drawing/2014/main" id="{CBCC3677-26FA-46AA-8DEB-70CDF06F8D2D}"/>
              </a:ext>
            </a:extLst>
          </p:cNvPr>
          <p:cNvPicPr>
            <a:picLocks noChangeAspect="1"/>
          </p:cNvPicPr>
          <p:nvPr/>
        </p:nvPicPr>
        <p:blipFill>
          <a:blip r:embed="rId2"/>
          <a:stretch>
            <a:fillRect/>
          </a:stretch>
        </p:blipFill>
        <p:spPr>
          <a:xfrm>
            <a:off x="6374746" y="2666077"/>
            <a:ext cx="5143500" cy="308609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AC3B3630-8C71-4102-A43D-D49695829604}"/>
              </a:ext>
            </a:extLst>
          </p:cNvPr>
          <p:cNvPicPr>
            <a:picLocks noChangeAspect="1"/>
          </p:cNvPicPr>
          <p:nvPr/>
        </p:nvPicPr>
        <p:blipFill>
          <a:blip r:embed="rId3"/>
          <a:stretch>
            <a:fillRect/>
          </a:stretch>
        </p:blipFill>
        <p:spPr>
          <a:xfrm>
            <a:off x="6301723" y="141290"/>
            <a:ext cx="5305425" cy="2019300"/>
          </a:xfrm>
          <a:prstGeom prst="rect">
            <a:avLst/>
          </a:prstGeom>
        </p:spPr>
      </p:pic>
    </p:spTree>
    <p:extLst>
      <p:ext uri="{BB962C8B-B14F-4D97-AF65-F5344CB8AC3E}">
        <p14:creationId xmlns:p14="http://schemas.microsoft.com/office/powerpoint/2010/main" val="140444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8A040D1-857D-4ACB-ABDD-055F08737354}"/>
              </a:ext>
            </a:extLst>
          </p:cNvPr>
          <p:cNvPicPr>
            <a:picLocks noGrp="1" noChangeAspect="1"/>
          </p:cNvPicPr>
          <p:nvPr>
            <p:ph idx="1"/>
          </p:nvPr>
        </p:nvPicPr>
        <p:blipFill>
          <a:blip r:embed="rId2"/>
          <a:stretch>
            <a:fillRect/>
          </a:stretch>
        </p:blipFill>
        <p:spPr>
          <a:xfrm>
            <a:off x="1158092" y="633172"/>
            <a:ext cx="9941259" cy="4073578"/>
          </a:xfrm>
          <a:prstGeom prst="rect">
            <a:avLst/>
          </a:prstGeom>
        </p:spPr>
      </p:pic>
      <p:sp>
        <p:nvSpPr>
          <p:cNvPr id="5" name="TextBox 4">
            <a:extLst>
              <a:ext uri="{FF2B5EF4-FFF2-40B4-BE49-F238E27FC236}">
                <a16:creationId xmlns:a16="http://schemas.microsoft.com/office/drawing/2014/main" id="{7DA6F0C3-98E4-4B7A-810D-3979673A2FC9}"/>
              </a:ext>
            </a:extLst>
          </p:cNvPr>
          <p:cNvSpPr txBox="1"/>
          <p:nvPr/>
        </p:nvSpPr>
        <p:spPr>
          <a:xfrm>
            <a:off x="925745" y="4953000"/>
            <a:ext cx="10756855" cy="954107"/>
          </a:xfrm>
          <a:prstGeom prst="rect">
            <a:avLst/>
          </a:prstGeom>
          <a:noFill/>
        </p:spPr>
        <p:txBody>
          <a:bodyPr wrap="none" rtlCol="0">
            <a:spAutoFit/>
          </a:bodyPr>
          <a:lstStyle/>
          <a:p>
            <a:r>
              <a:rPr lang="en-US" sz="1400" dirty="0"/>
              <a:t>The above ROC curve represents a general overview of each candidate model’s performance. The clear loser here is the Fast Large</a:t>
            </a:r>
          </a:p>
          <a:p>
            <a:r>
              <a:rPr lang="en-US" sz="1400" dirty="0"/>
              <a:t> Margin model. Its results are not any better then guessing. The other models perform similarly, though Deep Learning, Random </a:t>
            </a:r>
          </a:p>
          <a:p>
            <a:r>
              <a:rPr lang="en-US" sz="1400" dirty="0"/>
              <a:t>Forest, Gradient Boosting Trees, and Naïve Bayes all have AUC (area under the curve) metrics above .8. This indicates that these </a:t>
            </a:r>
          </a:p>
          <a:p>
            <a:r>
              <a:rPr lang="en-US" sz="1400" dirty="0"/>
              <a:t>models optimizes a balance between specificity and sensitivity.</a:t>
            </a:r>
          </a:p>
        </p:txBody>
      </p:sp>
    </p:spTree>
    <p:extLst>
      <p:ext uri="{BB962C8B-B14F-4D97-AF65-F5344CB8AC3E}">
        <p14:creationId xmlns:p14="http://schemas.microsoft.com/office/powerpoint/2010/main" val="2774998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8B794C-6197-42AB-9407-48759F4BAF21}"/>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Identify 100 most likely churners</a:t>
            </a:r>
          </a:p>
        </p:txBody>
      </p:sp>
      <p:sp>
        <p:nvSpPr>
          <p:cNvPr id="5" name="TextBox 4">
            <a:extLst>
              <a:ext uri="{FF2B5EF4-FFF2-40B4-BE49-F238E27FC236}">
                <a16:creationId xmlns:a16="http://schemas.microsoft.com/office/drawing/2014/main" id="{B1374DFD-809C-41D9-9BCB-8114D6B03222}"/>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dirty="0">
                <a:solidFill>
                  <a:srgbClr val="FFFFFF"/>
                </a:solidFill>
              </a:rPr>
              <a:t>The spreadsheet the process produced, sorted </a:t>
            </a:r>
          </a:p>
          <a:p>
            <a:pPr>
              <a:spcBef>
                <a:spcPts val="1000"/>
              </a:spcBef>
              <a:buClr>
                <a:schemeClr val="accent1"/>
              </a:buClr>
              <a:buSzPct val="80000"/>
              <a:buFont typeface="Wingdings 3" charset="2"/>
              <a:buChar char=""/>
            </a:pPr>
            <a:r>
              <a:rPr lang="en-US" dirty="0">
                <a:solidFill>
                  <a:srgbClr val="FFFFFF"/>
                </a:solidFill>
              </a:rPr>
              <a:t>by the confidence of class 1 descending, </a:t>
            </a:r>
          </a:p>
          <a:p>
            <a:pPr>
              <a:spcBef>
                <a:spcPts val="1000"/>
              </a:spcBef>
              <a:buClr>
                <a:schemeClr val="accent1"/>
              </a:buClr>
              <a:buSzPct val="80000"/>
              <a:buFont typeface="Wingdings 3" charset="2"/>
              <a:buChar char=""/>
            </a:pPr>
            <a:r>
              <a:rPr lang="en-US" dirty="0">
                <a:solidFill>
                  <a:srgbClr val="FFFFFF"/>
                </a:solidFill>
              </a:rPr>
              <a:t>Identifies the top 100 customers that are </a:t>
            </a:r>
          </a:p>
          <a:p>
            <a:pPr>
              <a:spcBef>
                <a:spcPts val="1000"/>
              </a:spcBef>
              <a:buClr>
                <a:schemeClr val="accent1"/>
              </a:buClr>
              <a:buSzPct val="80000"/>
              <a:buFont typeface="Wingdings 3" charset="2"/>
              <a:buChar char=""/>
            </a:pPr>
            <a:r>
              <a:rPr lang="en-US" dirty="0">
                <a:solidFill>
                  <a:srgbClr val="FFFFFF"/>
                </a:solidFill>
              </a:rPr>
              <a:t>most likely to churn.</a:t>
            </a:r>
          </a:p>
        </p:txBody>
      </p:sp>
      <p:pic>
        <p:nvPicPr>
          <p:cNvPr id="8" name="Picture 7">
            <a:extLst>
              <a:ext uri="{FF2B5EF4-FFF2-40B4-BE49-F238E27FC236}">
                <a16:creationId xmlns:a16="http://schemas.microsoft.com/office/drawing/2014/main" id="{DF07FCE7-AD8E-4FCF-813C-96DD0852F429}"/>
              </a:ext>
            </a:extLst>
          </p:cNvPr>
          <p:cNvPicPr>
            <a:picLocks noChangeAspect="1"/>
          </p:cNvPicPr>
          <p:nvPr/>
        </p:nvPicPr>
        <p:blipFill>
          <a:blip r:embed="rId2"/>
          <a:stretch>
            <a:fillRect/>
          </a:stretch>
        </p:blipFill>
        <p:spPr>
          <a:xfrm>
            <a:off x="679972" y="866984"/>
            <a:ext cx="4827191" cy="5445765"/>
          </a:xfrm>
          <a:prstGeom prst="rect">
            <a:avLst/>
          </a:prstGeom>
        </p:spPr>
      </p:pic>
    </p:spTree>
    <p:extLst>
      <p:ext uri="{BB962C8B-B14F-4D97-AF65-F5344CB8AC3E}">
        <p14:creationId xmlns:p14="http://schemas.microsoft.com/office/powerpoint/2010/main" val="3014917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2A06-C429-4739-B8F5-37EB97314822}"/>
              </a:ext>
            </a:extLst>
          </p:cNvPr>
          <p:cNvSpPr>
            <a:spLocks noGrp="1"/>
          </p:cNvSpPr>
          <p:nvPr>
            <p:ph type="title"/>
          </p:nvPr>
        </p:nvSpPr>
        <p:spPr>
          <a:xfrm>
            <a:off x="676746" y="609600"/>
            <a:ext cx="3729076" cy="1320800"/>
          </a:xfrm>
        </p:spPr>
        <p:txBody>
          <a:bodyPr anchor="ctr">
            <a:normAutofit/>
          </a:bodyPr>
          <a:lstStyle/>
          <a:p>
            <a:r>
              <a:rPr lang="en-US" dirty="0"/>
              <a:t>Profile of Churners:</a:t>
            </a:r>
          </a:p>
        </p:txBody>
      </p:sp>
      <p:sp>
        <p:nvSpPr>
          <p:cNvPr id="6" name="Content Placeholder 5">
            <a:extLst>
              <a:ext uri="{FF2B5EF4-FFF2-40B4-BE49-F238E27FC236}">
                <a16:creationId xmlns:a16="http://schemas.microsoft.com/office/drawing/2014/main" id="{F1D4F979-E77D-4A7C-8E18-070172D5F5EC}"/>
              </a:ext>
            </a:extLst>
          </p:cNvPr>
          <p:cNvSpPr>
            <a:spLocks noGrp="1"/>
          </p:cNvSpPr>
          <p:nvPr>
            <p:ph idx="1"/>
          </p:nvPr>
        </p:nvSpPr>
        <p:spPr>
          <a:xfrm>
            <a:off x="685167" y="2160589"/>
            <a:ext cx="3720916" cy="3560733"/>
          </a:xfrm>
        </p:spPr>
        <p:txBody>
          <a:bodyPr>
            <a:normAutofit/>
          </a:bodyPr>
          <a:lstStyle/>
          <a:p>
            <a:pPr marL="0" indent="0">
              <a:buNone/>
            </a:pPr>
            <a:r>
              <a:rPr lang="en-US" dirty="0"/>
              <a:t>According to the model simulator, Churners have the following characteristics:</a:t>
            </a:r>
          </a:p>
          <a:p>
            <a:pPr lvl="1"/>
            <a:r>
              <a:rPr lang="en-US" dirty="0"/>
              <a:t>A higher number of banking products/accounts</a:t>
            </a:r>
          </a:p>
          <a:p>
            <a:pPr lvl="1"/>
            <a:r>
              <a:rPr lang="en-US" dirty="0"/>
              <a:t>A higher estimated salary</a:t>
            </a:r>
          </a:p>
          <a:p>
            <a:pPr lvl="1"/>
            <a:r>
              <a:rPr lang="en-US" dirty="0"/>
              <a:t>Is more of an active member</a:t>
            </a:r>
          </a:p>
          <a:p>
            <a:pPr lvl="1"/>
            <a:r>
              <a:rPr lang="en-US" dirty="0"/>
              <a:t>Has a higher credit score</a:t>
            </a:r>
          </a:p>
          <a:p>
            <a:pPr lvl="1"/>
            <a:r>
              <a:rPr lang="en-US" dirty="0"/>
              <a:t>Has a higher balance </a:t>
            </a:r>
          </a:p>
          <a:p>
            <a:pPr lvl="1"/>
            <a:r>
              <a:rPr lang="en-US" dirty="0"/>
              <a:t>Is a younger individua	l</a:t>
            </a:r>
          </a:p>
          <a:p>
            <a:pPr marL="457200" lvl="1" indent="0">
              <a:buNone/>
            </a:pPr>
            <a:endParaRPr lang="en-US" dirty="0"/>
          </a:p>
          <a:p>
            <a:pPr marL="457200" lvl="1" indent="0">
              <a:buNone/>
            </a:pPr>
            <a:endParaRPr lang="en-US" dirty="0"/>
          </a:p>
          <a:p>
            <a:pPr lvl="1"/>
            <a:endParaRPr lang="en-US" dirty="0"/>
          </a:p>
        </p:txBody>
      </p:sp>
      <p:pic>
        <p:nvPicPr>
          <p:cNvPr id="7" name="Content Placeholder 3">
            <a:extLst>
              <a:ext uri="{FF2B5EF4-FFF2-40B4-BE49-F238E27FC236}">
                <a16:creationId xmlns:a16="http://schemas.microsoft.com/office/drawing/2014/main" id="{788FBF19-C931-4D4D-AA11-233690ED0D17}"/>
              </a:ext>
            </a:extLst>
          </p:cNvPr>
          <p:cNvPicPr>
            <a:picLocks noChangeAspect="1"/>
          </p:cNvPicPr>
          <p:nvPr/>
        </p:nvPicPr>
        <p:blipFill>
          <a:blip r:embed="rId2"/>
          <a:stretch>
            <a:fillRect/>
          </a:stretch>
        </p:blipFill>
        <p:spPr>
          <a:xfrm>
            <a:off x="5714739" y="295579"/>
            <a:ext cx="5404365" cy="3269641"/>
          </a:xfrm>
          <a:prstGeom prst="rect">
            <a:avLst/>
          </a:prstGeom>
        </p:spPr>
      </p:pic>
      <p:pic>
        <p:nvPicPr>
          <p:cNvPr id="8" name="Picture 7">
            <a:extLst>
              <a:ext uri="{FF2B5EF4-FFF2-40B4-BE49-F238E27FC236}">
                <a16:creationId xmlns:a16="http://schemas.microsoft.com/office/drawing/2014/main" id="{41F98170-6ABA-4661-BE07-92D6D9C18988}"/>
              </a:ext>
            </a:extLst>
          </p:cNvPr>
          <p:cNvPicPr>
            <a:picLocks noChangeAspect="1"/>
          </p:cNvPicPr>
          <p:nvPr/>
        </p:nvPicPr>
        <p:blipFill>
          <a:blip r:embed="rId3"/>
          <a:stretch>
            <a:fillRect/>
          </a:stretch>
        </p:blipFill>
        <p:spPr>
          <a:xfrm>
            <a:off x="4178807" y="3666466"/>
            <a:ext cx="7616755" cy="3191534"/>
          </a:xfrm>
          <a:prstGeom prst="rect">
            <a:avLst/>
          </a:prstGeom>
        </p:spPr>
      </p:pic>
      <p:sp>
        <p:nvSpPr>
          <p:cNvPr id="9" name="TextBox 8">
            <a:extLst>
              <a:ext uri="{FF2B5EF4-FFF2-40B4-BE49-F238E27FC236}">
                <a16:creationId xmlns:a16="http://schemas.microsoft.com/office/drawing/2014/main" id="{DE6AC5E1-82A9-43EE-80B8-1CAEFFF5EF54}"/>
              </a:ext>
            </a:extLst>
          </p:cNvPr>
          <p:cNvSpPr txBox="1"/>
          <p:nvPr/>
        </p:nvSpPr>
        <p:spPr>
          <a:xfrm>
            <a:off x="291975" y="5594894"/>
            <a:ext cx="3548505" cy="1107996"/>
          </a:xfrm>
          <a:prstGeom prst="rect">
            <a:avLst/>
          </a:prstGeom>
          <a:noFill/>
        </p:spPr>
        <p:txBody>
          <a:bodyPr wrap="square" rtlCol="0">
            <a:spAutoFit/>
          </a:bodyPr>
          <a:lstStyle/>
          <a:p>
            <a:r>
              <a:rPr lang="en-US" sz="1100" dirty="0"/>
              <a:t>The above characteristics indicate that these could be people who have a need to finance and open many accounts. These people might be shopping for the best interest rates, regardless of loyalty to a bank. Younger people typically have larger balances due to first time mortgages and student loans.</a:t>
            </a:r>
          </a:p>
        </p:txBody>
      </p:sp>
    </p:spTree>
    <p:extLst>
      <p:ext uri="{BB962C8B-B14F-4D97-AF65-F5344CB8AC3E}">
        <p14:creationId xmlns:p14="http://schemas.microsoft.com/office/powerpoint/2010/main" val="1795004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278FE58-A86C-495C-AC88-F4A13A7D0E7A}"/>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Clusters of Major Market Segments</a:t>
            </a:r>
          </a:p>
        </p:txBody>
      </p:sp>
      <p:sp>
        <p:nvSpPr>
          <p:cNvPr id="3" name="Content Placeholder 2">
            <a:extLst>
              <a:ext uri="{FF2B5EF4-FFF2-40B4-BE49-F238E27FC236}">
                <a16:creationId xmlns:a16="http://schemas.microsoft.com/office/drawing/2014/main" id="{99DFAA0E-577A-4513-8B86-AD63B6C1E3CD}"/>
              </a:ext>
            </a:extLst>
          </p:cNvPr>
          <p:cNvSpPr>
            <a:spLocks noGrp="1"/>
          </p:cNvSpPr>
          <p:nvPr>
            <p:ph idx="1"/>
          </p:nvPr>
        </p:nvSpPr>
        <p:spPr>
          <a:xfrm>
            <a:off x="673754" y="2160590"/>
            <a:ext cx="3973943" cy="3440110"/>
          </a:xfrm>
        </p:spPr>
        <p:txBody>
          <a:bodyPr>
            <a:normAutofit/>
          </a:bodyPr>
          <a:lstStyle/>
          <a:p>
            <a:r>
              <a:rPr lang="en-US" dirty="0">
                <a:solidFill>
                  <a:schemeClr val="bg1"/>
                </a:solidFill>
              </a:rPr>
              <a:t>The K-Means clustering algorithm really focused on age being the main item that separated the data points the most.</a:t>
            </a:r>
          </a:p>
        </p:txBody>
      </p:sp>
      <p:pic>
        <p:nvPicPr>
          <p:cNvPr id="5" name="Picture 4">
            <a:extLst>
              <a:ext uri="{FF2B5EF4-FFF2-40B4-BE49-F238E27FC236}">
                <a16:creationId xmlns:a16="http://schemas.microsoft.com/office/drawing/2014/main" id="{1D57592D-93C6-414F-B488-7F1312BAF19E}"/>
              </a:ext>
            </a:extLst>
          </p:cNvPr>
          <p:cNvPicPr>
            <a:picLocks noChangeAspect="1"/>
          </p:cNvPicPr>
          <p:nvPr/>
        </p:nvPicPr>
        <p:blipFill>
          <a:blip r:embed="rId2"/>
          <a:stretch>
            <a:fillRect/>
          </a:stretch>
        </p:blipFill>
        <p:spPr>
          <a:xfrm>
            <a:off x="6096001" y="1416777"/>
            <a:ext cx="5143500" cy="4011930"/>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12474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2598-1EA5-4B5F-9872-6414D6F54BB3}"/>
              </a:ext>
            </a:extLst>
          </p:cNvPr>
          <p:cNvSpPr>
            <a:spLocks noGrp="1"/>
          </p:cNvSpPr>
          <p:nvPr>
            <p:ph type="title"/>
          </p:nvPr>
        </p:nvSpPr>
        <p:spPr/>
        <p:txBody>
          <a:bodyPr/>
          <a:lstStyle/>
          <a:p>
            <a:r>
              <a:rPr lang="en-US" dirty="0"/>
              <a:t>Recommended Actions to Bank</a:t>
            </a:r>
          </a:p>
        </p:txBody>
      </p:sp>
      <p:sp>
        <p:nvSpPr>
          <p:cNvPr id="3" name="Content Placeholder 2">
            <a:extLst>
              <a:ext uri="{FF2B5EF4-FFF2-40B4-BE49-F238E27FC236}">
                <a16:creationId xmlns:a16="http://schemas.microsoft.com/office/drawing/2014/main" id="{5330749E-86BF-43EE-97A9-319EEBC14040}"/>
              </a:ext>
            </a:extLst>
          </p:cNvPr>
          <p:cNvSpPr>
            <a:spLocks noGrp="1"/>
          </p:cNvSpPr>
          <p:nvPr>
            <p:ph idx="1"/>
          </p:nvPr>
        </p:nvSpPr>
        <p:spPr>
          <a:xfrm>
            <a:off x="677334" y="1591057"/>
            <a:ext cx="8596668" cy="4450306"/>
          </a:xfrm>
        </p:spPr>
        <p:txBody>
          <a:bodyPr/>
          <a:lstStyle/>
          <a:p>
            <a:r>
              <a:rPr lang="en-US" dirty="0"/>
              <a:t>MLC Consulting recommends that AWP Bank offers some incentive for customers to have multiple accounts open at their bank. For instance, if somebody is borrowing money for both a house and a car, perhaps offer a lower amount of money required for a down payment OR a half of a percent of lower interest.</a:t>
            </a:r>
          </a:p>
          <a:p>
            <a:r>
              <a:rPr lang="en-US" dirty="0"/>
              <a:t>Make sure to be competitively priced with nearby banks and competitors. </a:t>
            </a:r>
          </a:p>
          <a:p>
            <a:r>
              <a:rPr lang="en-US" dirty="0"/>
              <a:t>Offer free educational or consulting services for younger adults getting started in financials. Build a level of trust and loyalty with this segment of the market.</a:t>
            </a:r>
          </a:p>
          <a:p>
            <a:r>
              <a:rPr lang="en-US" dirty="0"/>
              <a:t>Send advertising on new programs (suggested above) to customers are most likely to churn. </a:t>
            </a:r>
          </a:p>
          <a:p>
            <a:r>
              <a:rPr lang="en-US" dirty="0"/>
              <a:t>Send follow up surveys on customer </a:t>
            </a:r>
            <a:r>
              <a:rPr lang="en-US" dirty="0" err="1"/>
              <a:t>satisifcation</a:t>
            </a:r>
            <a:r>
              <a:rPr lang="en-US" dirty="0"/>
              <a:t>.</a:t>
            </a:r>
          </a:p>
        </p:txBody>
      </p:sp>
    </p:spTree>
    <p:extLst>
      <p:ext uri="{BB962C8B-B14F-4D97-AF65-F5344CB8AC3E}">
        <p14:creationId xmlns:p14="http://schemas.microsoft.com/office/powerpoint/2010/main" val="398790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050-BC15-428F-B5A7-5243AD3D4B08}"/>
              </a:ext>
            </a:extLst>
          </p:cNvPr>
          <p:cNvSpPr>
            <a:spLocks noGrp="1"/>
          </p:cNvSpPr>
          <p:nvPr>
            <p:ph type="title"/>
          </p:nvPr>
        </p:nvSpPr>
        <p:spPr/>
        <p:txBody>
          <a:bodyPr/>
          <a:lstStyle/>
          <a:p>
            <a:r>
              <a:rPr lang="en-US" dirty="0"/>
              <a:t>How to deploy the model to each location in Europe</a:t>
            </a:r>
          </a:p>
        </p:txBody>
      </p:sp>
      <p:sp>
        <p:nvSpPr>
          <p:cNvPr id="3" name="Content Placeholder 2">
            <a:extLst>
              <a:ext uri="{FF2B5EF4-FFF2-40B4-BE49-F238E27FC236}">
                <a16:creationId xmlns:a16="http://schemas.microsoft.com/office/drawing/2014/main" id="{76DBD010-FEEF-43F0-AF72-30B76E368A15}"/>
              </a:ext>
            </a:extLst>
          </p:cNvPr>
          <p:cNvSpPr>
            <a:spLocks noGrp="1"/>
          </p:cNvSpPr>
          <p:nvPr>
            <p:ph idx="1"/>
          </p:nvPr>
        </p:nvSpPr>
        <p:spPr/>
        <p:txBody>
          <a:bodyPr/>
          <a:lstStyle/>
          <a:p>
            <a:r>
              <a:rPr lang="en-US" dirty="0"/>
              <a:t>Distribute the production scoring file to all branches of AWP Bank. Teach each branch manager to filter on the Geography column of the excel worksheet. As a result, the managers will be able to follow the recommendations provided for the customers in their </a:t>
            </a:r>
            <a:r>
              <a:rPr lang="en-US"/>
              <a:t>specific region.</a:t>
            </a:r>
            <a:endParaRPr lang="en-US" dirty="0"/>
          </a:p>
        </p:txBody>
      </p:sp>
    </p:spTree>
    <p:extLst>
      <p:ext uri="{BB962C8B-B14F-4D97-AF65-F5344CB8AC3E}">
        <p14:creationId xmlns:p14="http://schemas.microsoft.com/office/powerpoint/2010/main" val="319335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a:extLst>
              <a:ext uri="{FF2B5EF4-FFF2-40B4-BE49-F238E27FC236}">
                <a16:creationId xmlns:a16="http://schemas.microsoft.com/office/drawing/2014/main" id="{156CF225-833D-4E5A-9F0C-444D7491781F}"/>
              </a:ext>
            </a:extLst>
          </p:cNvPr>
          <p:cNvPicPr>
            <a:picLocks noGrp="1" noChangeAspect="1"/>
          </p:cNvPicPr>
          <p:nvPr>
            <p:ph idx="1"/>
          </p:nvPr>
        </p:nvPicPr>
        <p:blipFill>
          <a:blip r:embed="rId2"/>
          <a:stretch>
            <a:fillRect/>
          </a:stretch>
        </p:blipFill>
        <p:spPr>
          <a:xfrm>
            <a:off x="1224580" y="601406"/>
            <a:ext cx="7084307" cy="4604800"/>
          </a:xfrm>
          <a:prstGeom prst="rect">
            <a:avLst/>
          </a:prstGeom>
        </p:spPr>
      </p:pic>
      <p:sp>
        <p:nvSpPr>
          <p:cNvPr id="5" name="TextBox 4">
            <a:extLst>
              <a:ext uri="{FF2B5EF4-FFF2-40B4-BE49-F238E27FC236}">
                <a16:creationId xmlns:a16="http://schemas.microsoft.com/office/drawing/2014/main" id="{AC995F9D-9C54-4090-8D8C-C0E353E50DED}"/>
              </a:ext>
            </a:extLst>
          </p:cNvPr>
          <p:cNvSpPr txBox="1"/>
          <p:nvPr/>
        </p:nvSpPr>
        <p:spPr>
          <a:xfrm>
            <a:off x="986348" y="5385771"/>
            <a:ext cx="7964040" cy="1200329"/>
          </a:xfrm>
          <a:prstGeom prst="rect">
            <a:avLst/>
          </a:prstGeom>
          <a:noFill/>
        </p:spPr>
        <p:txBody>
          <a:bodyPr wrap="none" rtlCol="0">
            <a:spAutoFit/>
          </a:bodyPr>
          <a:lstStyle/>
          <a:p>
            <a:r>
              <a:rPr lang="en-US" dirty="0"/>
              <a:t>The weights provided by the deep learning algorithm advises us what some</a:t>
            </a:r>
          </a:p>
          <a:p>
            <a:r>
              <a:rPr lang="en-US" dirty="0"/>
              <a:t>of the stronger predictor variables might be. For example, it appears that</a:t>
            </a:r>
          </a:p>
          <a:p>
            <a:r>
              <a:rPr lang="en-US" dirty="0" err="1"/>
              <a:t>NumOfProducts</a:t>
            </a:r>
            <a:r>
              <a:rPr lang="en-US" dirty="0"/>
              <a:t> is the most significant variable according to this deep</a:t>
            </a:r>
          </a:p>
          <a:p>
            <a:r>
              <a:rPr lang="en-US" dirty="0"/>
              <a:t>learning model.</a:t>
            </a:r>
          </a:p>
        </p:txBody>
      </p:sp>
    </p:spTree>
    <p:extLst>
      <p:ext uri="{BB962C8B-B14F-4D97-AF65-F5344CB8AC3E}">
        <p14:creationId xmlns:p14="http://schemas.microsoft.com/office/powerpoint/2010/main" val="398513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A34F5A7-71F9-409B-B2E3-E74DE2EB9DA2}"/>
              </a:ext>
            </a:extLst>
          </p:cNvPr>
          <p:cNvPicPr>
            <a:picLocks noGrp="1" noChangeAspect="1"/>
          </p:cNvPicPr>
          <p:nvPr>
            <p:ph idx="1"/>
          </p:nvPr>
        </p:nvPicPr>
        <p:blipFill>
          <a:blip r:embed="rId2"/>
          <a:stretch>
            <a:fillRect/>
          </a:stretch>
        </p:blipFill>
        <p:spPr>
          <a:xfrm>
            <a:off x="557648" y="668334"/>
            <a:ext cx="11073656" cy="3872873"/>
          </a:xfrm>
          <a:prstGeom prst="rect">
            <a:avLst/>
          </a:prstGeom>
        </p:spPr>
      </p:pic>
      <p:sp>
        <p:nvSpPr>
          <p:cNvPr id="5" name="TextBox 4">
            <a:extLst>
              <a:ext uri="{FF2B5EF4-FFF2-40B4-BE49-F238E27FC236}">
                <a16:creationId xmlns:a16="http://schemas.microsoft.com/office/drawing/2014/main" id="{D278091B-E09D-4290-A3CD-26BF6CC2C98D}"/>
              </a:ext>
            </a:extLst>
          </p:cNvPr>
          <p:cNvSpPr txBox="1"/>
          <p:nvPr/>
        </p:nvSpPr>
        <p:spPr>
          <a:xfrm>
            <a:off x="819150" y="4729481"/>
            <a:ext cx="10977685" cy="1200329"/>
          </a:xfrm>
          <a:prstGeom prst="rect">
            <a:avLst/>
          </a:prstGeom>
          <a:noFill/>
        </p:spPr>
        <p:txBody>
          <a:bodyPr wrap="none" rtlCol="0">
            <a:spAutoFit/>
          </a:bodyPr>
          <a:lstStyle/>
          <a:p>
            <a:r>
              <a:rPr lang="en-US" dirty="0"/>
              <a:t>This lift curve tells us that if we were to sort the probability of a customer churning produced by the </a:t>
            </a:r>
          </a:p>
          <a:p>
            <a:r>
              <a:rPr lang="en-US" dirty="0"/>
              <a:t>model in descending order, the first 10% of the rows would contain 39% of the total predicted churners </a:t>
            </a:r>
          </a:p>
          <a:p>
            <a:r>
              <a:rPr lang="en-US" dirty="0"/>
              <a:t>with an 80% overall accuracy rate. From there, you see that the accuracy decreases and the percent of </a:t>
            </a:r>
          </a:p>
          <a:p>
            <a:r>
              <a:rPr lang="en-US" dirty="0"/>
              <a:t>the predicted positive churners increases more slowly it reaches 100% of the total population.</a:t>
            </a:r>
          </a:p>
        </p:txBody>
      </p:sp>
    </p:spTree>
    <p:extLst>
      <p:ext uri="{BB962C8B-B14F-4D97-AF65-F5344CB8AC3E}">
        <p14:creationId xmlns:p14="http://schemas.microsoft.com/office/powerpoint/2010/main" val="381799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C4A4-6753-4924-8519-90E2A8315ACE}"/>
              </a:ext>
            </a:extLst>
          </p:cNvPr>
          <p:cNvSpPr>
            <a:spLocks noGrp="1"/>
          </p:cNvSpPr>
          <p:nvPr>
            <p:ph type="title"/>
          </p:nvPr>
        </p:nvSpPr>
        <p:spPr>
          <a:xfrm>
            <a:off x="677334" y="609600"/>
            <a:ext cx="8596668" cy="762000"/>
          </a:xfrm>
        </p:spPr>
        <p:txBody>
          <a:bodyPr/>
          <a:lstStyle/>
          <a:p>
            <a:r>
              <a:rPr lang="en-US" dirty="0"/>
              <a:t>Are the top candidate models enough?</a:t>
            </a:r>
          </a:p>
        </p:txBody>
      </p:sp>
      <p:sp>
        <p:nvSpPr>
          <p:cNvPr id="3" name="Content Placeholder 2">
            <a:extLst>
              <a:ext uri="{FF2B5EF4-FFF2-40B4-BE49-F238E27FC236}">
                <a16:creationId xmlns:a16="http://schemas.microsoft.com/office/drawing/2014/main" id="{CD89B5D5-5485-49C5-BAF8-D205670E79CB}"/>
              </a:ext>
            </a:extLst>
          </p:cNvPr>
          <p:cNvSpPr>
            <a:spLocks noGrp="1"/>
          </p:cNvSpPr>
          <p:nvPr>
            <p:ph idx="1"/>
          </p:nvPr>
        </p:nvSpPr>
        <p:spPr>
          <a:xfrm>
            <a:off x="677334" y="1371600"/>
            <a:ext cx="8596668" cy="5257800"/>
          </a:xfrm>
        </p:spPr>
        <p:txBody>
          <a:bodyPr>
            <a:normAutofit/>
          </a:bodyPr>
          <a:lstStyle/>
          <a:p>
            <a:r>
              <a:rPr lang="en-US" dirty="0"/>
              <a:t>We obtained an AUC over .8 and received the information about weights which was a part of our overall objective. Is this enough to call our project complete?</a:t>
            </a:r>
          </a:p>
          <a:p>
            <a:r>
              <a:rPr lang="en-US" dirty="0"/>
              <a:t>The answer is no. The overall goal is to create a model that will generalize the patterns of the data well enough to be applied to new data. The following key points are steps we need to complete to ensure we are not just creating a model to memorize the training data.</a:t>
            </a:r>
          </a:p>
          <a:p>
            <a:pPr lvl="1"/>
            <a:r>
              <a:rPr lang="en-US" dirty="0"/>
              <a:t>First, Deep Learning was considered the top machine learning method. While it is possible that Deep Learning might provide the top results, it is a complex model. Complex models tend to over fit the data and is more expensive to use in production. We should attempt to find a simpler model to do the work for us, even if it means looking into our features more thoroughly to find improvements in predictive power.</a:t>
            </a:r>
          </a:p>
          <a:p>
            <a:pPr lvl="1"/>
            <a:r>
              <a:rPr lang="en-US" dirty="0"/>
              <a:t>Second, we haven’t investigated our data at all at this point. Multicollinearity may occur between independent variables which makes it harder for us to rely on the results regarding variable weights. </a:t>
            </a:r>
          </a:p>
          <a:p>
            <a:pPr lvl="1"/>
            <a:r>
              <a:rPr lang="en-US" dirty="0"/>
              <a:t>Third, we may be able to improve the model even more once reviewing the quality of the data, accounting for missing values, and removing outliers. </a:t>
            </a:r>
          </a:p>
        </p:txBody>
      </p:sp>
    </p:spTree>
    <p:extLst>
      <p:ext uri="{BB962C8B-B14F-4D97-AF65-F5344CB8AC3E}">
        <p14:creationId xmlns:p14="http://schemas.microsoft.com/office/powerpoint/2010/main" val="354337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2B7FF-1D25-4C29-9912-C9130BBBA4B8}"/>
              </a:ext>
            </a:extLst>
          </p:cNvPr>
          <p:cNvSpPr>
            <a:spLocks noGrp="1"/>
          </p:cNvSpPr>
          <p:nvPr>
            <p:ph type="title"/>
          </p:nvPr>
        </p:nvSpPr>
        <p:spPr>
          <a:xfrm>
            <a:off x="1554766" y="1577392"/>
            <a:ext cx="6960759" cy="2849671"/>
          </a:xfrm>
        </p:spPr>
        <p:txBody>
          <a:bodyPr vert="horz" lIns="91440" tIns="45720" rIns="91440" bIns="45720" rtlCol="0" anchor="b">
            <a:normAutofit/>
          </a:bodyPr>
          <a:lstStyle/>
          <a:p>
            <a:r>
              <a:rPr lang="en-US" sz="6600" dirty="0">
                <a:solidFill>
                  <a:srgbClr val="FFFFFF"/>
                </a:solidFill>
              </a:rPr>
              <a:t>Data Access &amp; Understanding</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572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F394-3ED7-4481-9193-5CA449FA306C}"/>
              </a:ext>
            </a:extLst>
          </p:cNvPr>
          <p:cNvSpPr>
            <a:spLocks noGrp="1"/>
          </p:cNvSpPr>
          <p:nvPr>
            <p:ph type="title"/>
          </p:nvPr>
        </p:nvSpPr>
        <p:spPr>
          <a:xfrm>
            <a:off x="677334" y="609600"/>
            <a:ext cx="8596668" cy="850900"/>
          </a:xfrm>
        </p:spPr>
        <p:txBody>
          <a:bodyPr/>
          <a:lstStyle/>
          <a:p>
            <a:r>
              <a:rPr lang="en-US" dirty="0"/>
              <a:t>Data Access &amp; Understanding</a:t>
            </a:r>
          </a:p>
        </p:txBody>
      </p:sp>
      <p:sp>
        <p:nvSpPr>
          <p:cNvPr id="3" name="Content Placeholder 2">
            <a:extLst>
              <a:ext uri="{FF2B5EF4-FFF2-40B4-BE49-F238E27FC236}">
                <a16:creationId xmlns:a16="http://schemas.microsoft.com/office/drawing/2014/main" id="{710A6274-8E3F-4CC2-B8CB-CE6E62F61BCD}"/>
              </a:ext>
            </a:extLst>
          </p:cNvPr>
          <p:cNvSpPr>
            <a:spLocks noGrp="1"/>
          </p:cNvSpPr>
          <p:nvPr>
            <p:ph idx="1"/>
          </p:nvPr>
        </p:nvSpPr>
        <p:spPr>
          <a:xfrm>
            <a:off x="677334" y="1460501"/>
            <a:ext cx="8596668" cy="4580862"/>
          </a:xfrm>
        </p:spPr>
        <p:txBody>
          <a:bodyPr/>
          <a:lstStyle/>
          <a:p>
            <a:r>
              <a:rPr lang="en-US" dirty="0"/>
              <a:t>The following section will describe the data set provided by AWP Bank and the features provided. We will review the nature of each column, the distribution, and search for missing values.</a:t>
            </a:r>
          </a:p>
        </p:txBody>
      </p:sp>
    </p:spTree>
    <p:extLst>
      <p:ext uri="{BB962C8B-B14F-4D97-AF65-F5344CB8AC3E}">
        <p14:creationId xmlns:p14="http://schemas.microsoft.com/office/powerpoint/2010/main" val="22682233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2573</Words>
  <Application>Microsoft Office PowerPoint</Application>
  <PresentationFormat>Widescreen</PresentationFormat>
  <Paragraphs>189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Trebuchet MS</vt:lpstr>
      <vt:lpstr>Wingdings 3</vt:lpstr>
      <vt:lpstr>Facet</vt:lpstr>
      <vt:lpstr>Identifying and Reducing Customer Churn in Banking</vt:lpstr>
      <vt:lpstr>Phase I: Business Understanding</vt:lpstr>
      <vt:lpstr>Prototype I – Auto Modeler</vt:lpstr>
      <vt:lpstr>PowerPoint Presentation</vt:lpstr>
      <vt:lpstr>PowerPoint Presentation</vt:lpstr>
      <vt:lpstr>PowerPoint Presentation</vt:lpstr>
      <vt:lpstr>Are the top candidate models enough?</vt:lpstr>
      <vt:lpstr>Data Access &amp; Understanding</vt:lpstr>
      <vt:lpstr>Data Access &amp;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the Target: Exited</vt:lpstr>
      <vt:lpstr>PowerPoint Presentation</vt:lpstr>
      <vt:lpstr>Data Preparation</vt:lpstr>
      <vt:lpstr>PowerPoint Presentation</vt:lpstr>
      <vt:lpstr>Prototype 2 – Auto Model</vt:lpstr>
      <vt:lpstr>AUC &amp; the ROC Curve</vt:lpstr>
      <vt:lpstr>Precision/Recall</vt:lpstr>
      <vt:lpstr>Feature Engineering - Automated</vt:lpstr>
      <vt:lpstr>Feature Engineering – Automated (Cont’d)</vt:lpstr>
      <vt:lpstr>Feature Engineering - Manual</vt:lpstr>
      <vt:lpstr>Prototype 3 – Auto Model</vt:lpstr>
      <vt:lpstr>ROC and AUC</vt:lpstr>
      <vt:lpstr>Recall and Precision</vt:lpstr>
      <vt:lpstr>Prototype 4 – Auto Model</vt:lpstr>
      <vt:lpstr>AUC and the ROC Curve</vt:lpstr>
      <vt:lpstr>Precision and Recall</vt:lpstr>
      <vt:lpstr>Modeling</vt:lpstr>
      <vt:lpstr>Prototype 5 – Auto Model</vt:lpstr>
      <vt:lpstr>ROC and AUC</vt:lpstr>
      <vt:lpstr>Precision and Recall</vt:lpstr>
      <vt:lpstr>Hyper Parameterize Best Model: </vt:lpstr>
      <vt:lpstr>Rapid Miner Process:</vt:lpstr>
      <vt:lpstr>Applying model to the Production Dataset</vt:lpstr>
      <vt:lpstr>Identify 100 most likely churners</vt:lpstr>
      <vt:lpstr>Profile of Churners:</vt:lpstr>
      <vt:lpstr>Clusters of Major Market Segments</vt:lpstr>
      <vt:lpstr>Recommended Actions to Bank</vt:lpstr>
      <vt:lpstr>How to deploy the model to each location in Europe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2020-05-24T19:58:54Z</dcterms:created>
  <dcterms:modified xsi:type="dcterms:W3CDTF">2020-05-24T20:16:24Z</dcterms:modified>
</cp:coreProperties>
</file>