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5"/>
  </p:sldMasterIdLst>
  <p:notesMasterIdLst>
    <p:notesMasterId r:id="rId15"/>
  </p:notesMasterIdLst>
  <p:handoutMasterIdLst>
    <p:handoutMasterId r:id="rId16"/>
  </p:handoutMasterIdLst>
  <p:sldIdLst>
    <p:sldId id="513" r:id="rId6"/>
    <p:sldId id="515" r:id="rId7"/>
    <p:sldId id="531" r:id="rId8"/>
    <p:sldId id="527" r:id="rId9"/>
    <p:sldId id="528" r:id="rId10"/>
    <p:sldId id="533" r:id="rId11"/>
    <p:sldId id="333" r:id="rId12"/>
    <p:sldId id="589" r:id="rId13"/>
    <p:sldId id="284" r:id="rId14"/>
  </p:sldIdLst>
  <p:sldSz cx="9144000" cy="6858000" type="screen4x3"/>
  <p:notesSz cx="6934200" cy="9232900"/>
  <p:defaultTextStyle>
    <a:defPPr>
      <a:defRPr lang="en-US"/>
    </a:defPPr>
    <a:lvl1pPr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1pPr>
    <a:lvl2pPr marL="4572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2pPr>
    <a:lvl3pPr marL="9144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3pPr>
    <a:lvl4pPr marL="13716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4pPr>
    <a:lvl5pPr marL="18288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
          <p15:clr>
            <a:srgbClr val="A4A3A4"/>
          </p15:clr>
        </p15:guide>
        <p15:guide id="2" pos="144">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6CCFF"/>
    <a:srgbClr val="FFFF99"/>
    <a:srgbClr val="008000"/>
    <a:srgbClr val="FF5050"/>
    <a:srgbClr val="3366FF"/>
    <a:srgbClr val="0000FF"/>
    <a:srgbClr val="ECD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20943F-2F62-42D4-BB83-133D0D7B7B62}" v="11" dt="2020-06-23T00:06:27.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2" autoAdjust="0"/>
    <p:restoredTop sz="94612" autoAdjust="0"/>
  </p:normalViewPr>
  <p:slideViewPr>
    <p:cSldViewPr>
      <p:cViewPr varScale="1">
        <p:scale>
          <a:sx n="104" d="100"/>
          <a:sy n="104" d="100"/>
        </p:scale>
        <p:origin x="1422" y="108"/>
      </p:cViewPr>
      <p:guideLst>
        <p:guide orient="horz" pos="9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320" y="-7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61444" name="Rectangle 4"/>
          <p:cNvSpPr>
            <a:spLocks noGrp="1" noChangeArrowheads="1"/>
          </p:cNvSpPr>
          <p:nvPr>
            <p:ph type="ftr" sz="quarter" idx="2"/>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5" name="Rectangle 5"/>
          <p:cNvSpPr>
            <a:spLocks noGrp="1" noChangeArrowheads="1"/>
          </p:cNvSpPr>
          <p:nvPr>
            <p:ph type="sldNum" sz="quarter" idx="3"/>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E26523C2-35F0-4D48-AE2C-75B39D645F90}" type="slidenum">
              <a:rPr lang="en-US"/>
              <a:pPr>
                <a:defRPr/>
              </a:pPr>
              <a:t>‹#›</a:t>
            </a:fld>
            <a:endParaRPr lang="en-US"/>
          </a:p>
        </p:txBody>
      </p:sp>
    </p:spTree>
    <p:extLst>
      <p:ext uri="{BB962C8B-B14F-4D97-AF65-F5344CB8AC3E}">
        <p14:creationId xmlns:p14="http://schemas.microsoft.com/office/powerpoint/2010/main" val="3755973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67"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9220" name="Rectangle 4"/>
          <p:cNvSpPr>
            <a:spLocks noGrp="1" noRot="1" noChangeAspect="1" noChangeArrowheads="1" noTextEdit="1"/>
          </p:cNvSpPr>
          <p:nvPr>
            <p:ph type="sldImg" idx="2"/>
          </p:nvPr>
        </p:nvSpPr>
        <p:spPr bwMode="auto">
          <a:xfrm>
            <a:off x="1158875"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71"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8678DF40-FF84-45CD-96A6-D09DB4DF7505}" type="slidenum">
              <a:rPr lang="en-US"/>
              <a:pPr>
                <a:defRPr/>
              </a:pPr>
              <a:t>‹#›</a:t>
            </a:fld>
            <a:endParaRPr lang="en-US"/>
          </a:p>
        </p:txBody>
      </p:sp>
    </p:spTree>
    <p:extLst>
      <p:ext uri="{BB962C8B-B14F-4D97-AF65-F5344CB8AC3E}">
        <p14:creationId xmlns:p14="http://schemas.microsoft.com/office/powerpoint/2010/main" val="1476936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3C8CD"/>
        </a:solidFill>
        <a:effectLst/>
      </p:bgPr>
    </p:bg>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1588" y="4803775"/>
            <a:ext cx="9140825" cy="2054225"/>
            <a:chOff x="1" y="3026"/>
            <a:chExt cx="5758" cy="1294"/>
          </a:xfrm>
        </p:grpSpPr>
        <p:sp>
          <p:nvSpPr>
            <p:cNvPr id="5" name="Freeform 5"/>
            <p:cNvSpPr>
              <a:spLocks/>
            </p:cNvSpPr>
            <p:nvPr userDrawn="1"/>
          </p:nvSpPr>
          <p:spPr bwMode="auto">
            <a:xfrm>
              <a:off x="1" y="3026"/>
              <a:ext cx="5758" cy="288"/>
            </a:xfrm>
            <a:custGeom>
              <a:avLst/>
              <a:gdLst>
                <a:gd name="T0" fmla="*/ 0 w 5758"/>
                <a:gd name="T1" fmla="*/ 314 h 314"/>
                <a:gd name="T2" fmla="*/ 2879 w 5758"/>
                <a:gd name="T3" fmla="*/ 0 h 314"/>
                <a:gd name="T4" fmla="*/ 5758 w 5758"/>
                <a:gd name="T5" fmla="*/ 314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6"/>
            <p:cNvSpPr>
              <a:spLocks noChangeArrowheads="1"/>
            </p:cNvSpPr>
            <p:nvPr userDrawn="1"/>
          </p:nvSpPr>
          <p:spPr bwMode="auto">
            <a:xfrm>
              <a:off x="1" y="3314"/>
              <a:ext cx="5758" cy="1006"/>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endParaRPr lang="en-US" altLang="en-US"/>
            </a:p>
          </p:txBody>
        </p:sp>
      </p:grpSp>
      <p:sp>
        <p:nvSpPr>
          <p:cNvPr id="24578" name="Rectangle 2"/>
          <p:cNvSpPr>
            <a:spLocks noGrp="1" noChangeArrowheads="1"/>
          </p:cNvSpPr>
          <p:nvPr>
            <p:ph type="ctrTitle"/>
          </p:nvPr>
        </p:nvSpPr>
        <p:spPr>
          <a:xfrm>
            <a:off x="685800" y="1087438"/>
            <a:ext cx="7772400" cy="1905000"/>
          </a:xfrm>
        </p:spPr>
        <p:txBody>
          <a:bodyPr wrap="square"/>
          <a:lstStyle>
            <a:lvl1pPr algn="ctr">
              <a:lnSpc>
                <a:spcPct val="85000"/>
              </a:lnSpc>
              <a:spcBef>
                <a:spcPct val="15000"/>
              </a:spcBef>
              <a:defRPr sz="4400"/>
            </a:lvl1pPr>
          </a:lstStyle>
          <a:p>
            <a:r>
              <a:rPr lang="en-US"/>
              <a:t>Click to edit Master </a:t>
            </a:r>
            <a:br>
              <a:rPr lang="en-US"/>
            </a:br>
            <a:r>
              <a:rPr lang="en-US"/>
              <a:t>title style</a:t>
            </a:r>
          </a:p>
        </p:txBody>
      </p:sp>
      <p:sp>
        <p:nvSpPr>
          <p:cNvPr id="24579" name="Rectangle 3"/>
          <p:cNvSpPr>
            <a:spLocks noGrp="1" noChangeArrowheads="1"/>
          </p:cNvSpPr>
          <p:nvPr>
            <p:ph type="subTitle" idx="1"/>
          </p:nvPr>
        </p:nvSpPr>
        <p:spPr>
          <a:xfrm>
            <a:off x="1371600" y="3095625"/>
            <a:ext cx="6400800" cy="1436688"/>
          </a:xfrm>
        </p:spPr>
        <p:txBody>
          <a:bodyPr/>
          <a:lstStyle>
            <a:lvl1pPr marL="0" indent="0" algn="ctr">
              <a:buFontTx/>
              <a:buNone/>
              <a:defRPr sz="2800">
                <a:solidFill>
                  <a:srgbClr val="0053A5"/>
                </a:solidFill>
              </a:defRPr>
            </a:lvl1pPr>
          </a:lstStyle>
          <a:p>
            <a:r>
              <a:rPr lang="en-US"/>
              <a:t>Click to edit Master subtitle style</a:t>
            </a:r>
          </a:p>
        </p:txBody>
      </p:sp>
    </p:spTree>
    <p:extLst>
      <p:ext uri="{BB962C8B-B14F-4D97-AF65-F5344CB8AC3E}">
        <p14:creationId xmlns:p14="http://schemas.microsoft.com/office/powerpoint/2010/main" val="247379589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90553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7313" y="304800"/>
            <a:ext cx="2093912" cy="5697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132513" cy="5697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512942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16664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02848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227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066800"/>
            <a:ext cx="39227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451550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55054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947887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0690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581910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128241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304800"/>
            <a:ext cx="79978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90488" tIns="44450" rIns="90488" bIns="44450" numCol="1" anchor="t" anchorCtr="0" compatLnSpc="1">
            <a:prstTxWarp prst="textNoShape">
              <a:avLst/>
            </a:prstTxWarp>
          </a:bodyPr>
          <a:lstStyle/>
          <a:p>
            <a:pPr lvl="0"/>
            <a:r>
              <a:rPr lang="en-US" altLang="en-US"/>
              <a:t>#1 Title – 28 Pt. Arial Bold Title Case</a:t>
            </a:r>
          </a:p>
        </p:txBody>
      </p:sp>
      <p:sp>
        <p:nvSpPr>
          <p:cNvPr id="1027" name="Rectangle 3"/>
          <p:cNvSpPr>
            <a:spLocks noGrp="1" noChangeArrowheads="1"/>
          </p:cNvSpPr>
          <p:nvPr>
            <p:ph type="body" idx="1"/>
          </p:nvPr>
        </p:nvSpPr>
        <p:spPr bwMode="auto">
          <a:xfrm>
            <a:off x="533400" y="1066800"/>
            <a:ext cx="799782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Bullet level – 24 pt. Arial bold sentence case</a:t>
            </a:r>
          </a:p>
          <a:p>
            <a:pPr lvl="1"/>
            <a:r>
              <a:rPr lang="en-US" altLang="en-US"/>
              <a:t>Second level – 20 pt. Arial bold sentence case</a:t>
            </a:r>
          </a:p>
          <a:p>
            <a:pPr lvl="2"/>
            <a:r>
              <a:rPr lang="en-US" altLang="en-US"/>
              <a:t>Third level – 18 pt. Arial sentence case</a:t>
            </a:r>
          </a:p>
          <a:p>
            <a:pPr lvl="3"/>
            <a:r>
              <a:rPr lang="en-US" altLang="en-US"/>
              <a:t>Third level – 16 pt. Arial sentence case</a:t>
            </a:r>
          </a:p>
        </p:txBody>
      </p:sp>
      <p:sp>
        <p:nvSpPr>
          <p:cNvPr id="1028" name="Rectangle 9"/>
          <p:cNvSpPr>
            <a:spLocks noChangeArrowheads="1"/>
          </p:cNvSpPr>
          <p:nvPr userDrawn="1"/>
        </p:nvSpPr>
        <p:spPr bwMode="auto">
          <a:xfrm>
            <a:off x="0" y="6556375"/>
            <a:ext cx="3365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nSpc>
                <a:spcPct val="90000"/>
              </a:lnSpc>
              <a:spcBef>
                <a:spcPct val="0"/>
              </a:spcBef>
              <a:buClrTx/>
            </a:pPr>
            <a:fld id="{AFDA503E-D69B-4671-83C8-F659728BE1EE}" type="slidenum">
              <a:rPr lang="en-US" altLang="en-US" sz="1000" b="0"/>
              <a:pPr>
                <a:lnSpc>
                  <a:spcPct val="90000"/>
                </a:lnSpc>
                <a:spcBef>
                  <a:spcPct val="0"/>
                </a:spcBef>
                <a:buClrTx/>
              </a:pPr>
              <a:t>‹#›</a:t>
            </a:fld>
            <a:endParaRPr lang="en-US" altLang="en-US" sz="1000" b="0"/>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wipe dir="r"/>
  </p:transition>
  <p:txStyles>
    <p:titleStyle>
      <a:lvl1pPr algn="l" rtl="0" eaLnBrk="0" fontAlgn="base" hangingPunct="0">
        <a:lnSpc>
          <a:spcPct val="80000"/>
        </a:lnSpc>
        <a:spcBef>
          <a:spcPct val="0"/>
        </a:spcBef>
        <a:spcAft>
          <a:spcPct val="0"/>
        </a:spcAft>
        <a:defRPr sz="2800" b="1">
          <a:solidFill>
            <a:schemeClr val="tx1"/>
          </a:solidFill>
          <a:latin typeface="+mj-lt"/>
          <a:ea typeface="+mj-ea"/>
          <a:cs typeface="+mj-cs"/>
        </a:defRPr>
      </a:lvl1pPr>
      <a:lvl2pPr algn="l" rtl="0" eaLnBrk="0" fontAlgn="base" hangingPunct="0">
        <a:lnSpc>
          <a:spcPct val="80000"/>
        </a:lnSpc>
        <a:spcBef>
          <a:spcPct val="0"/>
        </a:spcBef>
        <a:spcAft>
          <a:spcPct val="0"/>
        </a:spcAft>
        <a:defRPr sz="2800" b="1">
          <a:solidFill>
            <a:schemeClr val="tx1"/>
          </a:solidFill>
          <a:latin typeface="Arial" charset="0"/>
        </a:defRPr>
      </a:lvl2pPr>
      <a:lvl3pPr algn="l" rtl="0" eaLnBrk="0" fontAlgn="base" hangingPunct="0">
        <a:lnSpc>
          <a:spcPct val="80000"/>
        </a:lnSpc>
        <a:spcBef>
          <a:spcPct val="0"/>
        </a:spcBef>
        <a:spcAft>
          <a:spcPct val="0"/>
        </a:spcAft>
        <a:defRPr sz="2800" b="1">
          <a:solidFill>
            <a:schemeClr val="tx1"/>
          </a:solidFill>
          <a:latin typeface="Arial" charset="0"/>
        </a:defRPr>
      </a:lvl3pPr>
      <a:lvl4pPr algn="l" rtl="0" eaLnBrk="0" fontAlgn="base" hangingPunct="0">
        <a:lnSpc>
          <a:spcPct val="80000"/>
        </a:lnSpc>
        <a:spcBef>
          <a:spcPct val="0"/>
        </a:spcBef>
        <a:spcAft>
          <a:spcPct val="0"/>
        </a:spcAft>
        <a:defRPr sz="2800" b="1">
          <a:solidFill>
            <a:schemeClr val="tx1"/>
          </a:solidFill>
          <a:latin typeface="Arial" charset="0"/>
        </a:defRPr>
      </a:lvl4pPr>
      <a:lvl5pPr algn="l" rtl="0" eaLnBrk="0" fontAlgn="base" hangingPunct="0">
        <a:lnSpc>
          <a:spcPct val="80000"/>
        </a:lnSpc>
        <a:spcBef>
          <a:spcPct val="0"/>
        </a:spcBef>
        <a:spcAft>
          <a:spcPct val="0"/>
        </a:spcAft>
        <a:defRPr sz="2800" b="1">
          <a:solidFill>
            <a:schemeClr val="tx1"/>
          </a:solidFill>
          <a:latin typeface="Arial" charset="0"/>
        </a:defRPr>
      </a:lvl5pPr>
      <a:lvl6pPr marL="457200" algn="l" rtl="0" eaLnBrk="0" fontAlgn="base" hangingPunct="0">
        <a:lnSpc>
          <a:spcPct val="80000"/>
        </a:lnSpc>
        <a:spcBef>
          <a:spcPct val="0"/>
        </a:spcBef>
        <a:spcAft>
          <a:spcPct val="0"/>
        </a:spcAft>
        <a:defRPr sz="2800" b="1">
          <a:solidFill>
            <a:schemeClr val="tx1"/>
          </a:solidFill>
          <a:latin typeface="Arial" charset="0"/>
        </a:defRPr>
      </a:lvl6pPr>
      <a:lvl7pPr marL="914400" algn="l" rtl="0" eaLnBrk="0" fontAlgn="base" hangingPunct="0">
        <a:lnSpc>
          <a:spcPct val="80000"/>
        </a:lnSpc>
        <a:spcBef>
          <a:spcPct val="0"/>
        </a:spcBef>
        <a:spcAft>
          <a:spcPct val="0"/>
        </a:spcAft>
        <a:defRPr sz="2800" b="1">
          <a:solidFill>
            <a:schemeClr val="tx1"/>
          </a:solidFill>
          <a:latin typeface="Arial" charset="0"/>
        </a:defRPr>
      </a:lvl7pPr>
      <a:lvl8pPr marL="1371600" algn="l" rtl="0" eaLnBrk="0" fontAlgn="base" hangingPunct="0">
        <a:lnSpc>
          <a:spcPct val="80000"/>
        </a:lnSpc>
        <a:spcBef>
          <a:spcPct val="0"/>
        </a:spcBef>
        <a:spcAft>
          <a:spcPct val="0"/>
        </a:spcAft>
        <a:defRPr sz="2800" b="1">
          <a:solidFill>
            <a:schemeClr val="tx1"/>
          </a:solidFill>
          <a:latin typeface="Arial" charset="0"/>
        </a:defRPr>
      </a:lvl8pPr>
      <a:lvl9pPr marL="1828800" algn="l" rtl="0" eaLnBrk="0" fontAlgn="base" hangingPunct="0">
        <a:lnSpc>
          <a:spcPct val="80000"/>
        </a:lnSpc>
        <a:spcBef>
          <a:spcPct val="0"/>
        </a:spcBef>
        <a:spcAft>
          <a:spcPct val="0"/>
        </a:spcAft>
        <a:defRPr sz="2800" b="1">
          <a:solidFill>
            <a:schemeClr val="tx1"/>
          </a:solidFill>
          <a:latin typeface="Arial" charset="0"/>
        </a:defRPr>
      </a:lvl9pPr>
    </p:titleStyle>
    <p:bodyStyle>
      <a:lvl1pPr marL="174625" indent="-174625" algn="l" rtl="0" eaLnBrk="0" fontAlgn="base" hangingPunct="0">
        <a:lnSpc>
          <a:spcPct val="85000"/>
        </a:lnSpc>
        <a:spcBef>
          <a:spcPct val="30000"/>
        </a:spcBef>
        <a:spcAft>
          <a:spcPct val="0"/>
        </a:spcAft>
        <a:buClr>
          <a:srgbClr val="DC241F"/>
        </a:buClr>
        <a:buChar char="•"/>
        <a:defRPr sz="2400" b="1">
          <a:solidFill>
            <a:schemeClr val="tx1"/>
          </a:solidFill>
          <a:latin typeface="+mn-lt"/>
          <a:ea typeface="+mn-ea"/>
          <a:cs typeface="+mn-cs"/>
        </a:defRPr>
      </a:lvl1pPr>
      <a:lvl2pPr marL="457200" indent="-168275" algn="l" rtl="0" eaLnBrk="0" fontAlgn="base" hangingPunct="0">
        <a:lnSpc>
          <a:spcPct val="85000"/>
        </a:lnSpc>
        <a:spcBef>
          <a:spcPct val="30000"/>
        </a:spcBef>
        <a:spcAft>
          <a:spcPct val="0"/>
        </a:spcAft>
        <a:buClr>
          <a:srgbClr val="0053A5"/>
        </a:buClr>
        <a:buSzPct val="120000"/>
        <a:buFont typeface="Arial" charset="0"/>
        <a:buChar char="-"/>
        <a:defRPr sz="2000" b="1">
          <a:solidFill>
            <a:schemeClr val="tx1"/>
          </a:solidFill>
          <a:latin typeface="+mn-lt"/>
        </a:defRPr>
      </a:lvl2pPr>
      <a:lvl3pPr marL="738188" indent="-166688" algn="l" rtl="0" eaLnBrk="0" fontAlgn="base" hangingPunct="0">
        <a:lnSpc>
          <a:spcPct val="85000"/>
        </a:lnSpc>
        <a:spcBef>
          <a:spcPct val="30000"/>
        </a:spcBef>
        <a:spcAft>
          <a:spcPct val="0"/>
        </a:spcAft>
        <a:buClr>
          <a:srgbClr val="317023"/>
        </a:buClr>
        <a:buSzPct val="90000"/>
        <a:buFont typeface="Wingdings" pitchFamily="2" charset="2"/>
        <a:buChar char="w"/>
        <a:defRPr>
          <a:solidFill>
            <a:schemeClr val="tx1"/>
          </a:solidFill>
          <a:latin typeface="+mn-lt"/>
        </a:defRPr>
      </a:lvl3pPr>
      <a:lvl4pPr marL="973138" indent="-120650" algn="l" rtl="0" eaLnBrk="0" fontAlgn="base" hangingPunct="0">
        <a:spcBef>
          <a:spcPct val="20000"/>
        </a:spcBef>
        <a:spcAft>
          <a:spcPct val="0"/>
        </a:spcAft>
        <a:buChar char="•"/>
        <a:defRPr sz="1600">
          <a:solidFill>
            <a:schemeClr val="tx1"/>
          </a:solidFill>
          <a:latin typeface="+mn-lt"/>
        </a:defRPr>
      </a:lvl4pPr>
      <a:lvl5pPr marL="2330450" indent="-271463" algn="l" rtl="0" eaLnBrk="0" fontAlgn="base" hangingPunct="0">
        <a:spcBef>
          <a:spcPct val="20000"/>
        </a:spcBef>
        <a:spcAft>
          <a:spcPct val="0"/>
        </a:spcAft>
        <a:buChar char="»"/>
        <a:defRPr sz="2000">
          <a:solidFill>
            <a:schemeClr val="tx1"/>
          </a:solidFill>
          <a:latin typeface="Times New Roman" pitchFamily="18" charset="0"/>
        </a:defRPr>
      </a:lvl5pPr>
      <a:lvl6pPr marL="2787650" indent="-271463" algn="l" rtl="0" eaLnBrk="0" fontAlgn="base" hangingPunct="0">
        <a:spcBef>
          <a:spcPct val="20000"/>
        </a:spcBef>
        <a:spcAft>
          <a:spcPct val="0"/>
        </a:spcAft>
        <a:buChar char="»"/>
        <a:defRPr sz="2000">
          <a:solidFill>
            <a:schemeClr val="tx1"/>
          </a:solidFill>
          <a:latin typeface="Times New Roman" pitchFamily="18" charset="0"/>
        </a:defRPr>
      </a:lvl6pPr>
      <a:lvl7pPr marL="3244850" indent="-271463" algn="l" rtl="0" eaLnBrk="0" fontAlgn="base" hangingPunct="0">
        <a:spcBef>
          <a:spcPct val="20000"/>
        </a:spcBef>
        <a:spcAft>
          <a:spcPct val="0"/>
        </a:spcAft>
        <a:buChar char="»"/>
        <a:defRPr sz="2000">
          <a:solidFill>
            <a:schemeClr val="tx1"/>
          </a:solidFill>
          <a:latin typeface="Times New Roman" pitchFamily="18" charset="0"/>
        </a:defRPr>
      </a:lvl7pPr>
      <a:lvl8pPr marL="3702050" indent="-271463" algn="l" rtl="0" eaLnBrk="0" fontAlgn="base" hangingPunct="0">
        <a:spcBef>
          <a:spcPct val="20000"/>
        </a:spcBef>
        <a:spcAft>
          <a:spcPct val="0"/>
        </a:spcAft>
        <a:buChar char="»"/>
        <a:defRPr sz="2000">
          <a:solidFill>
            <a:schemeClr val="tx1"/>
          </a:solidFill>
          <a:latin typeface="Times New Roman" pitchFamily="18" charset="0"/>
        </a:defRPr>
      </a:lvl8pPr>
      <a:lvl9pPr marL="4159250" indent="-271463"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z="4000" dirty="0"/>
              <a:t> </a:t>
            </a:r>
            <a:br>
              <a:rPr lang="en-US" altLang="en-US" sz="4000" dirty="0"/>
            </a:br>
            <a:r>
              <a:rPr lang="en-US" altLang="en-US" sz="4000" dirty="0"/>
              <a:t>Project Charter Template</a:t>
            </a:r>
            <a:br>
              <a:rPr lang="en-US" altLang="en-US" sz="4000" dirty="0"/>
            </a:br>
            <a:br>
              <a:rPr lang="en-US" altLang="en-US" sz="4000" dirty="0"/>
            </a:br>
            <a:endParaRPr lang="en-US" altLang="en-US" sz="4000" dirty="0"/>
          </a:p>
        </p:txBody>
      </p:sp>
      <p:sp>
        <p:nvSpPr>
          <p:cNvPr id="3075" name="Rectangle 3"/>
          <p:cNvSpPr>
            <a:spLocks noGrp="1" noChangeArrowheads="1"/>
          </p:cNvSpPr>
          <p:nvPr>
            <p:ph type="subTitle" idx="1"/>
          </p:nvPr>
        </p:nvSpPr>
        <p:spPr>
          <a:xfrm>
            <a:off x="1371600" y="3287713"/>
            <a:ext cx="6400800" cy="1436687"/>
          </a:xfrm>
        </p:spPr>
        <p:txBody>
          <a:bodyPr/>
          <a:lstStyle/>
          <a:p>
            <a:r>
              <a:rPr lang="en-US" altLang="en-US"/>
              <a:t>Date</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 y="139700"/>
            <a:ext cx="7997825" cy="468313"/>
          </a:xfrm>
        </p:spPr>
        <p:txBody>
          <a:bodyPr/>
          <a:lstStyle/>
          <a:p>
            <a:r>
              <a:rPr lang="en-US" altLang="en-US"/>
              <a:t>Project Description &amp; Scope</a:t>
            </a:r>
            <a:br>
              <a:rPr lang="en-US" altLang="en-US"/>
            </a:br>
            <a:endParaRPr lang="en-US" altLang="en-US"/>
          </a:p>
        </p:txBody>
      </p:sp>
      <p:sp>
        <p:nvSpPr>
          <p:cNvPr id="4099" name="Rectangle 5"/>
          <p:cNvSpPr>
            <a:spLocks noGrp="1" noChangeArrowheads="1"/>
          </p:cNvSpPr>
          <p:nvPr>
            <p:ph type="body" idx="1"/>
          </p:nvPr>
        </p:nvSpPr>
        <p:spPr>
          <a:xfrm>
            <a:off x="304800" y="762000"/>
            <a:ext cx="7997825" cy="4173538"/>
          </a:xfrm>
          <a:noFill/>
        </p:spPr>
        <p:txBody>
          <a:bodyPr/>
          <a:lstStyle/>
          <a:p>
            <a:r>
              <a:rPr lang="en-US" altLang="en-US" dirty="0"/>
              <a:t>Project Description</a:t>
            </a:r>
          </a:p>
          <a:p>
            <a:pPr marL="0" indent="0">
              <a:buNone/>
            </a:pPr>
            <a:r>
              <a:rPr lang="en-US" altLang="en-US" sz="1800" b="0" dirty="0">
                <a:cs typeface="Arial"/>
              </a:rPr>
              <a:t> - Our team is tasked with assisting Florida in the reopening and recovery process from the COVID-19 pandemic.  We will develop metrics and graphics for risk-assessment and safety guidance.  </a:t>
            </a:r>
          </a:p>
          <a:p>
            <a:r>
              <a:rPr lang="en-US" altLang="en-US" dirty="0"/>
              <a:t>Scope</a:t>
            </a:r>
            <a:endParaRPr lang="en-US" altLang="en-US" dirty="0">
              <a:cs typeface="Arial"/>
            </a:endParaRPr>
          </a:p>
          <a:p>
            <a:pPr marL="0" indent="0">
              <a:buNone/>
            </a:pPr>
            <a:r>
              <a:rPr lang="en-US" altLang="en-US" sz="1600" b="0" dirty="0">
                <a:cs typeface="Arial"/>
              </a:rPr>
              <a:t>-</a:t>
            </a:r>
            <a:r>
              <a:rPr lang="en-US" altLang="en-US" sz="1600" b="0" dirty="0">
                <a:ea typeface="+mn-lt"/>
                <a:cs typeface="+mn-lt"/>
              </a:rPr>
              <a:t> Deliverable </a:t>
            </a:r>
            <a:r>
              <a:rPr lang="en-US" sz="1600" b="0" dirty="0">
                <a:ea typeface="+mn-lt"/>
                <a:cs typeface="+mn-lt"/>
              </a:rPr>
              <a:t>#1—A Touch Screen or Point and Click Fishbone GUI for Local Residents To Predict Personal Risk and Guide Appropriate Mitigations</a:t>
            </a:r>
          </a:p>
          <a:p>
            <a:pPr marL="0" indent="0">
              <a:buNone/>
            </a:pPr>
            <a:r>
              <a:rPr lang="en-US" sz="1600" b="0" dirty="0">
                <a:ea typeface="+mn-lt"/>
                <a:cs typeface="+mn-lt"/>
              </a:rPr>
              <a:t>- Deliverable #2—Tripwire Metric: Weekly Regional Mortality Actual Versus Normal</a:t>
            </a:r>
          </a:p>
          <a:p>
            <a:pPr marL="0" indent="0">
              <a:buNone/>
            </a:pPr>
            <a:r>
              <a:rPr lang="en-US" sz="1600" b="0" dirty="0">
                <a:ea typeface="+mn-lt"/>
                <a:cs typeface="+mn-lt"/>
              </a:rPr>
              <a:t>- Deliverable #3—Tripwire Metric: Forecast of Local Hospital Max Capacity</a:t>
            </a:r>
          </a:p>
          <a:p>
            <a:pPr marL="0" indent="0">
              <a:buNone/>
            </a:pPr>
            <a:r>
              <a:rPr lang="en-US" sz="1600" b="0" dirty="0">
                <a:ea typeface="+mn-lt"/>
                <a:cs typeface="+mn-lt"/>
              </a:rPr>
              <a:t>- Deliverable #4—Community Vulnerability Map in Tableau or Power BI</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39700"/>
            <a:ext cx="8074025" cy="468313"/>
          </a:xfrm>
        </p:spPr>
        <p:txBody>
          <a:bodyPr/>
          <a:lstStyle/>
          <a:p>
            <a:r>
              <a:rPr lang="en-US" altLang="en-US"/>
              <a:t>Sponsors, Stakeholders and Roles &amp; Responsibilities</a:t>
            </a:r>
            <a:br>
              <a:rPr lang="en-US" altLang="en-US"/>
            </a:br>
            <a:endParaRPr lang="en-US" altLang="en-US"/>
          </a:p>
        </p:txBody>
      </p:sp>
      <p:sp>
        <p:nvSpPr>
          <p:cNvPr id="5123" name="Rectangle 3"/>
          <p:cNvSpPr>
            <a:spLocks noGrp="1" noChangeArrowheads="1"/>
          </p:cNvSpPr>
          <p:nvPr>
            <p:ph type="body" idx="1"/>
          </p:nvPr>
        </p:nvSpPr>
        <p:spPr>
          <a:xfrm>
            <a:off x="304800" y="838200"/>
            <a:ext cx="7997825" cy="4173538"/>
          </a:xfrm>
          <a:noFill/>
        </p:spPr>
        <p:txBody>
          <a:bodyPr/>
          <a:lstStyle/>
          <a:p>
            <a:r>
              <a:rPr lang="en-US" altLang="en-US" dirty="0"/>
              <a:t>Sponsors</a:t>
            </a:r>
          </a:p>
          <a:p>
            <a:pPr marL="0" indent="0">
              <a:buNone/>
            </a:pPr>
            <a:r>
              <a:rPr lang="en-US" altLang="en-US" sz="1600" b="0" dirty="0"/>
              <a:t>The sponsors of this project include the Executive Board of the Florida Department of Public Health and the Governor of Florida. These teams are responsible for providing additional project guidance as well as any necessary signatures for approval.</a:t>
            </a:r>
          </a:p>
          <a:p>
            <a:r>
              <a:rPr lang="en-US" altLang="en-US" dirty="0"/>
              <a:t>Stakeholders</a:t>
            </a:r>
          </a:p>
          <a:p>
            <a:pPr marL="0" indent="0">
              <a:buNone/>
            </a:pPr>
            <a:r>
              <a:rPr lang="en-US" altLang="en-US" sz="1600" b="0" dirty="0"/>
              <a:t>The key internal stakeholders of this project would be the State of Florida Departments who receive guidance based upon the analysis. In addition, external stakeholders would include the residence of Florida, businesses operating in Florida, and anyone who may have family or temporary residence homes in Florida.</a:t>
            </a:r>
          </a:p>
          <a:p>
            <a:r>
              <a:rPr lang="en-US" altLang="en-US" dirty="0"/>
              <a:t>Roles &amp; responsibilities</a:t>
            </a:r>
          </a:p>
          <a:p>
            <a:pPr marL="0" indent="0">
              <a:buNone/>
            </a:pPr>
            <a:r>
              <a:rPr lang="en-US" altLang="en-US" sz="1600" b="0" dirty="0"/>
              <a:t>Elmhurst Consulting LLC is responsible for data gathering, cleaning, combining, and other preparation steps. The consulting firm will also produce an analysis based on the best model that provides guidance to the stakeholders and sponsors including trip wire metrics and risk assessments that can be publicly consumed.</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 y="139700"/>
            <a:ext cx="7997825" cy="468313"/>
          </a:xfrm>
        </p:spPr>
        <p:txBody>
          <a:bodyPr/>
          <a:lstStyle/>
          <a:p>
            <a:r>
              <a:rPr lang="en-US" altLang="en-US"/>
              <a:t>Business Case</a:t>
            </a:r>
            <a:br>
              <a:rPr lang="en-US" altLang="en-US"/>
            </a:br>
            <a:endParaRPr lang="en-US" altLang="en-US"/>
          </a:p>
        </p:txBody>
      </p:sp>
      <p:sp>
        <p:nvSpPr>
          <p:cNvPr id="6147" name="Rectangle 3"/>
          <p:cNvSpPr>
            <a:spLocks noGrp="1" noChangeArrowheads="1"/>
          </p:cNvSpPr>
          <p:nvPr>
            <p:ph type="body" idx="1"/>
          </p:nvPr>
        </p:nvSpPr>
        <p:spPr>
          <a:xfrm>
            <a:off x="381000" y="762000"/>
            <a:ext cx="7997825" cy="4173538"/>
          </a:xfrm>
          <a:noFill/>
        </p:spPr>
        <p:txBody>
          <a:bodyPr/>
          <a:lstStyle/>
          <a:p>
            <a:r>
              <a:rPr lang="en-US" sz="1800" b="0" dirty="0">
                <a:ea typeface="+mn-lt"/>
                <a:cs typeface="+mn-lt"/>
              </a:rPr>
              <a:t>Open local communities as quickly as possible yet safely</a:t>
            </a:r>
          </a:p>
          <a:p>
            <a:r>
              <a:rPr lang="en-US" sz="1800" b="0" dirty="0">
                <a:ea typeface="+mn-lt"/>
                <a:cs typeface="+mn-lt"/>
              </a:rPr>
              <a:t>Restore businesses back to normal operating levels</a:t>
            </a:r>
          </a:p>
          <a:p>
            <a:r>
              <a:rPr lang="en-US" sz="1800" b="0" dirty="0">
                <a:ea typeface="+mn-lt"/>
                <a:cs typeface="+mn-lt"/>
              </a:rPr>
              <a:t>Restore consumer confidence in the safety of local business establishments</a:t>
            </a:r>
          </a:p>
          <a:p>
            <a:r>
              <a:rPr lang="en-US" sz="1800" b="0" dirty="0">
                <a:ea typeface="+mn-lt"/>
                <a:cs typeface="+mn-lt"/>
              </a:rPr>
              <a:t>Deploy a risk communication infrastructure at the county level to: 1) aid residents in maintaining hygienic behaviors, 2) inform residents and businesses of emerging risks in their specific geographic areas, and 3) to give guidance to residents in the steps to be taken to avoid risks.  </a:t>
            </a:r>
          </a:p>
          <a:p>
            <a:r>
              <a:rPr lang="en-US" sz="1800" b="0" dirty="0">
                <a:ea typeface="+mn-lt"/>
                <a:cs typeface="+mn-lt"/>
              </a:rPr>
              <a:t>Deploy a set of valid, real time tripwire metrics to provide county and municipal managers with early decision-making guidance for reopening and in responding to future pandemics.  </a:t>
            </a:r>
          </a:p>
          <a:p>
            <a:endParaRPr lang="en-US" altLang="en-US" sz="2000" dirty="0">
              <a:cs typeface="Arial"/>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39700"/>
            <a:ext cx="7997825" cy="468313"/>
          </a:xfrm>
        </p:spPr>
        <p:txBody>
          <a:bodyPr/>
          <a:lstStyle/>
          <a:p>
            <a:r>
              <a:rPr lang="en-US" altLang="en-US"/>
              <a:t>Key Milestones &amp; Deliverables</a:t>
            </a:r>
            <a:br>
              <a:rPr lang="en-US" altLang="en-US"/>
            </a:br>
            <a:endParaRPr lang="en-US" altLang="en-US"/>
          </a:p>
        </p:txBody>
      </p:sp>
      <p:sp>
        <p:nvSpPr>
          <p:cNvPr id="7171" name="Rectangle 3"/>
          <p:cNvSpPr>
            <a:spLocks noGrp="1" noChangeArrowheads="1"/>
          </p:cNvSpPr>
          <p:nvPr>
            <p:ph type="body" idx="1"/>
          </p:nvPr>
        </p:nvSpPr>
        <p:spPr>
          <a:xfrm>
            <a:off x="533400" y="990600"/>
            <a:ext cx="7997825" cy="5011738"/>
          </a:xfrm>
        </p:spPr>
        <p:txBody>
          <a:bodyPr/>
          <a:lstStyle/>
          <a:p>
            <a:r>
              <a:rPr lang="en-US" altLang="en-US" dirty="0"/>
              <a:t>Report of characteristics of  the most vulnerable population to be consumed by the public and medical community</a:t>
            </a:r>
          </a:p>
          <a:p>
            <a:r>
              <a:rPr lang="en-US" altLang="en-US" dirty="0"/>
              <a:t>Risk Map to visually show hot spot counties in the state</a:t>
            </a:r>
          </a:p>
          <a:p>
            <a:r>
              <a:rPr lang="en-US" altLang="en-US" dirty="0"/>
              <a:t>Risk Prediction Model by county deployed to the server</a:t>
            </a:r>
          </a:p>
          <a:p>
            <a:r>
              <a:rPr lang="en-US" altLang="en-US" dirty="0"/>
              <a:t>Risk Tripwire Metrics</a:t>
            </a:r>
          </a:p>
          <a:p>
            <a:r>
              <a:rPr lang="en-US" altLang="en-US" dirty="0"/>
              <a:t>User Interface for residents to assess their own risk</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139700"/>
            <a:ext cx="7997825" cy="468313"/>
          </a:xfrm>
        </p:spPr>
        <p:txBody>
          <a:bodyPr/>
          <a:lstStyle/>
          <a:p>
            <a:r>
              <a:rPr lang="en-US" altLang="en-US" dirty="0"/>
              <a:t>Critical Success Factors &amp; Risks</a:t>
            </a:r>
            <a:br>
              <a:rPr lang="en-US" altLang="en-US" dirty="0"/>
            </a:br>
            <a:br>
              <a:rPr lang="en-US" altLang="en-US" dirty="0"/>
            </a:br>
            <a:endParaRPr lang="en-US" altLang="en-US" dirty="0"/>
          </a:p>
        </p:txBody>
      </p:sp>
      <p:sp>
        <p:nvSpPr>
          <p:cNvPr id="8195" name="Rectangle 3"/>
          <p:cNvSpPr>
            <a:spLocks noGrp="1" noChangeArrowheads="1"/>
          </p:cNvSpPr>
          <p:nvPr>
            <p:ph type="body" idx="1"/>
          </p:nvPr>
        </p:nvSpPr>
        <p:spPr>
          <a:xfrm>
            <a:off x="304800" y="838200"/>
            <a:ext cx="7997825" cy="4225925"/>
          </a:xfrm>
        </p:spPr>
        <p:txBody>
          <a:bodyPr/>
          <a:lstStyle/>
          <a:p>
            <a:r>
              <a:rPr lang="en-US" altLang="en-US" dirty="0"/>
              <a:t>Critical Success Factors</a:t>
            </a:r>
          </a:p>
          <a:p>
            <a:pPr marL="0" indent="0">
              <a:buNone/>
            </a:pPr>
            <a:r>
              <a:rPr lang="en-US" altLang="en-US" sz="1600" dirty="0"/>
              <a:t>Produce a model that explains at least 70% of the Positives per 100k and Death per 100k.</a:t>
            </a:r>
          </a:p>
          <a:p>
            <a:r>
              <a:rPr lang="en-US" altLang="en-US" dirty="0"/>
              <a:t>Risks, Constraints &amp; Assumptions</a:t>
            </a:r>
          </a:p>
          <a:p>
            <a:pPr marL="0" indent="0">
              <a:buNone/>
            </a:pPr>
            <a:r>
              <a:rPr lang="en-US" altLang="en-US" sz="1600" dirty="0"/>
              <a:t>A risk of the project is that the subject of the analysis is based on a continually evolving situation and disease that needs continuous effort to ensure maximum efficacy. Our constraints include only having access to the information available. Powerful predictive information may include sensitive information that is not available to public. We assume that the restrictions and timeline of the government response imposes little impact on our target variables.</a:t>
            </a:r>
            <a:endParaRPr lang="en-US" altLang="en-US" dirty="0"/>
          </a:p>
          <a:p>
            <a:endParaRPr lang="en-US" altLang="en-US" dirty="0"/>
          </a:p>
          <a:p>
            <a:r>
              <a:rPr lang="en-US" altLang="en-US" dirty="0"/>
              <a:t>Risk Impact </a:t>
            </a:r>
          </a:p>
          <a:p>
            <a:pPr lvl="1"/>
            <a:r>
              <a:rPr lang="en-US" altLang="en-US" dirty="0"/>
              <a:t>Project Size: </a:t>
            </a:r>
            <a:r>
              <a:rPr lang="en-US" altLang="en-US" sz="1600" b="0" dirty="0">
                <a:solidFill>
                  <a:srgbClr val="D9D9D9"/>
                </a:solidFill>
              </a:rPr>
              <a:t>Large</a:t>
            </a:r>
            <a:endParaRPr lang="en-US" altLang="en-US" sz="1600" b="0" dirty="0"/>
          </a:p>
          <a:p>
            <a:pPr lvl="1"/>
            <a:r>
              <a:rPr lang="en-US" altLang="en-US" dirty="0"/>
              <a:t>Change Management: </a:t>
            </a:r>
            <a:r>
              <a:rPr lang="en-US" altLang="en-US" sz="1600" b="0" dirty="0">
                <a:solidFill>
                  <a:srgbClr val="D9D9D9"/>
                </a:solidFill>
              </a:rPr>
              <a:t>High</a:t>
            </a:r>
            <a:endParaRPr lang="en-US" altLang="en-US" sz="1600" b="0" dirty="0"/>
          </a:p>
          <a:p>
            <a:pPr lvl="1"/>
            <a:r>
              <a:rPr lang="en-US" altLang="en-US" dirty="0"/>
              <a:t>Infrastructure Need: </a:t>
            </a:r>
            <a:r>
              <a:rPr lang="en-US" altLang="en-US" sz="1600" b="0" dirty="0">
                <a:solidFill>
                  <a:srgbClr val="D9D9D9"/>
                </a:solidFill>
              </a:rPr>
              <a:t>Complex</a:t>
            </a:r>
            <a:endParaRPr lang="en-US" altLang="en-US" sz="1600" b="0" dirty="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02" y="857250"/>
            <a:ext cx="9023996" cy="5003223"/>
          </a:xfrm>
          <a:prstGeom prst="rect">
            <a:avLst/>
          </a:prstGeom>
        </p:spPr>
      </p:pic>
      <p:sp>
        <p:nvSpPr>
          <p:cNvPr id="3" name="TextBox 2"/>
          <p:cNvSpPr txBox="1"/>
          <p:nvPr/>
        </p:nvSpPr>
        <p:spPr>
          <a:xfrm>
            <a:off x="1919644" y="997527"/>
            <a:ext cx="5304711" cy="641714"/>
          </a:xfrm>
          <a:prstGeom prst="rect">
            <a:avLst/>
          </a:prstGeom>
          <a:noFill/>
        </p:spPr>
        <p:txBody>
          <a:bodyPr wrap="square" rtlCol="0">
            <a:spAutoFit/>
          </a:bodyPr>
          <a:lstStyle/>
          <a:p>
            <a:pPr algn="ctr"/>
            <a:r>
              <a:rPr lang="en-US" sz="2100" dirty="0"/>
              <a:t>CRISP-DM Project Methodology with Deliverables</a:t>
            </a:r>
          </a:p>
        </p:txBody>
      </p:sp>
    </p:spTree>
    <p:extLst>
      <p:ext uri="{BB962C8B-B14F-4D97-AF65-F5344CB8AC3E}">
        <p14:creationId xmlns:p14="http://schemas.microsoft.com/office/powerpoint/2010/main" val="166360965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47AAE3-1B13-4A9F-9B44-3ACECA56C564}"/>
              </a:ext>
            </a:extLst>
          </p:cNvPr>
          <p:cNvPicPr>
            <a:picLocks noChangeAspect="1"/>
          </p:cNvPicPr>
          <p:nvPr/>
        </p:nvPicPr>
        <p:blipFill>
          <a:blip r:embed="rId2"/>
          <a:stretch>
            <a:fillRect/>
          </a:stretch>
        </p:blipFill>
        <p:spPr>
          <a:xfrm>
            <a:off x="915507" y="2864366"/>
            <a:ext cx="1807369" cy="3143250"/>
          </a:xfrm>
          <a:prstGeom prst="rect">
            <a:avLst/>
          </a:prstGeom>
        </p:spPr>
      </p:pic>
      <p:pic>
        <p:nvPicPr>
          <p:cNvPr id="3" name="Picture 2">
            <a:extLst>
              <a:ext uri="{FF2B5EF4-FFF2-40B4-BE49-F238E27FC236}">
                <a16:creationId xmlns:a16="http://schemas.microsoft.com/office/drawing/2014/main" id="{3B76C685-AF8C-4DE6-954F-15709D649788}"/>
              </a:ext>
            </a:extLst>
          </p:cNvPr>
          <p:cNvPicPr>
            <a:picLocks noChangeAspect="1"/>
          </p:cNvPicPr>
          <p:nvPr/>
        </p:nvPicPr>
        <p:blipFill>
          <a:blip r:embed="rId2"/>
          <a:stretch>
            <a:fillRect/>
          </a:stretch>
        </p:blipFill>
        <p:spPr>
          <a:xfrm>
            <a:off x="3586429" y="2886380"/>
            <a:ext cx="1807369" cy="3143250"/>
          </a:xfrm>
          <a:prstGeom prst="rect">
            <a:avLst/>
          </a:prstGeom>
        </p:spPr>
      </p:pic>
      <p:pic>
        <p:nvPicPr>
          <p:cNvPr id="4" name="Picture 3">
            <a:extLst>
              <a:ext uri="{FF2B5EF4-FFF2-40B4-BE49-F238E27FC236}">
                <a16:creationId xmlns:a16="http://schemas.microsoft.com/office/drawing/2014/main" id="{AF65DBF5-2EF0-4DFF-8FE1-F05270887B2C}"/>
              </a:ext>
            </a:extLst>
          </p:cNvPr>
          <p:cNvPicPr>
            <a:picLocks noChangeAspect="1"/>
          </p:cNvPicPr>
          <p:nvPr/>
        </p:nvPicPr>
        <p:blipFill>
          <a:blip r:embed="rId2"/>
          <a:stretch>
            <a:fillRect/>
          </a:stretch>
        </p:blipFill>
        <p:spPr>
          <a:xfrm>
            <a:off x="6421127" y="2797217"/>
            <a:ext cx="1807369" cy="3143250"/>
          </a:xfrm>
          <a:prstGeom prst="rect">
            <a:avLst/>
          </a:prstGeom>
        </p:spPr>
      </p:pic>
      <p:pic>
        <p:nvPicPr>
          <p:cNvPr id="6" name="Picture 5">
            <a:extLst>
              <a:ext uri="{FF2B5EF4-FFF2-40B4-BE49-F238E27FC236}">
                <a16:creationId xmlns:a16="http://schemas.microsoft.com/office/drawing/2014/main" id="{BD514EC6-2FC2-4774-860D-71FD99FFE0AC}"/>
              </a:ext>
            </a:extLst>
          </p:cNvPr>
          <p:cNvPicPr>
            <a:picLocks noChangeAspect="1"/>
          </p:cNvPicPr>
          <p:nvPr/>
        </p:nvPicPr>
        <p:blipFill>
          <a:blip r:embed="rId3"/>
          <a:stretch>
            <a:fillRect/>
          </a:stretch>
        </p:blipFill>
        <p:spPr>
          <a:xfrm>
            <a:off x="341727" y="857250"/>
            <a:ext cx="8640962" cy="2007116"/>
          </a:xfrm>
          <a:prstGeom prst="rect">
            <a:avLst/>
          </a:prstGeom>
        </p:spPr>
      </p:pic>
      <p:cxnSp>
        <p:nvCxnSpPr>
          <p:cNvPr id="8" name="Straight Arrow Connector 7">
            <a:extLst>
              <a:ext uri="{FF2B5EF4-FFF2-40B4-BE49-F238E27FC236}">
                <a16:creationId xmlns:a16="http://schemas.microsoft.com/office/drawing/2014/main" id="{89610E91-FF36-4E25-B400-C2470AEE23C9}"/>
              </a:ext>
            </a:extLst>
          </p:cNvPr>
          <p:cNvCxnSpPr/>
          <p:nvPr/>
        </p:nvCxnSpPr>
        <p:spPr>
          <a:xfrm flipV="1">
            <a:off x="2057400"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7D061E-0447-4BC8-AAD8-0A538EDC2E20}"/>
              </a:ext>
            </a:extLst>
          </p:cNvPr>
          <p:cNvCxnSpPr/>
          <p:nvPr/>
        </p:nvCxnSpPr>
        <p:spPr>
          <a:xfrm flipV="1">
            <a:off x="4842937"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BE0551-3634-43F5-BC46-236E46D494AE}"/>
              </a:ext>
            </a:extLst>
          </p:cNvPr>
          <p:cNvSpPr txBox="1"/>
          <p:nvPr/>
        </p:nvSpPr>
        <p:spPr>
          <a:xfrm>
            <a:off x="8816" y="5087930"/>
            <a:ext cx="1392098" cy="458587"/>
          </a:xfrm>
          <a:prstGeom prst="rect">
            <a:avLst/>
          </a:prstGeom>
          <a:noFill/>
        </p:spPr>
        <p:txBody>
          <a:bodyPr wrap="square" rtlCol="0">
            <a:spAutoFit/>
          </a:bodyPr>
          <a:lstStyle/>
          <a:p>
            <a:r>
              <a:rPr lang="en-US" sz="1400" dirty="0"/>
              <a:t>Deliverable is a report</a:t>
            </a:r>
          </a:p>
        </p:txBody>
      </p:sp>
      <p:sp>
        <p:nvSpPr>
          <p:cNvPr id="11" name="TextBox 10">
            <a:extLst>
              <a:ext uri="{FF2B5EF4-FFF2-40B4-BE49-F238E27FC236}">
                <a16:creationId xmlns:a16="http://schemas.microsoft.com/office/drawing/2014/main" id="{8BB2C4B3-81C8-469E-A7E8-95D8F0F10C6A}"/>
              </a:ext>
            </a:extLst>
          </p:cNvPr>
          <p:cNvSpPr txBox="1"/>
          <p:nvPr/>
        </p:nvSpPr>
        <p:spPr>
          <a:xfrm>
            <a:off x="2676854" y="5195218"/>
            <a:ext cx="1620968" cy="706347"/>
          </a:xfrm>
          <a:prstGeom prst="rect">
            <a:avLst/>
          </a:prstGeom>
          <a:noFill/>
        </p:spPr>
        <p:txBody>
          <a:bodyPr wrap="square" rtlCol="0">
            <a:spAutoFit/>
          </a:bodyPr>
          <a:lstStyle/>
          <a:p>
            <a:r>
              <a:rPr lang="en-US" sz="1400" dirty="0"/>
              <a:t>Deliverable is a workbook</a:t>
            </a:r>
          </a:p>
          <a:p>
            <a:endParaRPr lang="en-US" sz="1400" dirty="0"/>
          </a:p>
        </p:txBody>
      </p:sp>
      <p:sp>
        <p:nvSpPr>
          <p:cNvPr id="12" name="TextBox 11">
            <a:extLst>
              <a:ext uri="{FF2B5EF4-FFF2-40B4-BE49-F238E27FC236}">
                <a16:creationId xmlns:a16="http://schemas.microsoft.com/office/drawing/2014/main" id="{6336BBEE-10CD-488B-9E51-019D75B019C8}"/>
              </a:ext>
            </a:extLst>
          </p:cNvPr>
          <p:cNvSpPr txBox="1"/>
          <p:nvPr/>
        </p:nvSpPr>
        <p:spPr>
          <a:xfrm>
            <a:off x="5259568" y="5107571"/>
            <a:ext cx="1581431" cy="706347"/>
          </a:xfrm>
          <a:prstGeom prst="rect">
            <a:avLst/>
          </a:prstGeom>
          <a:noFill/>
        </p:spPr>
        <p:txBody>
          <a:bodyPr wrap="square" rtlCol="0">
            <a:spAutoFit/>
          </a:bodyPr>
          <a:lstStyle/>
          <a:p>
            <a:r>
              <a:rPr lang="en-US" sz="1400" dirty="0"/>
              <a:t>Deliverable is a web service</a:t>
            </a:r>
          </a:p>
          <a:p>
            <a:endParaRPr lang="en-US" sz="1400" dirty="0"/>
          </a:p>
        </p:txBody>
      </p:sp>
      <p:sp>
        <p:nvSpPr>
          <p:cNvPr id="13" name="TextBox 12">
            <a:extLst>
              <a:ext uri="{FF2B5EF4-FFF2-40B4-BE49-F238E27FC236}">
                <a16:creationId xmlns:a16="http://schemas.microsoft.com/office/drawing/2014/main" id="{EC90D48E-82B9-4A5F-ACFB-A40F62A57EE4}"/>
              </a:ext>
            </a:extLst>
          </p:cNvPr>
          <p:cNvSpPr txBox="1"/>
          <p:nvPr/>
        </p:nvSpPr>
        <p:spPr>
          <a:xfrm rot="18814182">
            <a:off x="2544294" y="3243161"/>
            <a:ext cx="1310769" cy="1465786"/>
          </a:xfrm>
          <a:prstGeom prst="rect">
            <a:avLst/>
          </a:prstGeom>
          <a:noFill/>
        </p:spPr>
        <p:txBody>
          <a:bodyPr wrap="square" rtlCol="0">
            <a:spAutoFit/>
          </a:bodyPr>
          <a:lstStyle/>
          <a:p>
            <a:r>
              <a:rPr lang="en-US" sz="2100" dirty="0">
                <a:solidFill>
                  <a:schemeClr val="accent1"/>
                </a:solidFill>
              </a:rPr>
              <a:t>Prototype &amp; Open Questions</a:t>
            </a:r>
          </a:p>
        </p:txBody>
      </p:sp>
      <p:sp>
        <p:nvSpPr>
          <p:cNvPr id="15" name="TextBox 14">
            <a:extLst>
              <a:ext uri="{FF2B5EF4-FFF2-40B4-BE49-F238E27FC236}">
                <a16:creationId xmlns:a16="http://schemas.microsoft.com/office/drawing/2014/main" id="{98B73BBB-7FFC-469B-AFEA-108CEE453A9B}"/>
              </a:ext>
            </a:extLst>
          </p:cNvPr>
          <p:cNvSpPr txBox="1"/>
          <p:nvPr/>
        </p:nvSpPr>
        <p:spPr>
          <a:xfrm rot="18901745">
            <a:off x="5348577" y="3363374"/>
            <a:ext cx="1548825" cy="916405"/>
          </a:xfrm>
          <a:prstGeom prst="rect">
            <a:avLst/>
          </a:prstGeom>
          <a:noFill/>
        </p:spPr>
        <p:txBody>
          <a:bodyPr wrap="square" rtlCol="0">
            <a:spAutoFit/>
          </a:bodyPr>
          <a:lstStyle/>
          <a:p>
            <a:r>
              <a:rPr lang="en-US" sz="2100" dirty="0">
                <a:solidFill>
                  <a:schemeClr val="accent1"/>
                </a:solidFill>
              </a:rPr>
              <a:t>Prototype &amp; Open Questions</a:t>
            </a:r>
          </a:p>
        </p:txBody>
      </p:sp>
      <p:sp>
        <p:nvSpPr>
          <p:cNvPr id="5" name="TextBox 4">
            <a:extLst>
              <a:ext uri="{FF2B5EF4-FFF2-40B4-BE49-F238E27FC236}">
                <a16:creationId xmlns:a16="http://schemas.microsoft.com/office/drawing/2014/main" id="{65B7351C-A28A-4BF1-B5F7-DA744D8B232A}"/>
              </a:ext>
            </a:extLst>
          </p:cNvPr>
          <p:cNvSpPr txBox="1"/>
          <p:nvPr/>
        </p:nvSpPr>
        <p:spPr>
          <a:xfrm>
            <a:off x="1114426" y="5712402"/>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4" name="TextBox 13">
            <a:extLst>
              <a:ext uri="{FF2B5EF4-FFF2-40B4-BE49-F238E27FC236}">
                <a16:creationId xmlns:a16="http://schemas.microsoft.com/office/drawing/2014/main" id="{9275910C-CF40-4336-86DD-D58627F49D14}"/>
              </a:ext>
            </a:extLst>
          </p:cNvPr>
          <p:cNvSpPr txBox="1"/>
          <p:nvPr/>
        </p:nvSpPr>
        <p:spPr>
          <a:xfrm>
            <a:off x="3759345" y="5688203"/>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6" name="TextBox 15">
            <a:extLst>
              <a:ext uri="{FF2B5EF4-FFF2-40B4-BE49-F238E27FC236}">
                <a16:creationId xmlns:a16="http://schemas.microsoft.com/office/drawing/2014/main" id="{7E8A63ED-97E1-40DE-8D1A-8069BA7FAB16}"/>
              </a:ext>
            </a:extLst>
          </p:cNvPr>
          <p:cNvSpPr txBox="1"/>
          <p:nvPr/>
        </p:nvSpPr>
        <p:spPr>
          <a:xfrm>
            <a:off x="6653659" y="5612658"/>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7" name="TextBox 6">
            <a:extLst>
              <a:ext uri="{FF2B5EF4-FFF2-40B4-BE49-F238E27FC236}">
                <a16:creationId xmlns:a16="http://schemas.microsoft.com/office/drawing/2014/main" id="{2362F926-C890-46AB-B621-80E58F4CFCD8}"/>
              </a:ext>
            </a:extLst>
          </p:cNvPr>
          <p:cNvSpPr txBox="1"/>
          <p:nvPr/>
        </p:nvSpPr>
        <p:spPr>
          <a:xfrm>
            <a:off x="1949977" y="247087"/>
            <a:ext cx="5785919" cy="641714"/>
          </a:xfrm>
          <a:prstGeom prst="rect">
            <a:avLst/>
          </a:prstGeom>
          <a:noFill/>
        </p:spPr>
        <p:txBody>
          <a:bodyPr wrap="square" rtlCol="0">
            <a:spAutoFit/>
          </a:bodyPr>
          <a:lstStyle/>
          <a:p>
            <a:r>
              <a:rPr lang="en-US" sz="2100" dirty="0">
                <a:solidFill>
                  <a:srgbClr val="0070C0"/>
                </a:solidFill>
              </a:rPr>
              <a:t>Example of An Agile Life Cycle Implementation</a:t>
            </a:r>
          </a:p>
        </p:txBody>
      </p:sp>
    </p:spTree>
    <p:extLst>
      <p:ext uri="{BB962C8B-B14F-4D97-AF65-F5344CB8AC3E}">
        <p14:creationId xmlns:p14="http://schemas.microsoft.com/office/powerpoint/2010/main" val="332800312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117">
            <a:extLst>
              <a:ext uri="{FF2B5EF4-FFF2-40B4-BE49-F238E27FC236}">
                <a16:creationId xmlns:a16="http://schemas.microsoft.com/office/drawing/2014/main" id="{BE96E4AF-0C37-43AB-8AB8-74AD73035FE7}"/>
              </a:ext>
            </a:extLst>
          </p:cNvPr>
          <p:cNvSpPr>
            <a:spLocks noChangeArrowheads="1"/>
          </p:cNvSpPr>
          <p:nvPr/>
        </p:nvSpPr>
        <p:spPr bwMode="auto">
          <a:xfrm>
            <a:off x="64960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1" name="Chord 122">
            <a:extLst>
              <a:ext uri="{FF2B5EF4-FFF2-40B4-BE49-F238E27FC236}">
                <a16:creationId xmlns:a16="http://schemas.microsoft.com/office/drawing/2014/main" id="{70BBAB89-BCBB-46A8-B5DA-E8E423479A9E}"/>
              </a:ext>
            </a:extLst>
          </p:cNvPr>
          <p:cNvSpPr>
            <a:spLocks noChangeArrowheads="1"/>
          </p:cNvSpPr>
          <p:nvPr/>
        </p:nvSpPr>
        <p:spPr bwMode="auto">
          <a:xfrm rot="-3610249">
            <a:off x="61968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2" name="Rektangel 42">
            <a:extLst>
              <a:ext uri="{FF2B5EF4-FFF2-40B4-BE49-F238E27FC236}">
                <a16:creationId xmlns:a16="http://schemas.microsoft.com/office/drawing/2014/main" id="{6E546C4E-EBF5-4B1E-B9A8-6190815A8088}"/>
              </a:ext>
            </a:extLst>
          </p:cNvPr>
          <p:cNvSpPr>
            <a:spLocks noChangeArrowheads="1"/>
          </p:cNvSpPr>
          <p:nvPr/>
        </p:nvSpPr>
        <p:spPr bwMode="auto">
          <a:xfrm rot="10800000" flipV="1">
            <a:off x="0" y="0"/>
            <a:ext cx="9144000" cy="4724400"/>
          </a:xfrm>
          <a:prstGeom prst="rect">
            <a:avLst/>
          </a:prstGeom>
          <a:gradFill rotWithShape="1">
            <a:gsLst>
              <a:gs pos="0">
                <a:srgbClr val="F3F3F3"/>
              </a:gs>
              <a:gs pos="48000">
                <a:srgbClr val="F3F3F3"/>
              </a:gs>
              <a:gs pos="69000">
                <a:srgbClr val="F3F3F3"/>
              </a:gs>
              <a:gs pos="100000">
                <a:srgbClr val="BFBFB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lang="nb-NO" altLang="en-US" sz="1800">
              <a:solidFill>
                <a:srgbClr val="FFFFFF"/>
              </a:solidFill>
            </a:endParaRPr>
          </a:p>
        </p:txBody>
      </p:sp>
      <p:sp>
        <p:nvSpPr>
          <p:cNvPr id="2053" name="Pie 94">
            <a:extLst>
              <a:ext uri="{FF2B5EF4-FFF2-40B4-BE49-F238E27FC236}">
                <a16:creationId xmlns:a16="http://schemas.microsoft.com/office/drawing/2014/main" id="{37AA4772-F263-449E-93B5-BE0C30E18166}"/>
              </a:ext>
            </a:extLst>
          </p:cNvPr>
          <p:cNvSpPr>
            <a:spLocks noChangeArrowheads="1"/>
          </p:cNvSpPr>
          <p:nvPr/>
        </p:nvSpPr>
        <p:spPr bwMode="auto">
          <a:xfrm rot="6764207">
            <a:off x="1527176" y="668337"/>
            <a:ext cx="5618162" cy="5618163"/>
          </a:xfrm>
          <a:custGeom>
            <a:avLst/>
            <a:gdLst>
              <a:gd name="T0" fmla="*/ 5618162 w 5618162"/>
              <a:gd name="T1" fmla="*/ 2809082 h 5618163"/>
              <a:gd name="T2" fmla="*/ 2809081 w 5618162"/>
              <a:gd name="T3" fmla="*/ 5618163 h 5618163"/>
              <a:gd name="T4" fmla="*/ 0 w 5618162"/>
              <a:gd name="T5" fmla="*/ 2809082 h 5618163"/>
              <a:gd name="T6" fmla="*/ 2809081 w 5618162"/>
              <a:gd name="T7" fmla="*/ 0 h 5618163"/>
              <a:gd name="T8" fmla="*/ 0 60000 65536"/>
              <a:gd name="T9" fmla="*/ 0 60000 65536"/>
              <a:gd name="T10" fmla="*/ 0 60000 65536"/>
              <a:gd name="T11" fmla="*/ 0 60000 65536"/>
              <a:gd name="T12" fmla="*/ 822761 w 5618162"/>
              <a:gd name="T13" fmla="*/ 822761 h 5618163"/>
              <a:gd name="T14" fmla="*/ 4795401 w 5618162"/>
              <a:gd name="T15" fmla="*/ 4795402 h 5618163"/>
            </a:gdLst>
            <a:ahLst/>
            <a:cxnLst>
              <a:cxn ang="T8">
                <a:pos x="T0" y="T1"/>
              </a:cxn>
              <a:cxn ang="T9">
                <a:pos x="T2" y="T3"/>
              </a:cxn>
              <a:cxn ang="T10">
                <a:pos x="T4" y="T5"/>
              </a:cxn>
              <a:cxn ang="T11">
                <a:pos x="T6" y="T7"/>
              </a:cxn>
            </a:cxnLst>
            <a:rect l="T12" t="T13" r="T14" b="T15"/>
            <a:pathLst>
              <a:path w="5618162" h="5618163">
                <a:moveTo>
                  <a:pt x="983925" y="673726"/>
                </a:moveTo>
                <a:lnTo>
                  <a:pt x="983925" y="673726"/>
                </a:lnTo>
                <a:cubicBezTo>
                  <a:pt x="1330157" y="377789"/>
                  <a:pt x="1743158" y="170482"/>
                  <a:pt x="2187335" y="69670"/>
                </a:cubicBezTo>
                <a:lnTo>
                  <a:pt x="2809081" y="2809082"/>
                </a:lnTo>
                <a:lnTo>
                  <a:pt x="983925" y="673726"/>
                </a:lnTo>
                <a:close/>
              </a:path>
            </a:pathLst>
          </a:custGeom>
          <a:solidFill>
            <a:srgbClr val="90E937">
              <a:alpha val="43137"/>
            </a:srgb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4" name="TextBox 43">
            <a:extLst>
              <a:ext uri="{FF2B5EF4-FFF2-40B4-BE49-F238E27FC236}">
                <a16:creationId xmlns:a16="http://schemas.microsoft.com/office/drawing/2014/main" id="{E7DEDDBB-B539-4230-9D70-114E96BFFADE}"/>
              </a:ext>
            </a:extLst>
          </p:cNvPr>
          <p:cNvSpPr txBox="1">
            <a:spLocks noChangeArrowheads="1"/>
          </p:cNvSpPr>
          <p:nvPr/>
        </p:nvSpPr>
        <p:spPr bwMode="auto">
          <a:xfrm>
            <a:off x="2781300" y="444500"/>
            <a:ext cx="133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Cumulative cost</a:t>
            </a:r>
          </a:p>
        </p:txBody>
      </p:sp>
      <p:sp>
        <p:nvSpPr>
          <p:cNvPr id="2055" name="TextBox 44">
            <a:extLst>
              <a:ext uri="{FF2B5EF4-FFF2-40B4-BE49-F238E27FC236}">
                <a16:creationId xmlns:a16="http://schemas.microsoft.com/office/drawing/2014/main" id="{9EE1DF96-DE7C-448E-8261-82776D6EE9A8}"/>
              </a:ext>
            </a:extLst>
          </p:cNvPr>
          <p:cNvSpPr txBox="1">
            <a:spLocks noChangeArrowheads="1"/>
          </p:cNvSpPr>
          <p:nvPr/>
        </p:nvSpPr>
        <p:spPr bwMode="auto">
          <a:xfrm>
            <a:off x="482600" y="3289300"/>
            <a:ext cx="850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Review</a:t>
            </a:r>
          </a:p>
        </p:txBody>
      </p:sp>
      <p:sp>
        <p:nvSpPr>
          <p:cNvPr id="2056" name="TextBox 45">
            <a:extLst>
              <a:ext uri="{FF2B5EF4-FFF2-40B4-BE49-F238E27FC236}">
                <a16:creationId xmlns:a16="http://schemas.microsoft.com/office/drawing/2014/main" id="{61EB44DC-8F4F-4CB7-BCC9-070D7E9700A5}"/>
              </a:ext>
            </a:extLst>
          </p:cNvPr>
          <p:cNvSpPr txBox="1">
            <a:spLocks noChangeArrowheads="1"/>
          </p:cNvSpPr>
          <p:nvPr/>
        </p:nvSpPr>
        <p:spPr bwMode="auto">
          <a:xfrm>
            <a:off x="965200" y="25146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Commitment partition</a:t>
            </a:r>
          </a:p>
        </p:txBody>
      </p:sp>
      <p:sp>
        <p:nvSpPr>
          <p:cNvPr id="2057" name="TextBox 46">
            <a:extLst>
              <a:ext uri="{FF2B5EF4-FFF2-40B4-BE49-F238E27FC236}">
                <a16:creationId xmlns:a16="http://schemas.microsoft.com/office/drawing/2014/main" id="{F0B6C07F-C35A-4622-BD56-4635FC1E46B3}"/>
              </a:ext>
            </a:extLst>
          </p:cNvPr>
          <p:cNvSpPr txBox="1">
            <a:spLocks noChangeArrowheads="1"/>
          </p:cNvSpPr>
          <p:nvPr/>
        </p:nvSpPr>
        <p:spPr bwMode="auto">
          <a:xfrm>
            <a:off x="4610100" y="4445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Progress through steps</a:t>
            </a:r>
          </a:p>
        </p:txBody>
      </p:sp>
      <p:sp>
        <p:nvSpPr>
          <p:cNvPr id="2058" name="Chord 79">
            <a:extLst>
              <a:ext uri="{FF2B5EF4-FFF2-40B4-BE49-F238E27FC236}">
                <a16:creationId xmlns:a16="http://schemas.microsoft.com/office/drawing/2014/main" id="{8216F938-CF79-4970-9152-FB397D40F91B}"/>
              </a:ext>
            </a:extLst>
          </p:cNvPr>
          <p:cNvSpPr>
            <a:spLocks noChangeArrowheads="1"/>
          </p:cNvSpPr>
          <p:nvPr/>
        </p:nvSpPr>
        <p:spPr bwMode="auto">
          <a:xfrm rot="10800000">
            <a:off x="1562100" y="941388"/>
            <a:ext cx="5588000" cy="5054600"/>
          </a:xfrm>
          <a:custGeom>
            <a:avLst/>
            <a:gdLst>
              <a:gd name="T0" fmla="*/ 2797130 w 5588000"/>
              <a:gd name="T1" fmla="*/ 5054598 h 5054600"/>
              <a:gd name="T2" fmla="*/ 2794000 w 5588000"/>
              <a:gd name="T3" fmla="*/ 0 h 5054600"/>
              <a:gd name="T4" fmla="*/ 2795565 w 5588000"/>
              <a:gd name="T5" fmla="*/ 2527299 h 5054600"/>
              <a:gd name="T6" fmla="*/ 0 60000 65536"/>
              <a:gd name="T7" fmla="*/ 0 60000 65536"/>
              <a:gd name="T8" fmla="*/ 0 60000 65536"/>
              <a:gd name="T9" fmla="*/ 818344 w 5588000"/>
              <a:gd name="T10" fmla="*/ 740229 h 5054600"/>
              <a:gd name="T11" fmla="*/ 4769656 w 5588000"/>
              <a:gd name="T12" fmla="*/ 4314371 h 5054600"/>
            </a:gdLst>
            <a:ahLst/>
            <a:cxnLst>
              <a:cxn ang="T6">
                <a:pos x="T0" y="T1"/>
              </a:cxn>
              <a:cxn ang="T7">
                <a:pos x="T2" y="T3"/>
              </a:cxn>
              <a:cxn ang="T8">
                <a:pos x="T4" y="T5"/>
              </a:cxn>
            </a:cxnLst>
            <a:rect l="T9" t="T10" r="T11" b="T12"/>
            <a:pathLst>
              <a:path w="5588000" h="5054600">
                <a:moveTo>
                  <a:pt x="2797130" y="5054598"/>
                </a:moveTo>
                <a:lnTo>
                  <a:pt x="2797130" y="5054598"/>
                </a:lnTo>
                <a:cubicBezTo>
                  <a:pt x="2796086" y="5054599"/>
                  <a:pt x="2795043" y="5054599"/>
                  <a:pt x="2794000" y="5054600"/>
                </a:cubicBezTo>
                <a:cubicBezTo>
                  <a:pt x="1250916" y="5054600"/>
                  <a:pt x="0" y="3923089"/>
                  <a:pt x="0" y="2527300"/>
                </a:cubicBezTo>
                <a:cubicBezTo>
                  <a:pt x="-1" y="1131510"/>
                  <a:pt x="1250916" y="0"/>
                  <a:pt x="2793999" y="0"/>
                </a:cubicBezTo>
                <a:lnTo>
                  <a:pt x="2797130" y="5054598"/>
                </a:lnTo>
                <a:close/>
              </a:path>
            </a:pathLst>
          </a:custGeom>
          <a:solidFill>
            <a:schemeClr val="tx1">
              <a:alpha val="43137"/>
            </a:schemeClr>
          </a:solidFill>
          <a:ln>
            <a:noFill/>
          </a:ln>
          <a:effectLst>
            <a:outerShdw dist="22987"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9" name="Chord 81">
            <a:extLst>
              <a:ext uri="{FF2B5EF4-FFF2-40B4-BE49-F238E27FC236}">
                <a16:creationId xmlns:a16="http://schemas.microsoft.com/office/drawing/2014/main" id="{5C79CC52-35C3-4492-A3E9-7325293F4D77}"/>
              </a:ext>
            </a:extLst>
          </p:cNvPr>
          <p:cNvSpPr>
            <a:spLocks noChangeArrowheads="1"/>
          </p:cNvSpPr>
          <p:nvPr/>
        </p:nvSpPr>
        <p:spPr bwMode="auto">
          <a:xfrm>
            <a:off x="2171700" y="939800"/>
            <a:ext cx="4292600" cy="4394200"/>
          </a:xfrm>
          <a:custGeom>
            <a:avLst/>
            <a:gdLst>
              <a:gd name="T0" fmla="*/ 2149021 w 4292600"/>
              <a:gd name="T1" fmla="*/ 4394198 h 4394200"/>
              <a:gd name="T2" fmla="*/ 2146300 w 4292600"/>
              <a:gd name="T3" fmla="*/ 0 h 4394200"/>
              <a:gd name="T4" fmla="*/ 2147661 w 4292600"/>
              <a:gd name="T5" fmla="*/ 2197099 h 4394200"/>
              <a:gd name="T6" fmla="*/ 0 60000 65536"/>
              <a:gd name="T7" fmla="*/ 0 60000 65536"/>
              <a:gd name="T8" fmla="*/ 0 60000 65536"/>
              <a:gd name="T9" fmla="*/ 628637 w 4292600"/>
              <a:gd name="T10" fmla="*/ 643516 h 4394200"/>
              <a:gd name="T11" fmla="*/ 3663963 w 4292600"/>
              <a:gd name="T12" fmla="*/ 3750684 h 4394200"/>
            </a:gdLst>
            <a:ahLst/>
            <a:cxnLst>
              <a:cxn ang="T6">
                <a:pos x="T0" y="T1"/>
              </a:cxn>
              <a:cxn ang="T7">
                <a:pos x="T2" y="T3"/>
              </a:cxn>
              <a:cxn ang="T8">
                <a:pos x="T4" y="T5"/>
              </a:cxn>
            </a:cxnLst>
            <a:rect l="T9" t="T10" r="T11" b="T12"/>
            <a:pathLst>
              <a:path w="4292600" h="4394200">
                <a:moveTo>
                  <a:pt x="2149021" y="4394198"/>
                </a:moveTo>
                <a:lnTo>
                  <a:pt x="2149021" y="4394198"/>
                </a:lnTo>
                <a:cubicBezTo>
                  <a:pt x="2148114" y="4394199"/>
                  <a:pt x="2147207" y="4394199"/>
                  <a:pt x="2146300" y="4394200"/>
                </a:cubicBezTo>
                <a:cubicBezTo>
                  <a:pt x="960931" y="4394200"/>
                  <a:pt x="0" y="3410524"/>
                  <a:pt x="0" y="2197100"/>
                </a:cubicBezTo>
                <a:cubicBezTo>
                  <a:pt x="-1" y="983675"/>
                  <a:pt x="960931" y="0"/>
                  <a:pt x="2146299" y="0"/>
                </a:cubicBezTo>
                <a:lnTo>
                  <a:pt x="2149021" y="4394198"/>
                </a:lnTo>
                <a:close/>
              </a:path>
            </a:pathLst>
          </a:custGeom>
          <a:solidFill>
            <a:schemeClr val="tx1">
              <a:alpha val="43137"/>
            </a:scheme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60" name="Quad Arrow 16">
            <a:extLst>
              <a:ext uri="{FF2B5EF4-FFF2-40B4-BE49-F238E27FC236}">
                <a16:creationId xmlns:a16="http://schemas.microsoft.com/office/drawing/2014/main" id="{BB0826B0-C55B-4E12-8735-D1CDFAE9873C}"/>
              </a:ext>
            </a:extLst>
          </p:cNvPr>
          <p:cNvSpPr>
            <a:spLocks noChangeArrowheads="1"/>
          </p:cNvSpPr>
          <p:nvPr/>
        </p:nvSpPr>
        <p:spPr bwMode="auto">
          <a:xfrm>
            <a:off x="1155700" y="482600"/>
            <a:ext cx="6362700" cy="5945188"/>
          </a:xfrm>
          <a:custGeom>
            <a:avLst/>
            <a:gdLst>
              <a:gd name="T0" fmla="*/ 3181350 w 6362700"/>
              <a:gd name="T1" fmla="*/ 0 h 5945188"/>
              <a:gd name="T2" fmla="*/ 0 w 6362700"/>
              <a:gd name="T3" fmla="*/ 2972594 h 5945188"/>
              <a:gd name="T4" fmla="*/ 3181350 w 6362700"/>
              <a:gd name="T5" fmla="*/ 5945188 h 5945188"/>
              <a:gd name="T6" fmla="*/ 6362700 w 6362700"/>
              <a:gd name="T7" fmla="*/ 2972594 h 5945188"/>
              <a:gd name="T8" fmla="*/ 0 60000 65536"/>
              <a:gd name="T9" fmla="*/ 0 60000 65536"/>
              <a:gd name="T10" fmla="*/ 0 60000 65536"/>
              <a:gd name="T11" fmla="*/ 0 60000 65536"/>
              <a:gd name="T12" fmla="*/ 28390 w 6362700"/>
              <a:gd name="T13" fmla="*/ 2949319 h 5945188"/>
              <a:gd name="T14" fmla="*/ 6334310 w 6362700"/>
              <a:gd name="T15" fmla="*/ 2995869 h 5945188"/>
            </a:gdLst>
            <a:ahLst/>
            <a:cxnLst>
              <a:cxn ang="T8">
                <a:pos x="T0" y="T1"/>
              </a:cxn>
              <a:cxn ang="T9">
                <a:pos x="T2" y="T3"/>
              </a:cxn>
              <a:cxn ang="T10">
                <a:pos x="T4" y="T5"/>
              </a:cxn>
              <a:cxn ang="T11">
                <a:pos x="T6" y="T7"/>
              </a:cxn>
            </a:cxnLst>
            <a:rect l="T12" t="T13" r="T14" b="T15"/>
            <a:pathLst>
              <a:path w="6362700" h="5945188">
                <a:moveTo>
                  <a:pt x="0" y="2972594"/>
                </a:moveTo>
                <a:lnTo>
                  <a:pt x="166644" y="2835974"/>
                </a:lnTo>
                <a:lnTo>
                  <a:pt x="166644" y="2949319"/>
                </a:lnTo>
                <a:lnTo>
                  <a:pt x="3158075" y="2949319"/>
                </a:lnTo>
                <a:lnTo>
                  <a:pt x="3158075" y="166644"/>
                </a:lnTo>
                <a:lnTo>
                  <a:pt x="3044730" y="166644"/>
                </a:lnTo>
                <a:lnTo>
                  <a:pt x="3181350" y="0"/>
                </a:lnTo>
                <a:lnTo>
                  <a:pt x="3317970" y="166644"/>
                </a:lnTo>
                <a:lnTo>
                  <a:pt x="3204625" y="166644"/>
                </a:lnTo>
                <a:lnTo>
                  <a:pt x="3204625" y="2949319"/>
                </a:lnTo>
                <a:lnTo>
                  <a:pt x="6196056" y="2949319"/>
                </a:lnTo>
                <a:lnTo>
                  <a:pt x="6196056" y="2835974"/>
                </a:lnTo>
                <a:lnTo>
                  <a:pt x="6362700" y="2972594"/>
                </a:lnTo>
                <a:lnTo>
                  <a:pt x="6196056" y="3109214"/>
                </a:lnTo>
                <a:lnTo>
                  <a:pt x="6196056" y="2995869"/>
                </a:lnTo>
                <a:lnTo>
                  <a:pt x="3204625" y="2995869"/>
                </a:lnTo>
                <a:lnTo>
                  <a:pt x="3204625" y="5778544"/>
                </a:lnTo>
                <a:lnTo>
                  <a:pt x="3317970" y="5778544"/>
                </a:lnTo>
                <a:lnTo>
                  <a:pt x="3181350" y="5945188"/>
                </a:lnTo>
                <a:lnTo>
                  <a:pt x="3044730" y="5778544"/>
                </a:lnTo>
                <a:lnTo>
                  <a:pt x="3158075" y="5778544"/>
                </a:lnTo>
                <a:lnTo>
                  <a:pt x="3158075" y="2995869"/>
                </a:lnTo>
                <a:lnTo>
                  <a:pt x="166644" y="2995869"/>
                </a:lnTo>
                <a:lnTo>
                  <a:pt x="166644" y="3109214"/>
                </a:lnTo>
                <a:lnTo>
                  <a:pt x="0" y="2972594"/>
                </a:lnTo>
                <a:close/>
              </a:path>
            </a:pathLst>
          </a:custGeom>
          <a:solidFill>
            <a:schemeClr val="bg1"/>
          </a:solidFill>
          <a:ln>
            <a:noFill/>
          </a:ln>
          <a:effectLst>
            <a:outerShdw dist="23000" dir="5400000" rotWithShape="0">
              <a:srgbClr val="808080">
                <a:alpha val="34998"/>
              </a:srgbClr>
            </a:outerShdw>
          </a:effectLst>
          <a:extLst>
            <a:ext uri="{91240B29-F687-4F45-9708-019B960494DF}">
              <a14:hiddenLine xmlns:a14="http://schemas.microsoft.com/office/drawing/2010/main" w="3175">
                <a:solidFill>
                  <a:srgbClr val="000000"/>
                </a:solidFill>
                <a:miter lim="800000"/>
                <a:headEnd/>
                <a:tailEnd/>
              </a14:hiddenLine>
            </a:ext>
          </a:extLst>
        </p:spPr>
        <p:txBody>
          <a:bodyPr anchor="ctr"/>
          <a:lstStyle/>
          <a:p>
            <a:endParaRPr lang="en-US"/>
          </a:p>
        </p:txBody>
      </p:sp>
      <p:sp>
        <p:nvSpPr>
          <p:cNvPr id="2061" name="TextBox 11">
            <a:extLst>
              <a:ext uri="{FF2B5EF4-FFF2-40B4-BE49-F238E27FC236}">
                <a16:creationId xmlns:a16="http://schemas.microsoft.com/office/drawing/2014/main" id="{BF310DEF-AE9D-4DC9-98D2-ADDBDA184BE8}"/>
              </a:ext>
            </a:extLst>
          </p:cNvPr>
          <p:cNvSpPr txBox="1">
            <a:spLocks noChangeArrowheads="1"/>
          </p:cNvSpPr>
          <p:nvPr/>
        </p:nvSpPr>
        <p:spPr bwMode="auto">
          <a:xfrm>
            <a:off x="4368800" y="5486400"/>
            <a:ext cx="1143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Implementation</a:t>
            </a:r>
          </a:p>
        </p:txBody>
      </p:sp>
      <p:sp>
        <p:nvSpPr>
          <p:cNvPr id="2062" name="TextBox 12">
            <a:extLst>
              <a:ext uri="{FF2B5EF4-FFF2-40B4-BE49-F238E27FC236}">
                <a16:creationId xmlns:a16="http://schemas.microsoft.com/office/drawing/2014/main" id="{12554526-5C5D-4EC0-B28C-880BFA5772C6}"/>
              </a:ext>
            </a:extLst>
          </p:cNvPr>
          <p:cNvSpPr txBox="1">
            <a:spLocks noChangeArrowheads="1"/>
          </p:cNvSpPr>
          <p:nvPr/>
        </p:nvSpPr>
        <p:spPr bwMode="auto">
          <a:xfrm>
            <a:off x="5308600" y="5232400"/>
            <a:ext cx="469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Test</a:t>
            </a:r>
          </a:p>
        </p:txBody>
      </p:sp>
      <p:sp>
        <p:nvSpPr>
          <p:cNvPr id="2063" name="TextBox 13">
            <a:extLst>
              <a:ext uri="{FF2B5EF4-FFF2-40B4-BE49-F238E27FC236}">
                <a16:creationId xmlns:a16="http://schemas.microsoft.com/office/drawing/2014/main" id="{E043D124-CEFC-4630-AD9C-53E04441F071}"/>
              </a:ext>
            </a:extLst>
          </p:cNvPr>
          <p:cNvSpPr txBox="1">
            <a:spLocks noChangeArrowheads="1"/>
          </p:cNvSpPr>
          <p:nvPr/>
        </p:nvSpPr>
        <p:spPr bwMode="auto">
          <a:xfrm>
            <a:off x="5562600" y="49911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Integration</a:t>
            </a:r>
          </a:p>
        </p:txBody>
      </p:sp>
      <p:sp>
        <p:nvSpPr>
          <p:cNvPr id="2064" name="TextBox 14">
            <a:extLst>
              <a:ext uri="{FF2B5EF4-FFF2-40B4-BE49-F238E27FC236}">
                <a16:creationId xmlns:a16="http://schemas.microsoft.com/office/drawing/2014/main" id="{AB4EB1AA-7DC2-4DBC-AF26-3255641D7338}"/>
              </a:ext>
            </a:extLst>
          </p:cNvPr>
          <p:cNvSpPr txBox="1">
            <a:spLocks noChangeArrowheads="1"/>
          </p:cNvSpPr>
          <p:nvPr/>
        </p:nvSpPr>
        <p:spPr bwMode="auto">
          <a:xfrm>
            <a:off x="6273800" y="4394200"/>
            <a:ext cx="495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Code</a:t>
            </a:r>
          </a:p>
        </p:txBody>
      </p:sp>
      <p:sp>
        <p:nvSpPr>
          <p:cNvPr id="2065" name="TextBox 15">
            <a:extLst>
              <a:ext uri="{FF2B5EF4-FFF2-40B4-BE49-F238E27FC236}">
                <a16:creationId xmlns:a16="http://schemas.microsoft.com/office/drawing/2014/main" id="{6FB04FD1-85E7-4327-8C14-E16064AFE158}"/>
              </a:ext>
            </a:extLst>
          </p:cNvPr>
          <p:cNvSpPr txBox="1">
            <a:spLocks noChangeArrowheads="1"/>
          </p:cNvSpPr>
          <p:nvPr/>
        </p:nvSpPr>
        <p:spPr bwMode="auto">
          <a:xfrm>
            <a:off x="6388100" y="39243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Detailed</a:t>
            </a:r>
          </a:p>
          <a:p>
            <a:pPr eaLnBrk="1" hangingPunct="1">
              <a:spcBef>
                <a:spcPct val="0"/>
              </a:spcBef>
              <a:buFontTx/>
              <a:buNone/>
            </a:pPr>
            <a:r>
              <a:rPr lang="en-US" altLang="en-US" sz="1000" b="1">
                <a:solidFill>
                  <a:schemeClr val="bg1"/>
                </a:solidFill>
              </a:rPr>
              <a:t>design</a:t>
            </a:r>
          </a:p>
        </p:txBody>
      </p:sp>
      <p:sp>
        <p:nvSpPr>
          <p:cNvPr id="2066" name="TextBox 17">
            <a:extLst>
              <a:ext uri="{FF2B5EF4-FFF2-40B4-BE49-F238E27FC236}">
                <a16:creationId xmlns:a16="http://schemas.microsoft.com/office/drawing/2014/main" id="{27D3E374-1D6D-4C9E-A734-4C33CC43F27C}"/>
              </a:ext>
            </a:extLst>
          </p:cNvPr>
          <p:cNvSpPr txBox="1">
            <a:spLocks noChangeArrowheads="1"/>
          </p:cNvSpPr>
          <p:nvPr/>
        </p:nvSpPr>
        <p:spPr bwMode="auto">
          <a:xfrm>
            <a:off x="6032500" y="2235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67" name="TextBox 18">
            <a:extLst>
              <a:ext uri="{FF2B5EF4-FFF2-40B4-BE49-F238E27FC236}">
                <a16:creationId xmlns:a16="http://schemas.microsoft.com/office/drawing/2014/main" id="{34061425-2FF1-4242-BD02-2F5F401535D1}"/>
              </a:ext>
            </a:extLst>
          </p:cNvPr>
          <p:cNvSpPr txBox="1">
            <a:spLocks noChangeArrowheads="1"/>
          </p:cNvSpPr>
          <p:nvPr/>
        </p:nvSpPr>
        <p:spPr bwMode="auto">
          <a:xfrm>
            <a:off x="6350000" y="2895600"/>
            <a:ext cx="97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Operational Prototype</a:t>
            </a:r>
          </a:p>
        </p:txBody>
      </p:sp>
      <p:sp>
        <p:nvSpPr>
          <p:cNvPr id="2068" name="TextBox 19">
            <a:extLst>
              <a:ext uri="{FF2B5EF4-FFF2-40B4-BE49-F238E27FC236}">
                <a16:creationId xmlns:a16="http://schemas.microsoft.com/office/drawing/2014/main" id="{AD3BFCD3-085C-4477-9BFA-88ED00A287BF}"/>
              </a:ext>
            </a:extLst>
          </p:cNvPr>
          <p:cNvSpPr txBox="1">
            <a:spLocks noChangeArrowheads="1"/>
          </p:cNvSpPr>
          <p:nvPr/>
        </p:nvSpPr>
        <p:spPr bwMode="auto">
          <a:xfrm>
            <a:off x="5638800" y="3073400"/>
            <a:ext cx="88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Prototype 2</a:t>
            </a:r>
          </a:p>
        </p:txBody>
      </p:sp>
      <p:sp>
        <p:nvSpPr>
          <p:cNvPr id="2069" name="TextBox 20">
            <a:extLst>
              <a:ext uri="{FF2B5EF4-FFF2-40B4-BE49-F238E27FC236}">
                <a16:creationId xmlns:a16="http://schemas.microsoft.com/office/drawing/2014/main" id="{6ACB6726-ACAE-413A-BFA8-D695ACDC86F0}"/>
              </a:ext>
            </a:extLst>
          </p:cNvPr>
          <p:cNvSpPr txBox="1">
            <a:spLocks noChangeArrowheads="1"/>
          </p:cNvSpPr>
          <p:nvPr/>
        </p:nvSpPr>
        <p:spPr bwMode="auto">
          <a:xfrm>
            <a:off x="5003800" y="3175000"/>
            <a:ext cx="762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b="1">
                <a:solidFill>
                  <a:srgbClr val="FFFFFF"/>
                </a:solidFill>
              </a:rPr>
              <a:t>Prototype 1</a:t>
            </a:r>
          </a:p>
        </p:txBody>
      </p:sp>
      <p:sp>
        <p:nvSpPr>
          <p:cNvPr id="2070" name="TextBox 21">
            <a:extLst>
              <a:ext uri="{FF2B5EF4-FFF2-40B4-BE49-F238E27FC236}">
                <a16:creationId xmlns:a16="http://schemas.microsoft.com/office/drawing/2014/main" id="{D7080C2A-421F-4CDA-B9D4-4109027BCA8A}"/>
              </a:ext>
            </a:extLst>
          </p:cNvPr>
          <p:cNvSpPr txBox="1">
            <a:spLocks noChangeArrowheads="1"/>
          </p:cNvSpPr>
          <p:nvPr/>
        </p:nvSpPr>
        <p:spPr bwMode="auto">
          <a:xfrm>
            <a:off x="5346700" y="25019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1" name="TextBox 22">
            <a:extLst>
              <a:ext uri="{FF2B5EF4-FFF2-40B4-BE49-F238E27FC236}">
                <a16:creationId xmlns:a16="http://schemas.microsoft.com/office/drawing/2014/main" id="{5B2C1A48-403A-4F3C-9B01-7E70EC0D9CA5}"/>
              </a:ext>
            </a:extLst>
          </p:cNvPr>
          <p:cNvSpPr txBox="1">
            <a:spLocks noChangeArrowheads="1"/>
          </p:cNvSpPr>
          <p:nvPr/>
        </p:nvSpPr>
        <p:spPr bwMode="auto">
          <a:xfrm>
            <a:off x="4711700" y="2743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2" name="TextBox 23">
            <a:extLst>
              <a:ext uri="{FF2B5EF4-FFF2-40B4-BE49-F238E27FC236}">
                <a16:creationId xmlns:a16="http://schemas.microsoft.com/office/drawing/2014/main" id="{E50BEE71-D33E-4367-8C62-8D64D4C0EA83}"/>
              </a:ext>
            </a:extLst>
          </p:cNvPr>
          <p:cNvSpPr txBox="1">
            <a:spLocks noChangeArrowheads="1"/>
          </p:cNvSpPr>
          <p:nvPr/>
        </p:nvSpPr>
        <p:spPr bwMode="auto">
          <a:xfrm>
            <a:off x="4737100" y="3814763"/>
            <a:ext cx="1028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p:txBody>
      </p:sp>
      <p:sp>
        <p:nvSpPr>
          <p:cNvPr id="2073" name="TextBox 24">
            <a:extLst>
              <a:ext uri="{FF2B5EF4-FFF2-40B4-BE49-F238E27FC236}">
                <a16:creationId xmlns:a16="http://schemas.microsoft.com/office/drawing/2014/main" id="{7481C12E-E634-447D-A831-CE89FBE9FF97}"/>
              </a:ext>
            </a:extLst>
          </p:cNvPr>
          <p:cNvSpPr txBox="1">
            <a:spLocks noChangeArrowheads="1"/>
          </p:cNvSpPr>
          <p:nvPr/>
        </p:nvSpPr>
        <p:spPr bwMode="auto">
          <a:xfrm>
            <a:off x="5791200" y="3475038"/>
            <a:ext cx="596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Models</a:t>
            </a:r>
          </a:p>
        </p:txBody>
      </p:sp>
      <p:sp>
        <p:nvSpPr>
          <p:cNvPr id="2074" name="TextBox 25">
            <a:extLst>
              <a:ext uri="{FF2B5EF4-FFF2-40B4-BE49-F238E27FC236}">
                <a16:creationId xmlns:a16="http://schemas.microsoft.com/office/drawing/2014/main" id="{359947D4-A912-45D4-A19B-F42E9224DC6F}"/>
              </a:ext>
            </a:extLst>
          </p:cNvPr>
          <p:cNvSpPr txBox="1">
            <a:spLocks noChangeArrowheads="1"/>
          </p:cNvSpPr>
          <p:nvPr/>
        </p:nvSpPr>
        <p:spPr bwMode="auto">
          <a:xfrm>
            <a:off x="4292600" y="3505200"/>
            <a:ext cx="82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Concepts of require-</a:t>
            </a:r>
          </a:p>
          <a:p>
            <a:pPr eaLnBrk="1" hangingPunct="1">
              <a:spcBef>
                <a:spcPct val="0"/>
              </a:spcBef>
              <a:buFontTx/>
              <a:buNone/>
            </a:pPr>
            <a:r>
              <a:rPr lang="en-US" altLang="en-US" sz="800" b="1">
                <a:solidFill>
                  <a:schemeClr val="bg1"/>
                </a:solidFill>
              </a:rPr>
              <a:t>ments</a:t>
            </a:r>
          </a:p>
        </p:txBody>
      </p:sp>
      <p:sp>
        <p:nvSpPr>
          <p:cNvPr id="2075" name="TextBox 26">
            <a:extLst>
              <a:ext uri="{FF2B5EF4-FFF2-40B4-BE49-F238E27FC236}">
                <a16:creationId xmlns:a16="http://schemas.microsoft.com/office/drawing/2014/main" id="{F084348D-5AB4-4421-9BBD-CC3169A84379}"/>
              </a:ext>
            </a:extLst>
          </p:cNvPr>
          <p:cNvSpPr txBox="1">
            <a:spLocks noChangeArrowheads="1"/>
          </p:cNvSpPr>
          <p:nvPr/>
        </p:nvSpPr>
        <p:spPr bwMode="auto">
          <a:xfrm>
            <a:off x="3805238" y="343693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rgbClr val="FFFFFF"/>
                </a:solidFill>
              </a:rPr>
              <a:t>Rqts Plan</a:t>
            </a:r>
          </a:p>
          <a:p>
            <a:pPr eaLnBrk="1" hangingPunct="1">
              <a:spcBef>
                <a:spcPct val="0"/>
              </a:spcBef>
              <a:buFontTx/>
              <a:buNone/>
            </a:pPr>
            <a:r>
              <a:rPr lang="en-US" altLang="en-US" sz="800" b="1">
                <a:solidFill>
                  <a:srgbClr val="FFFFFF"/>
                </a:solidFill>
              </a:rPr>
              <a:t>Life cycle </a:t>
            </a:r>
          </a:p>
          <a:p>
            <a:pPr eaLnBrk="1" hangingPunct="1">
              <a:spcBef>
                <a:spcPct val="0"/>
              </a:spcBef>
              <a:buFontTx/>
              <a:buNone/>
            </a:pPr>
            <a:r>
              <a:rPr lang="en-US" altLang="en-US" sz="800" b="1">
                <a:solidFill>
                  <a:srgbClr val="FFFFFF"/>
                </a:solidFill>
              </a:rPr>
              <a:t>plan</a:t>
            </a:r>
          </a:p>
        </p:txBody>
      </p:sp>
      <p:sp>
        <p:nvSpPr>
          <p:cNvPr id="2076" name="TextBox 28">
            <a:extLst>
              <a:ext uri="{FF2B5EF4-FFF2-40B4-BE49-F238E27FC236}">
                <a16:creationId xmlns:a16="http://schemas.microsoft.com/office/drawing/2014/main" id="{06607CC5-9CD8-41B5-A3E7-E0C5ED84D06B}"/>
              </a:ext>
            </a:extLst>
          </p:cNvPr>
          <p:cNvSpPr txBox="1">
            <a:spLocks noChangeArrowheads="1"/>
          </p:cNvSpPr>
          <p:nvPr/>
        </p:nvSpPr>
        <p:spPr bwMode="auto">
          <a:xfrm>
            <a:off x="3459163" y="3995738"/>
            <a:ext cx="102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Development plan</a:t>
            </a:r>
          </a:p>
        </p:txBody>
      </p:sp>
      <p:sp>
        <p:nvSpPr>
          <p:cNvPr id="2077" name="TextBox 29">
            <a:extLst>
              <a:ext uri="{FF2B5EF4-FFF2-40B4-BE49-F238E27FC236}">
                <a16:creationId xmlns:a16="http://schemas.microsoft.com/office/drawing/2014/main" id="{3916A356-A2AD-4C40-9FFF-8A09D8F76AC2}"/>
              </a:ext>
            </a:extLst>
          </p:cNvPr>
          <p:cNvSpPr txBox="1">
            <a:spLocks noChangeArrowheads="1"/>
          </p:cNvSpPr>
          <p:nvPr/>
        </p:nvSpPr>
        <p:spPr bwMode="auto">
          <a:xfrm>
            <a:off x="3332163" y="4686300"/>
            <a:ext cx="1201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Integration and test plan</a:t>
            </a:r>
          </a:p>
        </p:txBody>
      </p:sp>
      <p:sp>
        <p:nvSpPr>
          <p:cNvPr id="2078" name="TextBox 36">
            <a:extLst>
              <a:ext uri="{FF2B5EF4-FFF2-40B4-BE49-F238E27FC236}">
                <a16:creationId xmlns:a16="http://schemas.microsoft.com/office/drawing/2014/main" id="{E36947A8-82F1-4CA4-9EAE-A9FFE062BF93}"/>
              </a:ext>
            </a:extLst>
          </p:cNvPr>
          <p:cNvSpPr txBox="1">
            <a:spLocks noChangeArrowheads="1"/>
          </p:cNvSpPr>
          <p:nvPr/>
        </p:nvSpPr>
        <p:spPr bwMode="auto">
          <a:xfrm>
            <a:off x="4351338" y="2908300"/>
            <a:ext cx="690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Risk </a:t>
            </a:r>
          </a:p>
          <a:p>
            <a:pPr eaLnBrk="1" hangingPunct="1">
              <a:spcBef>
                <a:spcPct val="0"/>
              </a:spcBef>
              <a:buFontTx/>
              <a:buNone/>
            </a:pPr>
            <a:r>
              <a:rPr lang="en-US" altLang="en-US" sz="800" b="1">
                <a:solidFill>
                  <a:schemeClr val="bg1"/>
                </a:solidFill>
              </a:rPr>
              <a:t>analysis</a:t>
            </a:r>
          </a:p>
        </p:txBody>
      </p:sp>
      <p:sp>
        <p:nvSpPr>
          <p:cNvPr id="2079" name="TextBox 37">
            <a:extLst>
              <a:ext uri="{FF2B5EF4-FFF2-40B4-BE49-F238E27FC236}">
                <a16:creationId xmlns:a16="http://schemas.microsoft.com/office/drawing/2014/main" id="{DDDB82B5-4EB9-4EB4-9950-D57218BB968C}"/>
              </a:ext>
            </a:extLst>
          </p:cNvPr>
          <p:cNvSpPr txBox="1">
            <a:spLocks noChangeArrowheads="1"/>
          </p:cNvSpPr>
          <p:nvPr/>
        </p:nvSpPr>
        <p:spPr bwMode="auto">
          <a:xfrm>
            <a:off x="6367463" y="35433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Benchmarks</a:t>
            </a:r>
          </a:p>
        </p:txBody>
      </p:sp>
      <p:sp>
        <p:nvSpPr>
          <p:cNvPr id="2080" name="TextBox 38">
            <a:extLst>
              <a:ext uri="{FF2B5EF4-FFF2-40B4-BE49-F238E27FC236}">
                <a16:creationId xmlns:a16="http://schemas.microsoft.com/office/drawing/2014/main" id="{52941D38-B54F-4D6C-A03E-4D5C48E831C1}"/>
              </a:ext>
            </a:extLst>
          </p:cNvPr>
          <p:cNvSpPr txBox="1">
            <a:spLocks noChangeArrowheads="1"/>
          </p:cNvSpPr>
          <p:nvPr/>
        </p:nvSpPr>
        <p:spPr bwMode="auto">
          <a:xfrm rot="289990">
            <a:off x="4991100" y="3413125"/>
            <a:ext cx="823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Emulations</a:t>
            </a:r>
          </a:p>
        </p:txBody>
      </p:sp>
      <p:sp>
        <p:nvSpPr>
          <p:cNvPr id="2081" name="TextBox 39">
            <a:extLst>
              <a:ext uri="{FF2B5EF4-FFF2-40B4-BE49-F238E27FC236}">
                <a16:creationId xmlns:a16="http://schemas.microsoft.com/office/drawing/2014/main" id="{F233F361-5BDB-4A20-920A-2283EA78E017}"/>
              </a:ext>
            </a:extLst>
          </p:cNvPr>
          <p:cNvSpPr txBox="1">
            <a:spLocks noChangeArrowheads="1"/>
          </p:cNvSpPr>
          <p:nvPr/>
        </p:nvSpPr>
        <p:spPr bwMode="auto">
          <a:xfrm>
            <a:off x="4348163" y="4008438"/>
            <a:ext cx="1006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a:p>
            <a:pPr eaLnBrk="1" hangingPunct="1">
              <a:spcBef>
                <a:spcPct val="0"/>
              </a:spcBef>
              <a:buFontTx/>
              <a:buNone/>
            </a:pPr>
            <a:r>
              <a:rPr lang="en-US" altLang="en-US" sz="1000" b="1">
                <a:solidFill>
                  <a:schemeClr val="bg1"/>
                </a:solidFill>
              </a:rPr>
              <a:t>validation</a:t>
            </a:r>
          </a:p>
        </p:txBody>
      </p:sp>
      <p:sp>
        <p:nvSpPr>
          <p:cNvPr id="2082" name="TextBox 40">
            <a:extLst>
              <a:ext uri="{FF2B5EF4-FFF2-40B4-BE49-F238E27FC236}">
                <a16:creationId xmlns:a16="http://schemas.microsoft.com/office/drawing/2014/main" id="{9ED3540B-4B79-432B-92E2-0E7CE5EE9357}"/>
              </a:ext>
            </a:extLst>
          </p:cNvPr>
          <p:cNvSpPr txBox="1">
            <a:spLocks noChangeArrowheads="1"/>
          </p:cNvSpPr>
          <p:nvPr/>
        </p:nvSpPr>
        <p:spPr bwMode="auto">
          <a:xfrm>
            <a:off x="4381500" y="4686300"/>
            <a:ext cx="1384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Design validation</a:t>
            </a:r>
          </a:p>
          <a:p>
            <a:pPr eaLnBrk="1" hangingPunct="1">
              <a:spcBef>
                <a:spcPct val="0"/>
              </a:spcBef>
              <a:buFontTx/>
              <a:buNone/>
            </a:pPr>
            <a:r>
              <a:rPr lang="en-US" altLang="en-US" sz="1000" b="1">
                <a:solidFill>
                  <a:schemeClr val="bg1"/>
                </a:solidFill>
              </a:rPr>
              <a:t>And verification</a:t>
            </a:r>
          </a:p>
        </p:txBody>
      </p:sp>
      <p:sp>
        <p:nvSpPr>
          <p:cNvPr id="2083" name="TextBox 41">
            <a:extLst>
              <a:ext uri="{FF2B5EF4-FFF2-40B4-BE49-F238E27FC236}">
                <a16:creationId xmlns:a16="http://schemas.microsoft.com/office/drawing/2014/main" id="{D4884FA8-6B6B-4C60-9E6D-7390CC0F1D9E}"/>
              </a:ext>
            </a:extLst>
          </p:cNvPr>
          <p:cNvSpPr txBox="1">
            <a:spLocks noChangeArrowheads="1"/>
          </p:cNvSpPr>
          <p:nvPr/>
        </p:nvSpPr>
        <p:spPr bwMode="auto">
          <a:xfrm>
            <a:off x="5676900" y="384016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Product </a:t>
            </a:r>
          </a:p>
          <a:p>
            <a:pPr eaLnBrk="1" hangingPunct="1">
              <a:spcBef>
                <a:spcPct val="0"/>
              </a:spcBef>
              <a:buFontTx/>
              <a:buNone/>
            </a:pPr>
            <a:r>
              <a:rPr lang="en-US" altLang="en-US" sz="1000" b="1">
                <a:solidFill>
                  <a:schemeClr val="bg1"/>
                </a:solidFill>
              </a:rPr>
              <a:t>design</a:t>
            </a:r>
          </a:p>
        </p:txBody>
      </p:sp>
      <p:sp>
        <p:nvSpPr>
          <p:cNvPr id="2084" name="TextBox 42">
            <a:extLst>
              <a:ext uri="{FF2B5EF4-FFF2-40B4-BE49-F238E27FC236}">
                <a16:creationId xmlns:a16="http://schemas.microsoft.com/office/drawing/2014/main" id="{28BCF429-B1F3-476E-9CA1-DE43509CF446}"/>
              </a:ext>
            </a:extLst>
          </p:cNvPr>
          <p:cNvSpPr txBox="1">
            <a:spLocks noChangeArrowheads="1"/>
          </p:cNvSpPr>
          <p:nvPr/>
        </p:nvSpPr>
        <p:spPr bwMode="auto">
          <a:xfrm>
            <a:off x="5964238" y="47117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Unit test</a:t>
            </a:r>
          </a:p>
        </p:txBody>
      </p:sp>
      <p:sp>
        <p:nvSpPr>
          <p:cNvPr id="2085" name="Circular Arrow 48">
            <a:extLst>
              <a:ext uri="{FF2B5EF4-FFF2-40B4-BE49-F238E27FC236}">
                <a16:creationId xmlns:a16="http://schemas.microsoft.com/office/drawing/2014/main" id="{43EE50C9-1988-4ED7-B5D0-EADC18E48BAB}"/>
              </a:ext>
            </a:extLst>
          </p:cNvPr>
          <p:cNvSpPr>
            <a:spLocks noChangeArrowheads="1"/>
          </p:cNvSpPr>
          <p:nvPr/>
        </p:nvSpPr>
        <p:spPr bwMode="auto">
          <a:xfrm>
            <a:off x="1041400" y="2933700"/>
            <a:ext cx="1104900" cy="1104900"/>
          </a:xfrm>
          <a:custGeom>
            <a:avLst/>
            <a:gdLst>
              <a:gd name="T0" fmla="*/ 601928 w 1104900"/>
              <a:gd name="T1" fmla="*/ 114547 h 1104900"/>
              <a:gd name="T2" fmla="*/ 1066623 w 1104900"/>
              <a:gd name="T3" fmla="*/ 357630 h 1104900"/>
              <a:gd name="T4" fmla="*/ 986873 w 1104900"/>
              <a:gd name="T5" fmla="*/ 478398 h 1104900"/>
              <a:gd name="T6" fmla="*/ 846280 w 1104900"/>
              <a:gd name="T7" fmla="*/ 395189 h 1104900"/>
              <a:gd name="T8" fmla="*/ 0 60000 65536"/>
              <a:gd name="T9" fmla="*/ 0 60000 65536"/>
              <a:gd name="T10" fmla="*/ 0 60000 65536"/>
              <a:gd name="T11" fmla="*/ 0 60000 65536"/>
              <a:gd name="T12" fmla="*/ 229116 w 1104900"/>
              <a:gd name="T13" fmla="*/ 229116 h 1104900"/>
              <a:gd name="T14" fmla="*/ 875784 w 1104900"/>
              <a:gd name="T15" fmla="*/ 875784 h 1104900"/>
            </a:gdLst>
            <a:ahLst/>
            <a:cxnLst>
              <a:cxn ang="T8">
                <a:pos x="T0" y="T1"/>
              </a:cxn>
              <a:cxn ang="T9">
                <a:pos x="T2" y="T3"/>
              </a:cxn>
              <a:cxn ang="T10">
                <a:pos x="T4" y="T5"/>
              </a:cxn>
              <a:cxn ang="T11">
                <a:pos x="T6" y="T7"/>
              </a:cxn>
            </a:cxnLst>
            <a:rect l="T12" t="T13" r="T14" b="T15"/>
            <a:pathLst>
              <a:path w="1104900" h="1104900">
                <a:moveTo>
                  <a:pt x="603789" y="98078"/>
                </a:moveTo>
                <a:lnTo>
                  <a:pt x="603788" y="98078"/>
                </a:lnTo>
                <a:cubicBezTo>
                  <a:pt x="767597" y="116586"/>
                  <a:pt x="908762" y="221834"/>
                  <a:pt x="973261" y="373544"/>
                </a:cubicBezTo>
                <a:lnTo>
                  <a:pt x="1066623" y="357630"/>
                </a:lnTo>
                <a:lnTo>
                  <a:pt x="986873" y="478398"/>
                </a:lnTo>
                <a:lnTo>
                  <a:pt x="846280" y="395189"/>
                </a:lnTo>
                <a:lnTo>
                  <a:pt x="939602" y="379282"/>
                </a:lnTo>
                <a:lnTo>
                  <a:pt x="939601" y="379282"/>
                </a:lnTo>
                <a:cubicBezTo>
                  <a:pt x="878322" y="242280"/>
                  <a:pt x="749200" y="147866"/>
                  <a:pt x="600067" y="131015"/>
                </a:cubicBezTo>
                <a:lnTo>
                  <a:pt x="603789" y="98078"/>
                </a:lnTo>
                <a:close/>
              </a:path>
            </a:pathLst>
          </a:custGeom>
          <a:solidFill>
            <a:srgbClr val="7F7F7F"/>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86" name="Circular Arrow 49">
            <a:extLst>
              <a:ext uri="{FF2B5EF4-FFF2-40B4-BE49-F238E27FC236}">
                <a16:creationId xmlns:a16="http://schemas.microsoft.com/office/drawing/2014/main" id="{CC02FB13-2E01-473C-BFA2-BB6332FA8AFF}"/>
              </a:ext>
            </a:extLst>
          </p:cNvPr>
          <p:cNvSpPr>
            <a:spLocks noChangeArrowheads="1"/>
          </p:cNvSpPr>
          <p:nvPr/>
        </p:nvSpPr>
        <p:spPr bwMode="auto">
          <a:xfrm rot="-905591">
            <a:off x="3946525" y="757238"/>
            <a:ext cx="715963" cy="482600"/>
          </a:xfrm>
          <a:custGeom>
            <a:avLst/>
            <a:gdLst>
              <a:gd name="T0" fmla="*/ 256884 w 715963"/>
              <a:gd name="T1" fmla="*/ 59397 h 482600"/>
              <a:gd name="T2" fmla="*/ 659395 w 715963"/>
              <a:gd name="T3" fmla="*/ 122727 h 482600"/>
              <a:gd name="T4" fmla="*/ 656174 w 715963"/>
              <a:gd name="T5" fmla="*/ 190470 h 482600"/>
              <a:gd name="T6" fmla="*/ 563154 w 715963"/>
              <a:gd name="T7" fmla="*/ 139132 h 482600"/>
              <a:gd name="T8" fmla="*/ 0 60000 65536"/>
              <a:gd name="T9" fmla="*/ 0 60000 65536"/>
              <a:gd name="T10" fmla="*/ 0 60000 65536"/>
              <a:gd name="T11" fmla="*/ 0 60000 65536"/>
              <a:gd name="T12" fmla="*/ 134249 w 715963"/>
              <a:gd name="T13" fmla="*/ 100074 h 482600"/>
              <a:gd name="T14" fmla="*/ 581714 w 715963"/>
              <a:gd name="T15" fmla="*/ 382526 h 482600"/>
            </a:gdLst>
            <a:ahLst/>
            <a:cxnLst>
              <a:cxn ang="T8">
                <a:pos x="T0" y="T1"/>
              </a:cxn>
              <a:cxn ang="T9">
                <a:pos x="T2" y="T3"/>
              </a:cxn>
              <a:cxn ang="T10">
                <a:pos x="T4" y="T5"/>
              </a:cxn>
              <a:cxn ang="T11">
                <a:pos x="T6" y="T7"/>
              </a:cxn>
            </a:cxnLst>
            <a:rect l="T12" t="T13" r="T14" b="T15"/>
            <a:pathLst>
              <a:path w="715963" h="482600">
                <a:moveTo>
                  <a:pt x="253238" y="52837"/>
                </a:moveTo>
                <a:lnTo>
                  <a:pt x="253238" y="52837"/>
                </a:lnTo>
                <a:cubicBezTo>
                  <a:pt x="286897" y="45383"/>
                  <a:pt x="322310" y="41575"/>
                  <a:pt x="357981" y="41576"/>
                </a:cubicBezTo>
                <a:cubicBezTo>
                  <a:pt x="463037" y="41576"/>
                  <a:pt x="561243" y="74491"/>
                  <a:pt x="620090" y="129426"/>
                </a:cubicBezTo>
                <a:lnTo>
                  <a:pt x="659395" y="122727"/>
                </a:lnTo>
                <a:lnTo>
                  <a:pt x="656174" y="190470"/>
                </a:lnTo>
                <a:lnTo>
                  <a:pt x="563154" y="139132"/>
                </a:lnTo>
                <a:lnTo>
                  <a:pt x="602299" y="132460"/>
                </a:lnTo>
                <a:lnTo>
                  <a:pt x="602298" y="132460"/>
                </a:lnTo>
                <a:cubicBezTo>
                  <a:pt x="545494" y="84461"/>
                  <a:pt x="454661" y="56055"/>
                  <a:pt x="357982" y="56055"/>
                </a:cubicBezTo>
                <a:cubicBezTo>
                  <a:pt x="324833" y="56054"/>
                  <a:pt x="291910" y="59404"/>
                  <a:pt x="260536" y="65968"/>
                </a:cubicBezTo>
                <a:lnTo>
                  <a:pt x="253238" y="52837"/>
                </a:lnTo>
                <a:close/>
              </a:path>
            </a:pathLst>
          </a:custGeom>
          <a:solidFill>
            <a:srgbClr val="7F7F7F"/>
          </a:solidFill>
          <a:ln w="9525">
            <a:solidFill>
              <a:srgbClr val="7F7F7F"/>
            </a:solidFill>
            <a:miter lim="800000"/>
            <a:headEnd/>
            <a:tailEnd/>
          </a:ln>
          <a:effectLst>
            <a:outerShdw dist="23000" dir="5400000" rotWithShape="0">
              <a:srgbClr val="808080">
                <a:alpha val="34998"/>
              </a:srgbClr>
            </a:outerShdw>
          </a:effectLst>
        </p:spPr>
        <p:txBody>
          <a:bodyPr anchor="ctr"/>
          <a:lstStyle/>
          <a:p>
            <a:endParaRPr lang="en-US"/>
          </a:p>
        </p:txBody>
      </p:sp>
      <p:sp>
        <p:nvSpPr>
          <p:cNvPr id="2087" name="Block Arc 88">
            <a:extLst>
              <a:ext uri="{FF2B5EF4-FFF2-40B4-BE49-F238E27FC236}">
                <a16:creationId xmlns:a16="http://schemas.microsoft.com/office/drawing/2014/main" id="{6CEBCE4A-5095-4AC0-8475-E6A8F647A9E7}"/>
              </a:ext>
            </a:extLst>
          </p:cNvPr>
          <p:cNvSpPr>
            <a:spLocks noChangeArrowheads="1"/>
          </p:cNvSpPr>
          <p:nvPr/>
        </p:nvSpPr>
        <p:spPr bwMode="auto">
          <a:xfrm rot="5400000">
            <a:off x="2520950" y="1428750"/>
            <a:ext cx="3695700" cy="4114800"/>
          </a:xfrm>
          <a:custGeom>
            <a:avLst/>
            <a:gdLst>
              <a:gd name="T0" fmla="*/ 11013 w 3695700"/>
              <a:gd name="T1" fmla="*/ 2057400 h 4114800"/>
              <a:gd name="T2" fmla="*/ 3684665 w 3695700"/>
              <a:gd name="T3" fmla="*/ 2067262 h 4114800"/>
              <a:gd name="T4" fmla="*/ 1847850 w 3695700"/>
              <a:gd name="T5" fmla="*/ 2057400 h 4114800"/>
              <a:gd name="T6" fmla="*/ 0 60000 65536"/>
              <a:gd name="T7" fmla="*/ 0 60000 65536"/>
              <a:gd name="T8" fmla="*/ 0 60000 65536"/>
              <a:gd name="T9" fmla="*/ 0 w 3695700"/>
              <a:gd name="T10" fmla="*/ 0 h 4114800"/>
              <a:gd name="T11" fmla="*/ 3695700 w 3695700"/>
              <a:gd name="T12" fmla="*/ 2067321 h 4114800"/>
            </a:gdLst>
            <a:ahLst/>
            <a:cxnLst>
              <a:cxn ang="T6">
                <a:pos x="T0" y="T1"/>
              </a:cxn>
              <a:cxn ang="T7">
                <a:pos x="T2" y="T3"/>
              </a:cxn>
              <a:cxn ang="T8">
                <a:pos x="T4" y="T5"/>
              </a:cxn>
            </a:cxnLst>
            <a:rect l="T9" t="T10" r="T11" b="T12"/>
            <a:pathLst>
              <a:path w="3695700" h="4114800">
                <a:moveTo>
                  <a:pt x="0" y="2057400"/>
                </a:moveTo>
                <a:lnTo>
                  <a:pt x="0" y="2057400"/>
                </a:lnTo>
                <a:cubicBezTo>
                  <a:pt x="0" y="921129"/>
                  <a:pt x="827310" y="0"/>
                  <a:pt x="1847850" y="0"/>
                </a:cubicBezTo>
                <a:cubicBezTo>
                  <a:pt x="2868389" y="0"/>
                  <a:pt x="3695700" y="921129"/>
                  <a:pt x="3695700" y="2057400"/>
                </a:cubicBezTo>
                <a:cubicBezTo>
                  <a:pt x="3695700" y="2060707"/>
                  <a:pt x="3695692" y="2064014"/>
                  <a:pt x="3695678" y="2067320"/>
                </a:cubicBezTo>
                <a:lnTo>
                  <a:pt x="3673652" y="2067203"/>
                </a:lnTo>
                <a:lnTo>
                  <a:pt x="3673651" y="2067202"/>
                </a:lnTo>
                <a:cubicBezTo>
                  <a:pt x="3673665" y="2063935"/>
                  <a:pt x="3673673" y="2060667"/>
                  <a:pt x="3673673" y="2057400"/>
                </a:cubicBezTo>
                <a:cubicBezTo>
                  <a:pt x="3673673" y="933293"/>
                  <a:pt x="2856223" y="22026"/>
                  <a:pt x="1847849" y="22026"/>
                </a:cubicBezTo>
                <a:cubicBezTo>
                  <a:pt x="839474" y="22026"/>
                  <a:pt x="22025" y="933293"/>
                  <a:pt x="22025" y="2057400"/>
                </a:cubicBezTo>
                <a:lnTo>
                  <a:pt x="0" y="20574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8" name="Block Arc 89">
            <a:extLst>
              <a:ext uri="{FF2B5EF4-FFF2-40B4-BE49-F238E27FC236}">
                <a16:creationId xmlns:a16="http://schemas.microsoft.com/office/drawing/2014/main" id="{876637FD-5DA5-41F5-B0BD-FA6A972730BB}"/>
              </a:ext>
            </a:extLst>
          </p:cNvPr>
          <p:cNvSpPr>
            <a:spLocks noChangeArrowheads="1"/>
          </p:cNvSpPr>
          <p:nvPr/>
        </p:nvSpPr>
        <p:spPr bwMode="auto">
          <a:xfrm rot="-5400000">
            <a:off x="2800350" y="1720850"/>
            <a:ext cx="3035300" cy="2870200"/>
          </a:xfrm>
          <a:custGeom>
            <a:avLst/>
            <a:gdLst>
              <a:gd name="T0" fmla="*/ 8553 w 3035300"/>
              <a:gd name="T1" fmla="*/ 1435100 h 2870200"/>
              <a:gd name="T2" fmla="*/ 3026722 w 3035300"/>
              <a:gd name="T3" fmla="*/ 1443203 h 2870200"/>
              <a:gd name="T4" fmla="*/ 1517650 w 3035300"/>
              <a:gd name="T5" fmla="*/ 1435100 h 2870200"/>
              <a:gd name="T6" fmla="*/ 0 60000 65536"/>
              <a:gd name="T7" fmla="*/ 0 60000 65536"/>
              <a:gd name="T8" fmla="*/ 0 60000 65536"/>
              <a:gd name="T9" fmla="*/ 0 w 3035300"/>
              <a:gd name="T10" fmla="*/ 0 h 2870200"/>
              <a:gd name="T11" fmla="*/ 3035300 w 3035300"/>
              <a:gd name="T12" fmla="*/ 1443249 h 2870200"/>
            </a:gdLst>
            <a:ahLst/>
            <a:cxnLst>
              <a:cxn ang="T6">
                <a:pos x="T0" y="T1"/>
              </a:cxn>
              <a:cxn ang="T7">
                <a:pos x="T2" y="T3"/>
              </a:cxn>
              <a:cxn ang="T8">
                <a:pos x="T4" y="T5"/>
              </a:cxn>
            </a:cxnLst>
            <a:rect l="T9" t="T10" r="T11" b="T12"/>
            <a:pathLst>
              <a:path w="3035300" h="2870200">
                <a:moveTo>
                  <a:pt x="0" y="1435100"/>
                </a:moveTo>
                <a:lnTo>
                  <a:pt x="0" y="1435100"/>
                </a:lnTo>
                <a:cubicBezTo>
                  <a:pt x="0" y="642516"/>
                  <a:pt x="679475" y="0"/>
                  <a:pt x="1517650" y="0"/>
                </a:cubicBezTo>
                <a:cubicBezTo>
                  <a:pt x="2355824" y="0"/>
                  <a:pt x="3035300" y="642516"/>
                  <a:pt x="3035300" y="1435100"/>
                </a:cubicBezTo>
                <a:cubicBezTo>
                  <a:pt x="3035300" y="1437816"/>
                  <a:pt x="3035291" y="1440532"/>
                  <a:pt x="3035275" y="1443248"/>
                </a:cubicBezTo>
                <a:lnTo>
                  <a:pt x="3018169" y="1443157"/>
                </a:lnTo>
                <a:lnTo>
                  <a:pt x="3018168" y="1443156"/>
                </a:lnTo>
                <a:cubicBezTo>
                  <a:pt x="3018184" y="1440471"/>
                  <a:pt x="3018193" y="1437785"/>
                  <a:pt x="3018193" y="1435100"/>
                </a:cubicBezTo>
                <a:cubicBezTo>
                  <a:pt x="3018193" y="651963"/>
                  <a:pt x="2346376" y="17106"/>
                  <a:pt x="1517649" y="17106"/>
                </a:cubicBezTo>
                <a:cubicBezTo>
                  <a:pt x="688921" y="17106"/>
                  <a:pt x="17105" y="651963"/>
                  <a:pt x="17105" y="1435100"/>
                </a:cubicBezTo>
                <a:lnTo>
                  <a:pt x="0" y="1435100"/>
                </a:lnTo>
                <a:close/>
              </a:path>
            </a:pathLst>
          </a:custGeom>
          <a:noFill/>
          <a:ln w="9525">
            <a:solidFill>
              <a:schemeClr val="bg1"/>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9" name="Block Arc 91">
            <a:extLst>
              <a:ext uri="{FF2B5EF4-FFF2-40B4-BE49-F238E27FC236}">
                <a16:creationId xmlns:a16="http://schemas.microsoft.com/office/drawing/2014/main" id="{7217F695-D375-4B87-A199-748C2A79DF64}"/>
              </a:ext>
            </a:extLst>
          </p:cNvPr>
          <p:cNvSpPr>
            <a:spLocks noChangeArrowheads="1"/>
          </p:cNvSpPr>
          <p:nvPr/>
        </p:nvSpPr>
        <p:spPr bwMode="auto">
          <a:xfrm rot="5400000">
            <a:off x="3202782" y="2161381"/>
            <a:ext cx="2387600" cy="2636837"/>
          </a:xfrm>
          <a:custGeom>
            <a:avLst/>
            <a:gdLst>
              <a:gd name="T0" fmla="*/ 7115 w 2387600"/>
              <a:gd name="T1" fmla="*/ 1318419 h 2636837"/>
              <a:gd name="T2" fmla="*/ 2380471 w 2387600"/>
              <a:gd name="T3" fmla="*/ 1324790 h 2636837"/>
              <a:gd name="T4" fmla="*/ 1193800 w 2387600"/>
              <a:gd name="T5" fmla="*/ 1318419 h 2636837"/>
              <a:gd name="T6" fmla="*/ 0 60000 65536"/>
              <a:gd name="T7" fmla="*/ 0 60000 65536"/>
              <a:gd name="T8" fmla="*/ 0 60000 65536"/>
              <a:gd name="T9" fmla="*/ 0 w 2387600"/>
              <a:gd name="T10" fmla="*/ 0 h 2636837"/>
              <a:gd name="T11" fmla="*/ 2387600 w 2387600"/>
              <a:gd name="T12" fmla="*/ 1324828 h 2636837"/>
            </a:gdLst>
            <a:ahLst/>
            <a:cxnLst>
              <a:cxn ang="T6">
                <a:pos x="T0" y="T1"/>
              </a:cxn>
              <a:cxn ang="T7">
                <a:pos x="T2" y="T3"/>
              </a:cxn>
              <a:cxn ang="T8">
                <a:pos x="T4" y="T5"/>
              </a:cxn>
            </a:cxnLst>
            <a:rect l="T9" t="T10" r="T11" b="T12"/>
            <a:pathLst>
              <a:path w="2387600" h="2636837">
                <a:moveTo>
                  <a:pt x="0" y="1318419"/>
                </a:moveTo>
                <a:lnTo>
                  <a:pt x="0" y="1318419"/>
                </a:lnTo>
                <a:cubicBezTo>
                  <a:pt x="0" y="590276"/>
                  <a:pt x="534482" y="0"/>
                  <a:pt x="1193800" y="0"/>
                </a:cubicBezTo>
                <a:cubicBezTo>
                  <a:pt x="1853117" y="0"/>
                  <a:pt x="2387600" y="590276"/>
                  <a:pt x="2387600" y="1318419"/>
                </a:cubicBezTo>
                <a:cubicBezTo>
                  <a:pt x="2387600" y="1320555"/>
                  <a:pt x="2387595" y="1322692"/>
                  <a:pt x="2387585" y="1324828"/>
                </a:cubicBezTo>
                <a:lnTo>
                  <a:pt x="2373356" y="1324752"/>
                </a:lnTo>
                <a:cubicBezTo>
                  <a:pt x="2373365" y="1322641"/>
                  <a:pt x="2373370" y="1320530"/>
                  <a:pt x="2373370" y="1318419"/>
                </a:cubicBezTo>
                <a:cubicBezTo>
                  <a:pt x="2373370" y="598135"/>
                  <a:pt x="1845258" y="14231"/>
                  <a:pt x="1193800" y="14231"/>
                </a:cubicBezTo>
                <a:cubicBezTo>
                  <a:pt x="542341" y="14231"/>
                  <a:pt x="14230" y="598135"/>
                  <a:pt x="14230" y="1318419"/>
                </a:cubicBezTo>
                <a:lnTo>
                  <a:pt x="0" y="131841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0" name="Block Arc 92">
            <a:extLst>
              <a:ext uri="{FF2B5EF4-FFF2-40B4-BE49-F238E27FC236}">
                <a16:creationId xmlns:a16="http://schemas.microsoft.com/office/drawing/2014/main" id="{9C962B19-CE05-4530-92EF-D251CC7F123F}"/>
              </a:ext>
            </a:extLst>
          </p:cNvPr>
          <p:cNvSpPr>
            <a:spLocks noChangeArrowheads="1"/>
          </p:cNvSpPr>
          <p:nvPr/>
        </p:nvSpPr>
        <p:spPr bwMode="auto">
          <a:xfrm rot="-5400000">
            <a:off x="3489325" y="2301875"/>
            <a:ext cx="1733550" cy="1727200"/>
          </a:xfrm>
          <a:custGeom>
            <a:avLst/>
            <a:gdLst>
              <a:gd name="T0" fmla="*/ 5147 w 1733550"/>
              <a:gd name="T1" fmla="*/ 863600 h 1727200"/>
              <a:gd name="T2" fmla="*/ 1728390 w 1733550"/>
              <a:gd name="T3" fmla="*/ 868226 h 1727200"/>
              <a:gd name="T4" fmla="*/ 866775 w 1733550"/>
              <a:gd name="T5" fmla="*/ 863600 h 1727200"/>
              <a:gd name="T6" fmla="*/ 0 60000 65536"/>
              <a:gd name="T7" fmla="*/ 0 60000 65536"/>
              <a:gd name="T8" fmla="*/ 0 60000 65536"/>
              <a:gd name="T9" fmla="*/ 0 w 1733550"/>
              <a:gd name="T10" fmla="*/ 0 h 1727200"/>
              <a:gd name="T11" fmla="*/ 1733550 w 1733550"/>
              <a:gd name="T12" fmla="*/ 868254 h 1727200"/>
            </a:gdLst>
            <a:ahLst/>
            <a:cxnLst>
              <a:cxn ang="T6">
                <a:pos x="T0" y="T1"/>
              </a:cxn>
              <a:cxn ang="T7">
                <a:pos x="T2" y="T3"/>
              </a:cxn>
              <a:cxn ang="T8">
                <a:pos x="T4" y="T5"/>
              </a:cxn>
            </a:cxnLst>
            <a:rect l="T9" t="T10" r="T11" b="T12"/>
            <a:pathLst>
              <a:path w="1733550" h="1727200">
                <a:moveTo>
                  <a:pt x="0" y="863600"/>
                </a:moveTo>
                <a:lnTo>
                  <a:pt x="0" y="863600"/>
                </a:lnTo>
                <a:cubicBezTo>
                  <a:pt x="0" y="386646"/>
                  <a:pt x="388068" y="0"/>
                  <a:pt x="866775" y="0"/>
                </a:cubicBezTo>
                <a:cubicBezTo>
                  <a:pt x="1345481" y="0"/>
                  <a:pt x="1733550" y="386646"/>
                  <a:pt x="1733550" y="863600"/>
                </a:cubicBezTo>
                <a:cubicBezTo>
                  <a:pt x="1733550" y="865151"/>
                  <a:pt x="1733545" y="866702"/>
                  <a:pt x="1733537" y="868254"/>
                </a:cubicBezTo>
                <a:lnTo>
                  <a:pt x="1723243" y="868199"/>
                </a:lnTo>
                <a:lnTo>
                  <a:pt x="1723242" y="868198"/>
                </a:lnTo>
                <a:cubicBezTo>
                  <a:pt x="1723250" y="866666"/>
                  <a:pt x="1723255" y="865133"/>
                  <a:pt x="1723255" y="863600"/>
                </a:cubicBezTo>
                <a:cubicBezTo>
                  <a:pt x="1723255" y="392332"/>
                  <a:pt x="1339795" y="10294"/>
                  <a:pt x="866774" y="10294"/>
                </a:cubicBezTo>
                <a:cubicBezTo>
                  <a:pt x="393752" y="10294"/>
                  <a:pt x="10293" y="392332"/>
                  <a:pt x="10293" y="863600"/>
                </a:cubicBezTo>
                <a:lnTo>
                  <a:pt x="0" y="8636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1" name="Block Arc 93">
            <a:extLst>
              <a:ext uri="{FF2B5EF4-FFF2-40B4-BE49-F238E27FC236}">
                <a16:creationId xmlns:a16="http://schemas.microsoft.com/office/drawing/2014/main" id="{F7374854-7A5C-4BC9-AD9D-5C75EF487891}"/>
              </a:ext>
            </a:extLst>
          </p:cNvPr>
          <p:cNvSpPr>
            <a:spLocks noChangeArrowheads="1"/>
          </p:cNvSpPr>
          <p:nvPr/>
        </p:nvSpPr>
        <p:spPr bwMode="auto">
          <a:xfrm rot="5400000">
            <a:off x="3766344" y="2750344"/>
            <a:ext cx="1222375" cy="1354137"/>
          </a:xfrm>
          <a:custGeom>
            <a:avLst/>
            <a:gdLst>
              <a:gd name="T0" fmla="*/ 3643 w 1222375"/>
              <a:gd name="T1" fmla="*/ 677069 h 1354137"/>
              <a:gd name="T2" fmla="*/ 1218725 w 1222375"/>
              <a:gd name="T3" fmla="*/ 680331 h 1354137"/>
              <a:gd name="T4" fmla="*/ 611188 w 1222375"/>
              <a:gd name="T5" fmla="*/ 677069 h 1354137"/>
              <a:gd name="T6" fmla="*/ 0 60000 65536"/>
              <a:gd name="T7" fmla="*/ 0 60000 65536"/>
              <a:gd name="T8" fmla="*/ 0 60000 65536"/>
              <a:gd name="T9" fmla="*/ 0 w 1222375"/>
              <a:gd name="T10" fmla="*/ 0 h 1354137"/>
              <a:gd name="T11" fmla="*/ 1222375 w 1222375"/>
              <a:gd name="T12" fmla="*/ 680350 h 1354137"/>
            </a:gdLst>
            <a:ahLst/>
            <a:cxnLst>
              <a:cxn ang="T6">
                <a:pos x="T0" y="T1"/>
              </a:cxn>
              <a:cxn ang="T7">
                <a:pos x="T2" y="T3"/>
              </a:cxn>
              <a:cxn ang="T8">
                <a:pos x="T4" y="T5"/>
              </a:cxn>
            </a:cxnLst>
            <a:rect l="T9" t="T10" r="T11" b="T12"/>
            <a:pathLst>
              <a:path w="1222375" h="1354137">
                <a:moveTo>
                  <a:pt x="0" y="677069"/>
                </a:moveTo>
                <a:lnTo>
                  <a:pt x="0" y="677069"/>
                </a:lnTo>
                <a:cubicBezTo>
                  <a:pt x="0" y="303134"/>
                  <a:pt x="273638" y="0"/>
                  <a:pt x="611188" y="0"/>
                </a:cubicBezTo>
                <a:cubicBezTo>
                  <a:pt x="948737" y="0"/>
                  <a:pt x="1222376" y="303134"/>
                  <a:pt x="1222376" y="677069"/>
                </a:cubicBezTo>
                <a:cubicBezTo>
                  <a:pt x="1222376" y="678163"/>
                  <a:pt x="1222373" y="679257"/>
                  <a:pt x="1222368" y="680350"/>
                </a:cubicBezTo>
                <a:lnTo>
                  <a:pt x="1215083" y="680311"/>
                </a:lnTo>
                <a:lnTo>
                  <a:pt x="1215082" y="680310"/>
                </a:lnTo>
                <a:cubicBezTo>
                  <a:pt x="1215087" y="679230"/>
                  <a:pt x="1215090" y="678149"/>
                  <a:pt x="1215090" y="677069"/>
                </a:cubicBezTo>
                <a:cubicBezTo>
                  <a:pt x="1215090" y="307158"/>
                  <a:pt x="944713" y="7286"/>
                  <a:pt x="611188" y="7286"/>
                </a:cubicBezTo>
                <a:cubicBezTo>
                  <a:pt x="277662" y="7286"/>
                  <a:pt x="7286" y="307158"/>
                  <a:pt x="7286" y="677069"/>
                </a:cubicBezTo>
                <a:lnTo>
                  <a:pt x="0" y="67706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2" name="TextBox 54">
            <a:extLst>
              <a:ext uri="{FF2B5EF4-FFF2-40B4-BE49-F238E27FC236}">
                <a16:creationId xmlns:a16="http://schemas.microsoft.com/office/drawing/2014/main" id="{9152B56B-A40F-441D-AF25-41D9F459F5C5}"/>
              </a:ext>
            </a:extLst>
          </p:cNvPr>
          <p:cNvSpPr txBox="1">
            <a:spLocks noChangeArrowheads="1"/>
          </p:cNvSpPr>
          <p:nvPr/>
        </p:nvSpPr>
        <p:spPr bwMode="auto">
          <a:xfrm>
            <a:off x="322263" y="152353"/>
            <a:ext cx="5641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nb-NO" altLang="en-US" sz="1500" b="1" dirty="0">
                <a:solidFill>
                  <a:srgbClr val="262626"/>
                </a:solidFill>
                <a:latin typeface="Arial" panose="020B0604020202020204" pitchFamily="34" charset="0"/>
              </a:rPr>
              <a:t>SPIRAL CHART</a:t>
            </a:r>
            <a:endParaRPr lang="en-GB" altLang="en-US" sz="1500" dirty="0">
              <a:solidFill>
                <a:srgbClr val="262626"/>
              </a:solidFill>
              <a:latin typeface="Arial" panose="020B0604020202020204" pitchFamily="34" charset="0"/>
            </a:endParaRPr>
          </a:p>
        </p:txBody>
      </p:sp>
      <p:sp>
        <p:nvSpPr>
          <p:cNvPr id="2093" name="TextBox 98">
            <a:extLst>
              <a:ext uri="{FF2B5EF4-FFF2-40B4-BE49-F238E27FC236}">
                <a16:creationId xmlns:a16="http://schemas.microsoft.com/office/drawing/2014/main" id="{F6D42BB8-9B95-47F6-B47A-4CBDB0DED348}"/>
              </a:ext>
            </a:extLst>
          </p:cNvPr>
          <p:cNvSpPr txBox="1">
            <a:spLocks noChangeArrowheads="1"/>
          </p:cNvSpPr>
          <p:nvPr/>
        </p:nvSpPr>
        <p:spPr bwMode="auto">
          <a:xfrm>
            <a:off x="66897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3. Development and Test</a:t>
            </a:r>
          </a:p>
        </p:txBody>
      </p:sp>
      <p:sp>
        <p:nvSpPr>
          <p:cNvPr id="2094" name="Freeform 104">
            <a:extLst>
              <a:ext uri="{FF2B5EF4-FFF2-40B4-BE49-F238E27FC236}">
                <a16:creationId xmlns:a16="http://schemas.microsoft.com/office/drawing/2014/main" id="{B3593AF9-D15D-40F6-9ADD-34DB2F3A4DBC}"/>
              </a:ext>
            </a:extLst>
          </p:cNvPr>
          <p:cNvSpPr>
            <a:spLocks noChangeArrowheads="1"/>
          </p:cNvSpPr>
          <p:nvPr/>
        </p:nvSpPr>
        <p:spPr bwMode="auto">
          <a:xfrm>
            <a:off x="6496050" y="1209675"/>
            <a:ext cx="2087563" cy="1025525"/>
          </a:xfrm>
          <a:custGeom>
            <a:avLst/>
            <a:gdLst>
              <a:gd name="T0" fmla="*/ 0 w 1981200"/>
              <a:gd name="T1" fmla="*/ 376065 h 1169892"/>
              <a:gd name="T2" fmla="*/ 764897 w 1981200"/>
              <a:gd name="T3" fmla="*/ 0 h 1169892"/>
              <a:gd name="T4" fmla="*/ 1529796 w 1981200"/>
              <a:gd name="T5" fmla="*/ 376065 h 1169892"/>
              <a:gd name="T6" fmla="*/ 764897 w 1981200"/>
              <a:gd name="T7" fmla="*/ 752128 h 1169892"/>
              <a:gd name="T8" fmla="*/ 0 w 1981200"/>
              <a:gd name="T9" fmla="*/ 376065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5" name="Chord 105">
            <a:extLst>
              <a:ext uri="{FF2B5EF4-FFF2-40B4-BE49-F238E27FC236}">
                <a16:creationId xmlns:a16="http://schemas.microsoft.com/office/drawing/2014/main" id="{B5C8B2AD-3EB0-4195-97F0-F08BF4126E5F}"/>
              </a:ext>
            </a:extLst>
          </p:cNvPr>
          <p:cNvSpPr>
            <a:spLocks noChangeArrowheads="1"/>
          </p:cNvSpPr>
          <p:nvPr/>
        </p:nvSpPr>
        <p:spPr bwMode="auto">
          <a:xfrm rot="-3610249">
            <a:off x="61968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6" name="TextBox 111">
            <a:extLst>
              <a:ext uri="{FF2B5EF4-FFF2-40B4-BE49-F238E27FC236}">
                <a16:creationId xmlns:a16="http://schemas.microsoft.com/office/drawing/2014/main" id="{CBFC0ED9-3BF3-4FFB-B5E7-3D9F06D74A35}"/>
              </a:ext>
            </a:extLst>
          </p:cNvPr>
          <p:cNvSpPr txBox="1">
            <a:spLocks noChangeArrowheads="1"/>
          </p:cNvSpPr>
          <p:nvPr/>
        </p:nvSpPr>
        <p:spPr bwMode="auto">
          <a:xfrm>
            <a:off x="6884988" y="1257300"/>
            <a:ext cx="1435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2. Validate Value Props and Identify/ Resolve </a:t>
            </a:r>
            <a:br>
              <a:rPr lang="en-US" altLang="en-US" sz="1400"/>
            </a:br>
            <a:r>
              <a:rPr lang="en-US" altLang="en-US" sz="1400"/>
              <a:t>Risks</a:t>
            </a:r>
          </a:p>
        </p:txBody>
      </p:sp>
      <p:sp>
        <p:nvSpPr>
          <p:cNvPr id="2097" name="Freeform 128">
            <a:extLst>
              <a:ext uri="{FF2B5EF4-FFF2-40B4-BE49-F238E27FC236}">
                <a16:creationId xmlns:a16="http://schemas.microsoft.com/office/drawing/2014/main" id="{6890E51A-5595-4CD1-9950-91C017F85A84}"/>
              </a:ext>
            </a:extLst>
          </p:cNvPr>
          <p:cNvSpPr>
            <a:spLocks noChangeArrowheads="1"/>
          </p:cNvSpPr>
          <p:nvPr/>
        </p:nvSpPr>
        <p:spPr bwMode="auto">
          <a:xfrm>
            <a:off x="8826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8" name="Chord 129">
            <a:extLst>
              <a:ext uri="{FF2B5EF4-FFF2-40B4-BE49-F238E27FC236}">
                <a16:creationId xmlns:a16="http://schemas.microsoft.com/office/drawing/2014/main" id="{CBD51C1C-B3A2-465B-BC99-DA7EF49C57EB}"/>
              </a:ext>
            </a:extLst>
          </p:cNvPr>
          <p:cNvSpPr>
            <a:spLocks noChangeArrowheads="1"/>
          </p:cNvSpPr>
          <p:nvPr/>
        </p:nvSpPr>
        <p:spPr bwMode="auto">
          <a:xfrm rot="-3610249">
            <a:off x="5834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9" name="TextBox 130">
            <a:extLst>
              <a:ext uri="{FF2B5EF4-FFF2-40B4-BE49-F238E27FC236}">
                <a16:creationId xmlns:a16="http://schemas.microsoft.com/office/drawing/2014/main" id="{859C913A-7507-495E-8F68-0BC51DA11748}"/>
              </a:ext>
            </a:extLst>
          </p:cNvPr>
          <p:cNvSpPr txBox="1">
            <a:spLocks noChangeArrowheads="1"/>
          </p:cNvSpPr>
          <p:nvPr/>
        </p:nvSpPr>
        <p:spPr bwMode="auto">
          <a:xfrm>
            <a:off x="10382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4. Plan the next iteration</a:t>
            </a:r>
          </a:p>
        </p:txBody>
      </p:sp>
      <p:sp>
        <p:nvSpPr>
          <p:cNvPr id="2100" name="Freeform 132">
            <a:extLst>
              <a:ext uri="{FF2B5EF4-FFF2-40B4-BE49-F238E27FC236}">
                <a16:creationId xmlns:a16="http://schemas.microsoft.com/office/drawing/2014/main" id="{D11BD1A7-4EF7-4D4C-99C2-0E9A07197A58}"/>
              </a:ext>
            </a:extLst>
          </p:cNvPr>
          <p:cNvSpPr>
            <a:spLocks noChangeArrowheads="1"/>
          </p:cNvSpPr>
          <p:nvPr/>
        </p:nvSpPr>
        <p:spPr bwMode="auto">
          <a:xfrm>
            <a:off x="882650" y="10636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1" name="Chord 133">
            <a:extLst>
              <a:ext uri="{FF2B5EF4-FFF2-40B4-BE49-F238E27FC236}">
                <a16:creationId xmlns:a16="http://schemas.microsoft.com/office/drawing/2014/main" id="{83C026DF-72AD-42CE-B39F-533ABA8859F1}"/>
              </a:ext>
            </a:extLst>
          </p:cNvPr>
          <p:cNvSpPr>
            <a:spLocks noChangeArrowheads="1"/>
          </p:cNvSpPr>
          <p:nvPr/>
        </p:nvSpPr>
        <p:spPr bwMode="auto">
          <a:xfrm rot="-3610249">
            <a:off x="5834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2" name="TextBox 102">
            <a:extLst>
              <a:ext uri="{FF2B5EF4-FFF2-40B4-BE49-F238E27FC236}">
                <a16:creationId xmlns:a16="http://schemas.microsoft.com/office/drawing/2014/main" id="{A47E8A3D-0EDC-42D4-924C-DDE9FEDCD2A4}"/>
              </a:ext>
            </a:extLst>
          </p:cNvPr>
          <p:cNvSpPr txBox="1">
            <a:spLocks noChangeArrowheads="1"/>
          </p:cNvSpPr>
          <p:nvPr/>
        </p:nvSpPr>
        <p:spPr bwMode="auto">
          <a:xfrm>
            <a:off x="1012825" y="131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1.Determine</a:t>
            </a:r>
          </a:p>
          <a:p>
            <a:pPr algn="ctr" eaLnBrk="1" hangingPunct="1">
              <a:spcBef>
                <a:spcPct val="0"/>
              </a:spcBef>
              <a:buFontTx/>
              <a:buNone/>
            </a:pPr>
            <a:r>
              <a:rPr lang="en-US" altLang="en-US" sz="1400"/>
              <a:t>objectives </a:t>
            </a:r>
          </a:p>
        </p:txBody>
      </p:sp>
    </p:spTree>
    <p:extLst>
      <p:ext uri="{BB962C8B-B14F-4D97-AF65-F5344CB8AC3E}">
        <p14:creationId xmlns:p14="http://schemas.microsoft.com/office/powerpoint/2010/main" val="2318658478"/>
      </p:ext>
    </p:extLst>
  </p:cSld>
  <p:clrMapOvr>
    <a:masterClrMapping/>
  </p:clrMapOvr>
  <p:transition>
    <p:wipe dir="r"/>
  </p:transition>
</p:sld>
</file>

<file path=ppt/theme/theme1.xml><?xml version="1.0" encoding="utf-8"?>
<a:theme xmlns:a="http://schemas.openxmlformats.org/drawingml/2006/main" name="Honeywell Powerpoint Template">
  <a:themeElements>
    <a:clrScheme name="">
      <a:dk1>
        <a:srgbClr val="000000"/>
      </a:dk1>
      <a:lt1>
        <a:srgbClr val="FFFFFF"/>
      </a:lt1>
      <a:dk2>
        <a:srgbClr val="FFFF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Honeywell 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Honeywell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 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 Powerpoint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 Powerpoint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 Powerpoin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 Powerpoin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 Powerpoin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rge xmlns="6dd88d8b-f5f3-4047-816b-1b197e9e7887">R</Large>
    <ByPhase xmlns="6dd88d8b-f5f3-4047-816b-1b197e9e7887">.  Prioritization</ByPhase>
    <Small xmlns="6dd88d8b-f5f3-4047-816b-1b197e9e7887">O</Small>
    <Deliverable_x0020_or_x0020_Tool xmlns="6dd88d8b-f5f3-4047-816b-1b197e9e7887">Deliverable</Deliverable_x0020_or_x0020_Tool>
    <Purpose xmlns="6dd88d8b-f5f3-4047-816b-1b197e9e7887">Presentation of project readiness to begin; communicate risk levels; initiate financial and schedule management; Required in the Prioritization phase</Purpose>
    <Archived xmlns="6dd88d8b-f5f3-4047-816b-1b197e9e7887">false</Archived>
    <Size xmlns="6dd88d8b-f5f3-4047-816b-1b197e9e7887">
      <Value>Large</Value>
      <Value>Medium</Value>
    </Size>
    <Phase_x0020_or_x0020_Activity xmlns="6dd88d8b-f5f3-4047-816b-1b197e9e7887">Prioritization</Phase_x0020_or_x0020_Activity>
    <Medium xmlns="6dd88d8b-f5f3-4047-816b-1b197e9e7887">R</Medium>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7EB0E19481AD740816C510C741B9922" ma:contentTypeVersion="10" ma:contentTypeDescription="Create a new document." ma:contentTypeScope="" ma:versionID="c884e95d772af74ce8f852590f8116c4">
  <xsd:schema xmlns:xsd="http://www.w3.org/2001/XMLSchema" xmlns:p="http://schemas.microsoft.com/office/2006/metadata/properties" xmlns:ns2="6dd88d8b-f5f3-4047-816b-1b197e9e7887" targetNamespace="http://schemas.microsoft.com/office/2006/metadata/properties" ma:root="true" ma:fieldsID="2cfeafb710d96dd6f8df184b002bfc87" ns2:_="">
    <xsd:import namespace="6dd88d8b-f5f3-4047-816b-1b197e9e7887"/>
    <xsd:element name="properties">
      <xsd:complexType>
        <xsd:sequence>
          <xsd:element name="documentManagement">
            <xsd:complexType>
              <xsd:all>
                <xsd:element ref="ns2:Phase_x0020_or_x0020_Activity" minOccurs="0"/>
                <xsd:element ref="ns2:Deliverable_x0020_or_x0020_Tool" minOccurs="0"/>
                <xsd:element ref="ns2:Archived" minOccurs="0"/>
                <xsd:element ref="ns2:Purpose" minOccurs="0"/>
                <xsd:element ref="ns2:ByPhase" minOccurs="0"/>
                <xsd:element ref="ns2:Large" minOccurs="0"/>
                <xsd:element ref="ns2:Medium" minOccurs="0"/>
                <xsd:element ref="ns2:Small" minOccurs="0"/>
                <xsd:element ref="ns2:Size" minOccurs="0"/>
              </xsd:all>
            </xsd:complexType>
          </xsd:element>
        </xsd:sequence>
      </xsd:complexType>
    </xsd:element>
  </xsd:schema>
  <xsd:schema xmlns:xsd="http://www.w3.org/2001/XMLSchema" xmlns:dms="http://schemas.microsoft.com/office/2006/documentManagement/types" targetNamespace="6dd88d8b-f5f3-4047-816b-1b197e9e7887" elementFormDefault="qualified">
    <xsd:import namespace="http://schemas.microsoft.com/office/2006/documentManagement/types"/>
    <xsd:element name="Phase_x0020_or_x0020_Activity" ma:index="8" nillable="true" ma:displayName="Phase or Activity" ma:default="Prioritization" ma:format="Dropdown" ma:internalName="Phase_x0020_or_x0020_Activity">
      <xsd:simpleType>
        <xsd:restriction base="dms:Choice">
          <xsd:enumeration value="Prioritization"/>
          <xsd:enumeration value="Requirements_Planning"/>
          <xsd:enumeration value="Design_Build"/>
          <xsd:enumeration value="Test_Accept"/>
          <xsd:enumeration value="Implement_Close"/>
          <xsd:enumeration value="Maintenance"/>
          <xsd:enumeration value="Control"/>
          <xsd:enumeration value="Communications"/>
          <xsd:enumeration value="Financials"/>
        </xsd:restriction>
      </xsd:simpleType>
    </xsd:element>
    <xsd:element name="Deliverable_x0020_or_x0020_Tool" ma:index="9" nillable="true" ma:displayName="Deliverable or Tool" ma:default="Deliverable" ma:format="Dropdown" ma:internalName="Deliverable_x0020_or_x0020_Tool">
      <xsd:simpleType>
        <xsd:restriction base="dms:Choice">
          <xsd:enumeration value="Deliverable"/>
          <xsd:enumeration value="Tool"/>
        </xsd:restriction>
      </xsd:simpleType>
    </xsd:element>
    <xsd:element name="Archived" ma:index="10" nillable="true" ma:displayName="Archived" ma:default="0" ma:internalName="Archived">
      <xsd:simpleType>
        <xsd:restriction base="dms:Boolean"/>
      </xsd:simpleType>
    </xsd:element>
    <xsd:element name="Purpose" ma:index="11" nillable="true" ma:displayName="Purpose" ma:internalName="Purpose">
      <xsd:simpleType>
        <xsd:restriction base="dms:Note"/>
      </xsd:simpleType>
    </xsd:element>
    <xsd:element name="ByPhase" ma:index="12" nillable="true" ma:displayName="By Phase" ma:default=".  Prioritization" ma:format="Dropdown" ma:internalName="ByPhase">
      <xsd:simpleType>
        <xsd:restriction base="dms:Choice">
          <xsd:enumeration value=".  Control"/>
          <xsd:enumeration value=".  Prioritization"/>
          <xsd:enumeration value=". Requirements_Planning"/>
          <xsd:enumeration value=".Design_Build"/>
          <xsd:enumeration value=": Implement_Close"/>
          <xsd:enumeration value=":  Test_Accept"/>
          <xsd:enumeration value="_Maintenance"/>
          <xsd:enumeration value="Communications"/>
          <xsd:enumeration value="Financials"/>
        </xsd:restriction>
      </xsd:simpleType>
    </xsd:element>
    <xsd:element name="Large" ma:index="13" nillable="true" ma:displayName="Large" ma:default="R" ma:format="Dropdown" ma:internalName="Large">
      <xsd:simpleType>
        <xsd:restriction base="dms:Choice">
          <xsd:enumeration value="R"/>
          <xsd:enumeration value="O"/>
          <xsd:enumeration value="ERP"/>
          <xsd:enumeration value="N/A"/>
        </xsd:restriction>
      </xsd:simpleType>
    </xsd:element>
    <xsd:element name="Medium" ma:index="14" nillable="true" ma:displayName="Medium" ma:default="R" ma:format="Dropdown" ma:internalName="Medium">
      <xsd:simpleType>
        <xsd:restriction base="dms:Choice">
          <xsd:enumeration value="R"/>
          <xsd:enumeration value="O"/>
          <xsd:enumeration value="ERP"/>
          <xsd:enumeration value="N/A"/>
        </xsd:restriction>
      </xsd:simpleType>
    </xsd:element>
    <xsd:element name="Small" ma:index="15" nillable="true" ma:displayName="Small" ma:default="R" ma:format="Dropdown" ma:internalName="Small">
      <xsd:simpleType>
        <xsd:restriction base="dms:Choice">
          <xsd:enumeration value="R"/>
          <xsd:enumeration value="O"/>
          <xsd:enumeration value="ERP"/>
          <xsd:enumeration value="N/A"/>
        </xsd:restriction>
      </xsd:simpleType>
    </xsd:element>
    <xsd:element name="Size" ma:index="16" nillable="true" ma:displayName="Size" ma:default="All" ma:internalName="Size">
      <xsd:complexType>
        <xsd:complexContent>
          <xsd:extension base="dms:MultiChoice">
            <xsd:sequence>
              <xsd:element name="Value" maxOccurs="unbounded" minOccurs="0" nillable="true">
                <xsd:simpleType>
                  <xsd:restriction base="dms:Choice">
                    <xsd:enumeration value="All"/>
                    <xsd:enumeration value="Large"/>
                    <xsd:enumeration value="Medium"/>
                    <xsd:enumeration value="Smal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398395E-B0E0-46B3-AF87-10B7C4B8EA99}">
  <ds:schemaRefs>
    <ds:schemaRef ds:uri="http://schemas.microsoft.com/office/2006/metadata/longProperties"/>
  </ds:schemaRefs>
</ds:datastoreItem>
</file>

<file path=customXml/itemProps2.xml><?xml version="1.0" encoding="utf-8"?>
<ds:datastoreItem xmlns:ds="http://schemas.openxmlformats.org/officeDocument/2006/customXml" ds:itemID="{BEC355A2-6399-43F6-B938-5209FFC25CFA}">
  <ds:schemaRefs>
    <ds:schemaRef ds:uri="http://schemas.microsoft.com/sharepoint/v3/contenttype/forms"/>
  </ds:schemaRefs>
</ds:datastoreItem>
</file>

<file path=customXml/itemProps3.xml><?xml version="1.0" encoding="utf-8"?>
<ds:datastoreItem xmlns:ds="http://schemas.openxmlformats.org/officeDocument/2006/customXml" ds:itemID="{6BB5F666-97BA-4A59-842F-149FA4B73552}">
  <ds:schemaRefs>
    <ds:schemaRef ds:uri="http://purl.org/dc/terms/"/>
    <ds:schemaRef ds:uri="http://purl.org/dc/elements/1.1/"/>
    <ds:schemaRef ds:uri="6dd88d8b-f5f3-4047-816b-1b197e9e7887"/>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s>
</ds:datastoreItem>
</file>

<file path=customXml/itemProps4.xml><?xml version="1.0" encoding="utf-8"?>
<ds:datastoreItem xmlns:ds="http://schemas.openxmlformats.org/officeDocument/2006/customXml" ds:itemID="{E583DE7D-D443-4E62-B6A7-13F614BB2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d88d8b-f5f3-4047-816b-1b197e9e78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9261</TotalTime>
  <Words>679</Words>
  <Application>Microsoft Office PowerPoint</Application>
  <PresentationFormat>On-screen Show (4:3)</PresentationFormat>
  <Paragraphs>91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Honeywell Powerpoint Template</vt:lpstr>
      <vt:lpstr>  Project Charter Template  </vt:lpstr>
      <vt:lpstr>Project Description &amp; Scope </vt:lpstr>
      <vt:lpstr>Sponsors, Stakeholders and Roles &amp; Responsibilities </vt:lpstr>
      <vt:lpstr>Business Case </vt:lpstr>
      <vt:lpstr>Key Milestones &amp; Deliverables </vt:lpstr>
      <vt:lpstr>Critical Success Factors &amp; Risks  </vt:lpstr>
      <vt:lpstr>PowerPoint Presentation</vt:lpstr>
      <vt:lpstr>PowerPoint Presentation</vt:lpstr>
      <vt:lpstr>PowerPoint Presentation</vt:lpstr>
    </vt:vector>
  </TitlesOfParts>
  <Company>Honeywell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Initiation CHARTER Meeting PPT Template_v3.ppt</dc:title>
  <dc:creator>John Aaron</dc:creator>
  <cp:lastModifiedBy>Cusey, Megan</cp:lastModifiedBy>
  <cp:revision>493</cp:revision>
  <dcterms:created xsi:type="dcterms:W3CDTF">2005-01-19T20:15:13Z</dcterms:created>
  <dcterms:modified xsi:type="dcterms:W3CDTF">2020-06-23T00:07:16Z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Notes0">
    <vt:lpwstr>Presentation of project readiness to begin; communicate risk levels; initiate financial and schedule management; Required in the Prioritization phase</vt:lpwstr>
  </property>
  <property fmtid="{D5CDD505-2E9C-101B-9397-08002B2CF9AE}" pid="4" name="Order">
    <vt:lpwstr>3800.00000000000</vt:lpwstr>
  </property>
  <property fmtid="{D5CDD505-2E9C-101B-9397-08002B2CF9AE}" pid="5" name="Deliverable?">
    <vt:lpwstr>Deliverable</vt:lpwstr>
  </property>
  <property fmtid="{D5CDD505-2E9C-101B-9397-08002B2CF9AE}" pid="6" name="phase#">
    <vt:lpwstr>.  Prioritization</vt:lpwstr>
  </property>
</Properties>
</file>