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7"/>
    </p:embeddedFont>
    <p:embeddedFont>
      <p:font typeface="Oswald" pitchFamily="2" charset="77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d3d013354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d3d013354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d3d013354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d3d013354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3d013354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d3d013354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51353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d51353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d3d013354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d3d013354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3d01335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3d01335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3d01335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3d01335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3d01335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3d01335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d3d01335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d3d01335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3d01335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d3d01335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d3d013354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d3d013354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3d01335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3d01335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3d01335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d3d01335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C67-D46E-5A6F-BF49-511FE6131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28CE-AF51-E393-4145-3643D430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4CC9-5881-D8AE-2120-B2F0EEC0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46AD-1F51-4F40-C75F-067C1EC7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E2D98-9AA4-4EF5-30A8-4DB7F225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5387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AC51-0E01-76B4-105B-8AD33AB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0982A-B3FF-969F-E89C-F5551B57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A58C-2062-FF6F-DB77-76FDF5F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A049-6602-E943-1EAD-B7A7E930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4757-E0FE-9A95-E015-7D55A9DB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65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141F6-B247-355B-693A-8FA6AA40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1EF1-1488-9581-5574-8D1FC187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7E15-74D2-7CC2-ED15-A6BDDC8C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28E0-D581-0B21-9229-A4BFF56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ADA6-45A2-FC3B-E55C-63887DA8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465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0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27275" y="7812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113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0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3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03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2pPr>
            <a:lvl3pPr lvl="2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3pPr>
            <a:lvl4pPr lvl="3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4pPr>
            <a:lvl5pPr lvl="4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5pPr>
            <a:lvl6pPr lvl="5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6pPr>
            <a:lvl7pPr lvl="6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7pPr>
            <a:lvl8pPr lvl="7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8pPr>
            <a:lvl9pPr lvl="8" rtl="0">
              <a:buNone/>
              <a:defRPr sz="1800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5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5851-A740-0DD3-9004-BEA343A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8074-9D4B-B59A-0785-2A1156A5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138D-F3FC-BACB-6DC1-438562A2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599E-EC19-C2D4-B26B-0B4836B1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12E-C7B5-4932-00EC-C47AF922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6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93B0-EB6A-397D-53A1-35904A6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F9ADA-B232-3F23-E3F2-0D7AADF2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6F30-18B8-4008-0FC3-40484010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0F88-9BD1-FC7F-0A8A-E69D5C2A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4A2F-3B88-15CE-A259-C7BB933F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4685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2CD8-D348-092F-70E3-060BB5A3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C6B3-11E6-43FC-5870-F227E7F39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9DD30-1884-AC7F-5533-52C718BA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5201-C20B-BA46-906E-B48015D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4732-EE1E-85FC-1CED-DE56EDD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78ED-7CA4-37FD-DD49-2E9C50F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7999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786E-CC6E-91BA-7A46-F235590E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D6A3-3235-9F27-467C-9163ACBE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89D0-B3D4-9657-50F5-0389C17AE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8AB2C-D219-3EC4-55B8-1F6A3A00F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98201-EC1B-E4ED-3716-88364305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A51D8-4EDA-90B8-D736-540D1B23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9FD47-C2F2-D29B-7CCE-6C932EFE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6510A-9960-FDBC-A5AE-002DE798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3612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7CA7-DE10-578B-CEEA-8411EAF0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CDEC-7C4B-62B4-16AA-D595A409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D47C9-0625-4184-4E9E-55EA2D17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A940E-9246-019A-4A37-CE27A0B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415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C79B7-B46D-9436-FD4E-5509B140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12A67-5D15-8EB2-A043-D1C9786A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3016-E285-B8DB-FCCC-B815FE1F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7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FED5-9846-652F-292A-6455AAD4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47E9-D069-8DB3-414C-3C8AE8DA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1B34-673D-35C5-135C-0129A318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17C1-69A9-D015-1802-CDB77C7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EA50-DEE1-5A49-7722-0D126003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710F-AE08-F8CC-9DA4-D58E30CA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135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B637-F215-60EC-776E-A96083F8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4BB1E-81A3-B480-A65A-A2BE491B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B1102-8C06-131C-1D9E-040A2A80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AAF4A-A091-C93D-5D93-862D1520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42949-E906-F08D-46DF-433F83D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C831-101E-0240-2866-D99E814D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18570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A9AA7-257C-05EF-678E-67ACF97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E479-DBB3-6AEA-9C68-44E71A75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FFA-F5E6-EDBB-7498-A6200F4B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1C818-C345-E847-BD85-83B78175057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ECB-B295-B4B8-7562-C84ADD50F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A40E-F194-A9A2-082D-A13FFE1E0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5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RED Dialogue Progress Update</a:t>
            </a:r>
            <a:endParaRPr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33202-E841-7889-D2F8-67A0C4A35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334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4 (Low)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414775" y="763175"/>
            <a:ext cx="4321800" cy="41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A strong positive effect of reciprocal sending (</a:t>
            </a:r>
            <a:r>
              <a:rPr lang="en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RRecSnd</a:t>
            </a: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), implying that past interactions increase the likelihood of future interactions.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No significant effect from repeated sending (</a:t>
            </a:r>
            <a:r>
              <a:rPr lang="en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RSndSnd</a:t>
            </a: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), suggesting no tendency to repeatedly communicate with the same individuals.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A substantial positive effect from normalized total degree received (</a:t>
            </a:r>
            <a:r>
              <a:rPr lang="en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NTDegRec</a:t>
            </a: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), indicating the importance of central receivers in the network.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D0D0D"/>
              </a:buClr>
              <a:buSzPts val="1400"/>
              <a:buChar char="●"/>
            </a:pP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A significant negative effect from gender congruence (</a:t>
            </a:r>
            <a:r>
              <a:rPr lang="en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SameGender</a:t>
            </a:r>
            <a:r>
              <a:rPr lang="en" sz="1400" dirty="0">
                <a:solidFill>
                  <a:srgbClr val="0D0D0D"/>
                </a:solidFill>
                <a:highlight>
                  <a:srgbClr val="FFFFFF"/>
                </a:highlight>
              </a:rPr>
              <a:t>), contrasting with the non-significant gender effect in high-performing sessions.</a:t>
            </a:r>
            <a:endParaRPr sz="1400" dirty="0">
              <a:solidFill>
                <a:srgbClr val="4E2A84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l="1476" r="10129"/>
          <a:stretch/>
        </p:blipFill>
        <p:spPr>
          <a:xfrm>
            <a:off x="365425" y="1341575"/>
            <a:ext cx="4049351" cy="233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low-performing (left) and high-performing (right) sessions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1584"/>
          <a:stretch/>
        </p:blipFill>
        <p:spPr>
          <a:xfrm>
            <a:off x="4719075" y="1493275"/>
            <a:ext cx="4559249" cy="2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r="7415"/>
          <a:stretch/>
        </p:blipFill>
        <p:spPr>
          <a:xfrm>
            <a:off x="122100" y="1439500"/>
            <a:ext cx="4499275" cy="25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idx="1"/>
          </p:nvPr>
        </p:nvSpPr>
        <p:spPr>
          <a:xfrm>
            <a:off x="462500" y="1439726"/>
            <a:ext cx="82191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Reciprocal Sending (RRecSnd) is significant in both, but the coefficient is slightly higher for low-performing teams.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Repeated Sending (RSndSnd) is not significant in either group.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Normalized Total Degree Received (NTDegRec) is highly significant for both, with a slightly higher coefficient for high-performing sessions, indicating a more pronounced centrality in their communication patterns.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Same Gender (SameGender) is negatively significant in both, suggesting gender might play a role in session performance.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Sender Dialogue (SndDialog) has a significantly positive effect in high-performing sessions but is not significant in low-performing sessions, indicating that the content and type of communication from senders are more pivotal in high-performing sessions.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Receiver Dialogue (RecDialog) is not significant in either session.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High-performing sessions exhibited more centralized figures who effectively gathered and disseminated information, alongside a prevalence of specific dialogue types underscoring the importance of communication patterns in affecting team dynamics and performance in critical missions.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25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Next Steps</a:t>
            </a:r>
            <a:endParaRPr sz="2000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Remove all instances of [UI] tags 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Remove non-dialogue actions such as [chewing], [coughing], [eating, chewing], [humming] from the dataset. 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Check consistency: confirm on dialogue contents like Igor’s "Keep it short" to determine if they should be categorized as disruptions or as substantive contributions to the conversation.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remove elements that do not contribute to dialogues and may distort the analysis of dialogues.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Re-categorize Performance Scores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Re-analysis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Synthesis: Combine the statistical analysis results from high-performing and low-performing teams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3065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Event Modeling (REM)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 of Dialog Data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Treat the sequence of each conversation as a timestamp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Treat the speaker and the subsequent speaker respectively as the sender and the receiver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Encoded  the gender and the dialogue act type of the sender and receiver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Individual Analysis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Comparative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0" y="555625"/>
            <a:ext cx="46767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Act Visualization of NEK 19 Session 3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542" t="6132" r="6612" b="12314"/>
          <a:stretch/>
        </p:blipFill>
        <p:spPr>
          <a:xfrm>
            <a:off x="4020773" y="1781075"/>
            <a:ext cx="4204129" cy="270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87" y="1781074"/>
            <a:ext cx="2832625" cy="27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94550" y="619075"/>
            <a:ext cx="3999900" cy="39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E2A84"/>
                </a:solidFill>
              </a:rPr>
              <a:t>Model 1</a:t>
            </a:r>
            <a:endParaRPr sz="1600" b="1">
              <a:solidFill>
                <a:srgbClr val="4E2A84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Examine the propensity for reciprocal and repeated interactions within teams.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Variables: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4E2A84"/>
                </a:solidFill>
              </a:rPr>
              <a:t>RRecSnd</a:t>
            </a:r>
            <a:r>
              <a:rPr lang="en" sz="1600">
                <a:solidFill>
                  <a:schemeClr val="dk1"/>
                </a:solidFill>
              </a:rPr>
              <a:t> (Reciprocal Sending)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4E2A84"/>
                </a:solidFill>
              </a:rPr>
              <a:t>RSndSnd</a:t>
            </a:r>
            <a:r>
              <a:rPr lang="en" sz="1600">
                <a:solidFill>
                  <a:schemeClr val="dk1"/>
                </a:solidFill>
              </a:rPr>
              <a:t> (Repeated Sending).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Effect: the role of reciprocity and repetitive communication in MTS communication </a:t>
            </a:r>
            <a:endParaRPr sz="16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462700" y="619075"/>
            <a:ext cx="4345200" cy="394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4E2A84"/>
                </a:solidFill>
              </a:rPr>
              <a:t>Model 2: Centrality of Receivers</a:t>
            </a:r>
            <a:endParaRPr sz="1600" b="1">
              <a:solidFill>
                <a:srgbClr val="4E2A84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Incorporate the centrality of communication receivers within the network.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Variables: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4E2A84"/>
                </a:solidFill>
              </a:rPr>
              <a:t>NTDegRec (Normalized Total Degree Received) </a:t>
            </a:r>
            <a:r>
              <a:rPr lang="en" sz="1600"/>
              <a:t>assesses</a:t>
            </a:r>
            <a:r>
              <a:rPr lang="en" sz="1600">
                <a:solidFill>
                  <a:srgbClr val="4E2A84"/>
                </a:solidFill>
              </a:rPr>
              <a:t> </a:t>
            </a:r>
            <a:r>
              <a:rPr lang="en" sz="1600"/>
              <a:t>centrality of team members in receiving communications.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Effect: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Central figures in communication networks play a pivotal role in effective information dissemination, crucial for high team performance.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3999900" cy="39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4E2A84"/>
                </a:solidFill>
              </a:rPr>
              <a:t>Model 3: Gender Congruence in Communication</a:t>
            </a:r>
            <a:endParaRPr sz="1600" b="1">
              <a:solidFill>
                <a:srgbClr val="4E2A84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Impact of gender congruence on team communication and performance.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Key Variables: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4E2A84"/>
                </a:solidFill>
              </a:rPr>
              <a:t>same_gender</a:t>
            </a:r>
            <a:r>
              <a:rPr lang="en" sz="1400">
                <a:solidFill>
                  <a:schemeClr val="dk1"/>
                </a:solidFill>
              </a:rPr>
              <a:t> reflects if matching sender and receiver gender influences communication dynamics.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4E2A84"/>
                </a:solidFill>
              </a:rPr>
              <a:t>SameConstGender</a:t>
            </a:r>
            <a:r>
              <a:rPr lang="en" sz="1400">
                <a:solidFill>
                  <a:schemeClr val="dk1"/>
                </a:solidFill>
              </a:rPr>
              <a:t> assesses the effect of gender congruence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Key Effect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While gender congruence adds an interesting layer to communication analysis, it is not consistently statistically significant.</a:t>
            </a:r>
            <a:endParaRPr sz="14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462700" y="619075"/>
            <a:ext cx="4345200" cy="394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E2A84"/>
                </a:solidFill>
              </a:rPr>
              <a:t>Model 4: Centrality of Receivers</a:t>
            </a:r>
            <a:endParaRPr sz="1600" b="1">
              <a:solidFill>
                <a:srgbClr val="4E2A84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dialogue act types of senders and receivers affect team performance?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Variables: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4E2A84"/>
                </a:solidFill>
              </a:rPr>
              <a:t>SndDialog</a:t>
            </a:r>
            <a:r>
              <a:rPr lang="en" sz="1400"/>
              <a:t> &amp; </a:t>
            </a:r>
            <a:r>
              <a:rPr lang="en" sz="1400">
                <a:solidFill>
                  <a:srgbClr val="4E2A84"/>
                </a:solidFill>
              </a:rPr>
              <a:t>RecDialog</a:t>
            </a:r>
            <a:r>
              <a:rPr lang="en" sz="1400"/>
              <a:t> to evaluate the influence of specific types of dialogues initiated and received.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Effect: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Certain dialogue act types are more prevalent in high-performing teams, indicating that the quality and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2A84"/>
                </a:solidFill>
              </a:rPr>
              <a:t>Insights from REM Analysis</a:t>
            </a:r>
            <a:endParaRPr>
              <a:solidFill>
                <a:srgbClr val="4E2A8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E2A84"/>
                </a:solidFill>
              </a:rPr>
              <a:t>RRecSnd: </a:t>
            </a:r>
            <a:r>
              <a:rPr lang="en" sz="1400"/>
              <a:t>A positive coefficient and a extremely small p-value of suggests strong evidence for the positive effect of reciprocity.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E2A84"/>
                </a:solidFill>
              </a:rPr>
              <a:t>RSndSnd</a:t>
            </a:r>
            <a:r>
              <a:rPr lang="en" sz="1400"/>
              <a:t>: The positive coefficient and extremely small p-value indicates the tendency for people to repeatedly interact with the same people is statistically significant.</a:t>
            </a:r>
            <a:endParaRPr sz="1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25" y="1311300"/>
            <a:ext cx="5261650" cy="2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717725" y="3529125"/>
            <a:ext cx="506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RRecSnd (Reciprocal Sending) captures the effect of reciprocity.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RSndSnd (Repeated Sending) captures the tendency of one member to repeatedly talk to the same person.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34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4E2A84"/>
                </a:solidFill>
              </a:rPr>
              <a:t>RRecSnd</a:t>
            </a:r>
            <a:r>
              <a:rPr lang="en" sz="1400">
                <a:solidFill>
                  <a:schemeClr val="dk1"/>
                </a:solidFill>
              </a:rPr>
              <a:t> remains statistically significant, but not </a:t>
            </a:r>
            <a:r>
              <a:rPr lang="en" sz="1400">
                <a:solidFill>
                  <a:srgbClr val="4E2A84"/>
                </a:solidFill>
              </a:rPr>
              <a:t>RSndSnd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the likelihood of individual i talking to individual j significantly increases if individual j has recently communicated with individual i, we cannot say that individual i is more likely to talk to individual j based solely on i's past behavior of talking to j, holding other factors constant.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solidFill>
                  <a:srgbClr val="4E2A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NTDegRec (Normalized Total Degree Received)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reflects a preference for engaging with individuals perceived as more prominent or influential.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274150"/>
            <a:ext cx="4296925" cy="18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334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414775" y="1389600"/>
            <a:ext cx="42603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4E2A84"/>
                </a:solidFill>
              </a:rPr>
              <a:t>RRecSnd</a:t>
            </a:r>
            <a:r>
              <a:rPr lang="en" sz="1400">
                <a:solidFill>
                  <a:schemeClr val="dk1"/>
                </a:solidFill>
              </a:rPr>
              <a:t> remains statistically significant, but not </a:t>
            </a:r>
            <a:r>
              <a:rPr lang="en" sz="1400">
                <a:solidFill>
                  <a:srgbClr val="4E2A84"/>
                </a:solidFill>
              </a:rPr>
              <a:t>RSndSnd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the likelihood of individual i talking to individual j significantly increases if individual j has recently communicated with individual i, we cannot say that individual i is more likely to talk to individual j based solely on i's past behavior of talking to j, holding other factors constant.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solidFill>
                  <a:srgbClr val="4E2A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NTDegRec (Normalized Total Degree Received)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reflects a preference for engaging with individuals perceived as more prominent or influential.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r="5015"/>
          <a:stretch/>
        </p:blipFill>
        <p:spPr>
          <a:xfrm>
            <a:off x="311700" y="1986225"/>
            <a:ext cx="4053251" cy="19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Macintosh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Oswald</vt:lpstr>
      <vt:lpstr>Aptos Display</vt:lpstr>
      <vt:lpstr>Ubuntu</vt:lpstr>
      <vt:lpstr>Aptos</vt:lpstr>
      <vt:lpstr>Arial</vt:lpstr>
      <vt:lpstr>Impact</vt:lpstr>
      <vt:lpstr>Office Theme</vt:lpstr>
      <vt:lpstr>RED Dialogue Progress Update</vt:lpstr>
      <vt:lpstr>Methodology</vt:lpstr>
      <vt:lpstr>Dialog Act Visualization of NEK 19 Session 3</vt:lpstr>
      <vt:lpstr>PowerPoint Presentation</vt:lpstr>
      <vt:lpstr>PowerPoint Presentation</vt:lpstr>
      <vt:lpstr>Insights from REM Analysis</vt:lpstr>
      <vt:lpstr>Model 1</vt:lpstr>
      <vt:lpstr>Model 2</vt:lpstr>
      <vt:lpstr>Model 3</vt:lpstr>
      <vt:lpstr>Model 4 (Low)</vt:lpstr>
      <vt:lpstr>Comparison between low-performing (left) and high-performing (right) sessions</vt:lpstr>
      <vt:lpstr>Comparison</vt:lpstr>
      <vt:lpstr>Summary of Findings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Dialogue Progress Update</dc:title>
  <cp:lastModifiedBy>Victoria Shi</cp:lastModifiedBy>
  <cp:revision>2</cp:revision>
  <dcterms:modified xsi:type="dcterms:W3CDTF">2024-03-01T06:01:30Z</dcterms:modified>
</cp:coreProperties>
</file>