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e4448f9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e4448f9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e4448f9e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e4448f9e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e4448f9e9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e4448f9e9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e4448f9e9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e4448f9e9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e4448f9e9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e4448f9e9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e4448f9e9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e4448f9e9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Analytics </a:t>
            </a:r>
            <a:endParaRPr/>
          </a:p>
          <a:p>
            <a:pPr indent="0" lvl="0" marL="0" rtl="0" algn="l">
              <a:spcBef>
                <a:spcPts val="0"/>
              </a:spcBef>
              <a:spcAft>
                <a:spcPts val="0"/>
              </a:spcAft>
              <a:buNone/>
            </a:pPr>
            <a:r>
              <a:rPr lang="en"/>
              <a:t>Case Study</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Megan Goldsworthy</a:t>
            </a:r>
            <a:endParaRPr/>
          </a:p>
          <a:p>
            <a:pPr indent="0" lvl="0" marL="0" rtl="0" algn="l">
              <a:spcBef>
                <a:spcPts val="0"/>
              </a:spcBef>
              <a:spcAft>
                <a:spcPts val="0"/>
              </a:spcAft>
              <a:buNone/>
            </a:pPr>
            <a:r>
              <a:rPr lang="en"/>
              <a:t>2023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Question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000"/>
              <a:t>Our </a:t>
            </a:r>
            <a:r>
              <a:rPr b="1" lang="en" sz="2000"/>
              <a:t>stakeholder</a:t>
            </a:r>
            <a:r>
              <a:rPr b="1" lang="en" sz="2000"/>
              <a:t> wants to purchase an </a:t>
            </a:r>
            <a:r>
              <a:rPr b="1" lang="en" sz="2000"/>
              <a:t>Airbnb</a:t>
            </a:r>
            <a:r>
              <a:rPr b="1" lang="en" sz="2000"/>
              <a:t> to make extra money.</a:t>
            </a:r>
            <a:endParaRPr b="1" sz="2000"/>
          </a:p>
          <a:p>
            <a:pPr indent="0" lvl="0" marL="0" rtl="0" algn="l">
              <a:spcBef>
                <a:spcPts val="1200"/>
              </a:spcBef>
              <a:spcAft>
                <a:spcPts val="0"/>
              </a:spcAft>
              <a:buNone/>
            </a:pPr>
            <a:r>
              <a:rPr lang="en" sz="2000"/>
              <a:t>-Where should he purchase?</a:t>
            </a:r>
            <a:endParaRPr sz="2000"/>
          </a:p>
          <a:p>
            <a:pPr indent="0" lvl="0" marL="0" rtl="0" algn="l">
              <a:spcBef>
                <a:spcPts val="1200"/>
              </a:spcBef>
              <a:spcAft>
                <a:spcPts val="0"/>
              </a:spcAft>
              <a:buNone/>
            </a:pPr>
            <a:r>
              <a:rPr lang="en" sz="2000"/>
              <a:t>- How big of a home should he buy?</a:t>
            </a:r>
            <a:endParaRPr sz="2000"/>
          </a:p>
          <a:p>
            <a:pPr indent="0" lvl="0" marL="0" rtl="0" algn="l">
              <a:spcBef>
                <a:spcPts val="1200"/>
              </a:spcBef>
              <a:spcAft>
                <a:spcPts val="1200"/>
              </a:spcAft>
              <a:buNone/>
            </a:pPr>
            <a:r>
              <a:rPr lang="en" sz="2000"/>
              <a:t>- When should he rent for maximum profit?</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a:t>
            </a:r>
            <a:endParaRPr/>
          </a:p>
        </p:txBody>
      </p:sp>
      <p:sp>
        <p:nvSpPr>
          <p:cNvPr id="99" name="Google Shape;99;p15"/>
          <p:cNvSpPr txBox="1"/>
          <p:nvPr>
            <p:ph idx="1" type="body"/>
          </p:nvPr>
        </p:nvSpPr>
        <p:spPr>
          <a:xfrm>
            <a:off x="729450" y="2078875"/>
            <a:ext cx="3099300" cy="2261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Open source data taken from Kaggle.com/airbnb/seattle shows data for AirBnb rentals in the Seattle area in 2016.</a:t>
            </a:r>
            <a:endParaRPr/>
          </a:p>
          <a:p>
            <a:pPr indent="0" lvl="0" marL="0" rtl="0" algn="l">
              <a:spcBef>
                <a:spcPts val="1200"/>
              </a:spcBef>
              <a:spcAft>
                <a:spcPts val="0"/>
              </a:spcAft>
              <a:buNone/>
            </a:pPr>
            <a:r>
              <a:rPr lang="en"/>
              <a:t>Then I  uploaded into excel.</a:t>
            </a:r>
            <a:endParaRPr/>
          </a:p>
          <a:p>
            <a:pPr indent="0" lvl="0" marL="0" rtl="0" algn="l">
              <a:spcBef>
                <a:spcPts val="1200"/>
              </a:spcBef>
              <a:spcAft>
                <a:spcPts val="0"/>
              </a:spcAft>
              <a:buNone/>
            </a:pPr>
            <a:r>
              <a:rPr lang="en"/>
              <a:t>The data set includes listings, prices, number of </a:t>
            </a:r>
            <a:r>
              <a:rPr lang="en"/>
              <a:t>bedrooms</a:t>
            </a:r>
            <a:r>
              <a:rPr lang="en"/>
              <a:t>, locations, addresses, reviews, listing ids, etc.</a:t>
            </a:r>
            <a:endParaRPr/>
          </a:p>
          <a:p>
            <a:pPr indent="0" lvl="0" marL="0" rtl="0" algn="l">
              <a:spcBef>
                <a:spcPts val="1200"/>
              </a:spcBef>
              <a:spcAft>
                <a:spcPts val="1200"/>
              </a:spcAft>
              <a:buNone/>
            </a:pPr>
            <a:r>
              <a:rPr lang="en"/>
              <a:t> </a:t>
            </a:r>
            <a:endParaRPr/>
          </a:p>
        </p:txBody>
      </p:sp>
      <p:pic>
        <p:nvPicPr>
          <p:cNvPr id="100" name="Google Shape;100;p15"/>
          <p:cNvPicPr preferRelativeResize="0"/>
          <p:nvPr/>
        </p:nvPicPr>
        <p:blipFill>
          <a:blip r:embed="rId3">
            <a:alphaModFix/>
          </a:blip>
          <a:stretch>
            <a:fillRect/>
          </a:stretch>
        </p:blipFill>
        <p:spPr>
          <a:xfrm>
            <a:off x="3955600" y="1139313"/>
            <a:ext cx="5010452" cy="28648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Cleaning</a:t>
            </a:r>
            <a:endParaRPr/>
          </a:p>
        </p:txBody>
      </p:sp>
      <p:sp>
        <p:nvSpPr>
          <p:cNvPr id="106" name="Google Shape;106;p16"/>
          <p:cNvSpPr txBox="1"/>
          <p:nvPr>
            <p:ph idx="1" type="body"/>
          </p:nvPr>
        </p:nvSpPr>
        <p:spPr>
          <a:xfrm>
            <a:off x="729450" y="2064325"/>
            <a:ext cx="3007200" cy="2837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 removed any rows with duplicate data and any with missing or null data. Where appropriate, rows were removed for listings with 0 bedrooms.</a:t>
            </a:r>
            <a:endParaRPr/>
          </a:p>
          <a:p>
            <a:pPr indent="0" lvl="0" marL="0" rtl="0" algn="l">
              <a:spcBef>
                <a:spcPts val="1200"/>
              </a:spcBef>
              <a:spcAft>
                <a:spcPts val="0"/>
              </a:spcAft>
              <a:buNone/>
            </a:pPr>
            <a:r>
              <a:rPr lang="en"/>
              <a:t>Next, I uploaded the data sets into Tableau and joined the ‘listings’ and ‘calendar’ sheets by the rental IDs. This allowed me to compare the prices of the AirBnbs with the dates they were rented. </a:t>
            </a:r>
            <a:endParaRPr/>
          </a:p>
          <a:p>
            <a:pPr indent="0" lvl="0" marL="0" rtl="0" algn="l">
              <a:spcBef>
                <a:spcPts val="1200"/>
              </a:spcBef>
              <a:spcAft>
                <a:spcPts val="1200"/>
              </a:spcAft>
              <a:buNone/>
            </a:pPr>
            <a:r>
              <a:t/>
            </a:r>
            <a:endParaRPr/>
          </a:p>
        </p:txBody>
      </p:sp>
      <p:pic>
        <p:nvPicPr>
          <p:cNvPr id="107" name="Google Shape;107;p16"/>
          <p:cNvPicPr preferRelativeResize="0"/>
          <p:nvPr/>
        </p:nvPicPr>
        <p:blipFill>
          <a:blip r:embed="rId3">
            <a:alphaModFix/>
          </a:blip>
          <a:stretch>
            <a:fillRect/>
          </a:stretch>
        </p:blipFill>
        <p:spPr>
          <a:xfrm>
            <a:off x="3869000" y="856826"/>
            <a:ext cx="5022376" cy="3698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a:t>
            </a:r>
            <a:endParaRPr/>
          </a:p>
        </p:txBody>
      </p:sp>
      <p:sp>
        <p:nvSpPr>
          <p:cNvPr id="113" name="Google Shape;113;p17"/>
          <p:cNvSpPr txBox="1"/>
          <p:nvPr>
            <p:ph idx="1" type="body"/>
          </p:nvPr>
        </p:nvSpPr>
        <p:spPr>
          <a:xfrm>
            <a:off x="729450" y="2078875"/>
            <a:ext cx="2845500" cy="284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Tableau to create data visualizations, I can begin to process the relationships between various factors, such as price and area.</a:t>
            </a:r>
            <a:endParaRPr/>
          </a:p>
          <a:p>
            <a:pPr indent="0" lvl="0" marL="0" rtl="0" algn="l">
              <a:spcBef>
                <a:spcPts val="1200"/>
              </a:spcBef>
              <a:spcAft>
                <a:spcPts val="1200"/>
              </a:spcAft>
              <a:buNone/>
            </a:pPr>
            <a:r>
              <a:rPr lang="en"/>
              <a:t>Another important trend to examine is what type of renals are people using. Does the number of bedrooms affect the profit?</a:t>
            </a:r>
            <a:endParaRPr/>
          </a:p>
        </p:txBody>
      </p:sp>
      <p:pic>
        <p:nvPicPr>
          <p:cNvPr id="114" name="Google Shape;114;p17"/>
          <p:cNvPicPr preferRelativeResize="0"/>
          <p:nvPr/>
        </p:nvPicPr>
        <p:blipFill>
          <a:blip r:embed="rId3">
            <a:alphaModFix/>
          </a:blip>
          <a:stretch>
            <a:fillRect/>
          </a:stretch>
        </p:blipFill>
        <p:spPr>
          <a:xfrm>
            <a:off x="3715825" y="972138"/>
            <a:ext cx="5204152" cy="31992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a:t>
            </a:r>
            <a:endParaRPr/>
          </a:p>
        </p:txBody>
      </p:sp>
      <p:pic>
        <p:nvPicPr>
          <p:cNvPr id="120" name="Google Shape;120;p18"/>
          <p:cNvPicPr preferRelativeResize="0"/>
          <p:nvPr/>
        </p:nvPicPr>
        <p:blipFill>
          <a:blip r:embed="rId3">
            <a:alphaModFix/>
          </a:blip>
          <a:stretch>
            <a:fillRect/>
          </a:stretch>
        </p:blipFill>
        <p:spPr>
          <a:xfrm>
            <a:off x="2528350" y="807275"/>
            <a:ext cx="6384850" cy="4183826"/>
          </a:xfrm>
          <a:prstGeom prst="rect">
            <a:avLst/>
          </a:prstGeom>
          <a:noFill/>
          <a:ln>
            <a:noFill/>
          </a:ln>
        </p:spPr>
      </p:pic>
      <p:sp>
        <p:nvSpPr>
          <p:cNvPr id="121" name="Google Shape;121;p18"/>
          <p:cNvSpPr txBox="1"/>
          <p:nvPr/>
        </p:nvSpPr>
        <p:spPr>
          <a:xfrm>
            <a:off x="80725" y="4463075"/>
            <a:ext cx="1949100" cy="6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accent1"/>
                </a:solidFill>
                <a:latin typeface="Lato"/>
                <a:ea typeface="Lato"/>
                <a:cs typeface="Lato"/>
                <a:sym typeface="Lato"/>
              </a:rPr>
              <a:t>Dashboard visible at https://public.tableau.com/app/profile/megan.goldsworthy/vizzes</a:t>
            </a:r>
            <a:endParaRPr sz="7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Takeaways</a:t>
            </a:r>
            <a:r>
              <a:rPr lang="en"/>
              <a:t> for Stakeholder</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most profitable </a:t>
            </a:r>
            <a:r>
              <a:rPr lang="en"/>
              <a:t>zip codes</a:t>
            </a:r>
            <a:r>
              <a:rPr lang="en"/>
              <a:t> to list AirBnbs include…</a:t>
            </a:r>
            <a:endParaRPr/>
          </a:p>
          <a:p>
            <a:pPr indent="0" lvl="0" marL="0" rtl="0" algn="l">
              <a:spcBef>
                <a:spcPts val="1200"/>
              </a:spcBef>
              <a:spcAft>
                <a:spcPts val="0"/>
              </a:spcAft>
              <a:buNone/>
            </a:pPr>
            <a:r>
              <a:rPr lang="en"/>
              <a:t>Our stakeholder should avoid purchasing a one bedroom in order to differentiate himself from the majority on the market.</a:t>
            </a:r>
            <a:endParaRPr/>
          </a:p>
          <a:p>
            <a:pPr indent="0" lvl="0" marL="0" rtl="0" algn="l">
              <a:spcBef>
                <a:spcPts val="1200"/>
              </a:spcBef>
              <a:spcAft>
                <a:spcPts val="0"/>
              </a:spcAft>
              <a:buNone/>
            </a:pPr>
            <a:r>
              <a:rPr lang="en"/>
              <a:t>The more bedrooms a rental has, the higher the price is per night, </a:t>
            </a:r>
            <a:r>
              <a:rPr lang="en"/>
              <a:t>allowing</a:t>
            </a:r>
            <a:r>
              <a:rPr lang="en"/>
              <a:t> our </a:t>
            </a:r>
            <a:r>
              <a:rPr lang="en"/>
              <a:t>stakeholder</a:t>
            </a:r>
            <a:r>
              <a:rPr lang="en"/>
              <a:t> to charge more, increasing his return on investment.</a:t>
            </a:r>
            <a:endParaRPr/>
          </a:p>
          <a:p>
            <a:pPr indent="0" lvl="0" marL="0" rtl="0" algn="l">
              <a:spcBef>
                <a:spcPts val="1200"/>
              </a:spcBef>
              <a:spcAft>
                <a:spcPts val="1200"/>
              </a:spcAft>
              <a:buNone/>
            </a:pPr>
            <a:r>
              <a:rPr lang="en"/>
              <a:t>The most popular time for AirBnb rentals is over the summer, including the months June, July and August, therefore, rental prices increase during these months.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