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7"/>
  </p:notesMasterIdLst>
  <p:handoutMasterIdLst>
    <p:handoutMasterId r:id="rId8"/>
  </p:handoutMasterIdLst>
  <p:sldIdLst>
    <p:sldId id="257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E44CC-BC15-38C1-A230-D2756CF5E0D6}" v="639" dt="2024-02-14T11:46:38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536" y="-1267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931D29D-BB29-7D0D-50BC-E2367124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99692" y="-1"/>
            <a:ext cx="2858616" cy="9144001"/>
            <a:chOff x="1999692" y="-1"/>
            <a:chExt cx="2858616" cy="9144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799AA8-8B5E-4CF5-9975-99FDD726FFD3}"/>
                </a:ext>
              </a:extLst>
            </p:cNvPr>
            <p:cNvGrpSpPr/>
            <p:nvPr userDrawn="1"/>
          </p:nvGrpSpPr>
          <p:grpSpPr>
            <a:xfrm>
              <a:off x="1999692" y="0"/>
              <a:ext cx="2858616" cy="9144000"/>
              <a:chOff x="2157768" y="0"/>
              <a:chExt cx="2858616" cy="9144000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4C5FBD76-8904-4E42-AE88-D512DA7052DA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7984" y="0"/>
                <a:ext cx="2858400" cy="2122490"/>
              </a:xfrm>
              <a:prstGeom prst="rect">
                <a:avLst/>
              </a:prstGeom>
            </p:spPr>
          </p:pic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AA3BC40D-C194-4EEE-8E69-4ED4ECFDEBE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1992793"/>
                <a:ext cx="2858400" cy="15984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CD689866-F1C0-4715-81BF-9196A55EDE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768" y="343423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DF44A126-1FEE-452F-85E5-3E973F14245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487394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F5B1665-7823-4B65-9CA6-373B04C106C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8200" y="6316234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6516D51E-C5EF-493C-A49F-FA5A03131D5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8568" y="7830000"/>
                <a:ext cx="1587600" cy="1314000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6C46E00-3822-4C50-9645-1D8C321873E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8635" y="-1"/>
              <a:ext cx="2757600" cy="206199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06B0370-83C6-482C-A9C3-4659AB1E3CF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8635" y="2036065"/>
              <a:ext cx="2757600" cy="1498569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BC672D68-3DAD-4B79-95BD-57D7C75F60A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8635" y="3477556"/>
              <a:ext cx="2757600" cy="14976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8180608-A80A-409D-B02A-35C4F9DB1EC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48635" y="4915656"/>
              <a:ext cx="2757600" cy="1497600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0FF81C97-DE5D-4DFC-83AA-6F65EC3EB8F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48635" y="6365084"/>
              <a:ext cx="2757600" cy="14976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C1A8DC0F-B0F0-4E15-9642-9FC080079E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20892" y="7829986"/>
              <a:ext cx="1486800" cy="1308892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1B7EC4F3-1509-4925-BD92-54C58B32BD9F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45600" y="0"/>
              <a:ext cx="2566800" cy="2060368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12B89D1D-8F9E-48DE-B231-5DDE8D36E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2832" y="5009312"/>
              <a:ext cx="2566800" cy="1385056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4158ADA4-93AF-432F-98CD-D9F668C98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48738" y="3555065"/>
              <a:ext cx="2566800" cy="1385056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B2E0E94-8E68-4B4C-8A38-B19A52D6989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425663" y="7822766"/>
              <a:ext cx="1296000" cy="1308706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A5488CC7-053D-4AC5-AE92-5E975339AA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339" y="6443645"/>
              <a:ext cx="2566800" cy="1385056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46B3D8DB-F765-46B6-82B1-506B5A369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45600" y="2140857"/>
              <a:ext cx="2566800" cy="1385056"/>
            </a:xfrm>
            <a:prstGeom prst="rect">
              <a:avLst/>
            </a:prstGeom>
          </p:spPr>
        </p:pic>
      </p:grpSp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4675" y="267973"/>
            <a:ext cx="2950750" cy="920153"/>
          </a:xfrm>
        </p:spPr>
        <p:txBody>
          <a:bodyPr lIns="0" tIns="0" rIns="0" bIns="0">
            <a:noAutofit/>
          </a:bodyPr>
          <a:lstStyle>
            <a:lvl1pPr algn="r">
              <a:defRPr sz="3100" b="1" cap="all" baseline="0"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BADA27-1431-44DB-AE87-0052CCA4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6759B-F035-3AB3-4A11-0BA333D87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4427" y="892122"/>
            <a:ext cx="2033382" cy="7329850"/>
            <a:chOff x="2414427" y="892122"/>
            <a:chExt cx="2033382" cy="73298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034E45-06FA-4B16-BCBB-16B7850B67B1}"/>
                </a:ext>
              </a:extLst>
            </p:cNvPr>
            <p:cNvSpPr/>
            <p:nvPr userDrawn="1"/>
          </p:nvSpPr>
          <p:spPr>
            <a:xfrm>
              <a:off x="2425631" y="2373507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0679D76-015C-46A6-880A-B75929AD77B4}"/>
                </a:ext>
              </a:extLst>
            </p:cNvPr>
            <p:cNvSpPr/>
            <p:nvPr userDrawn="1"/>
          </p:nvSpPr>
          <p:spPr>
            <a:xfrm>
              <a:off x="2434351" y="8921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E0EDF5-6F36-42B3-9C36-B7B3A0686758}"/>
                </a:ext>
              </a:extLst>
            </p:cNvPr>
            <p:cNvSpPr/>
            <p:nvPr userDrawn="1"/>
          </p:nvSpPr>
          <p:spPr>
            <a:xfrm>
              <a:off x="2415232" y="527437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B433DF8-80E4-4493-9011-E8E3AE6EE693}"/>
                </a:ext>
              </a:extLst>
            </p:cNvPr>
            <p:cNvSpPr/>
            <p:nvPr userDrawn="1"/>
          </p:nvSpPr>
          <p:spPr>
            <a:xfrm>
              <a:off x="2414427" y="382156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6D9FA8D-500A-484A-996E-C40AB18718C5}"/>
                </a:ext>
              </a:extLst>
            </p:cNvPr>
            <p:cNvSpPr/>
            <p:nvPr userDrawn="1"/>
          </p:nvSpPr>
          <p:spPr>
            <a:xfrm>
              <a:off x="2435056" y="6677050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59CD8C-24E7-42FA-8C97-535E81A3F3B6}"/>
                </a:ext>
              </a:extLst>
            </p:cNvPr>
            <p:cNvSpPr/>
            <p:nvPr userDrawn="1"/>
          </p:nvSpPr>
          <p:spPr>
            <a:xfrm>
              <a:off x="3606811" y="3086856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CFA193B-DAFC-4AB7-B8FE-4702B915DDAB}"/>
                </a:ext>
              </a:extLst>
            </p:cNvPr>
            <p:cNvSpPr/>
            <p:nvPr userDrawn="1"/>
          </p:nvSpPr>
          <p:spPr>
            <a:xfrm>
              <a:off x="3615531" y="1605471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D7A9536-9B4C-4992-B550-C1FAA7C67B0B}"/>
                </a:ext>
              </a:extLst>
            </p:cNvPr>
            <p:cNvSpPr/>
            <p:nvPr userDrawn="1"/>
          </p:nvSpPr>
          <p:spPr>
            <a:xfrm>
              <a:off x="3596412" y="59877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07A80A-2CB6-4357-8BCB-F5CDCE3D7EED}"/>
                </a:ext>
              </a:extLst>
            </p:cNvPr>
            <p:cNvSpPr/>
            <p:nvPr userDrawn="1"/>
          </p:nvSpPr>
          <p:spPr>
            <a:xfrm>
              <a:off x="3595607" y="453491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08A8F1A-0BC0-4F41-AC9C-AD5114D5A73A}"/>
                </a:ext>
              </a:extLst>
            </p:cNvPr>
            <p:cNvSpPr/>
            <p:nvPr userDrawn="1"/>
          </p:nvSpPr>
          <p:spPr>
            <a:xfrm>
              <a:off x="3616236" y="7390399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FA87-F930-BADA-6718-8CED2B19F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81048" y="1249835"/>
            <a:ext cx="378000" cy="5937599"/>
            <a:chOff x="1681048" y="1249835"/>
            <a:chExt cx="378000" cy="5937599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C85FBDC-70FA-43E1-8F6D-59CCDB9A3E8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81048" y="1249835"/>
              <a:ext cx="378000" cy="14400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AF1D5EFC-2A9F-40F0-84DE-9F12D7582A4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681048" y="2698235"/>
              <a:ext cx="378000" cy="144000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9BEC8EDD-AC8F-4413-8861-0EAAC6143EBF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681048" y="4146635"/>
              <a:ext cx="378000" cy="144000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5B8B11A-6D5B-4222-A3FA-9C529A333AB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681048" y="5595035"/>
              <a:ext cx="378000" cy="144000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DEF1451D-B6A1-4704-A941-E48FA3914715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81048" y="7043434"/>
              <a:ext cx="378000" cy="144000"/>
            </a:xfrm>
            <a:prstGeom prst="rect">
              <a:avLst/>
            </a:prstGeom>
          </p:spPr>
        </p:pic>
      </p:grpSp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1007208"/>
          </a:xfrm>
        </p:spPr>
        <p:txBody>
          <a:bodyPr>
            <a:noAutofit/>
          </a:bodyPr>
          <a:lstStyle>
            <a:lvl1pPr marL="0" indent="0" algn="l">
              <a:buNone/>
              <a:defRPr sz="31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0423EF-033D-8363-9225-6396F1A4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9416" y="1979319"/>
            <a:ext cx="594000" cy="5929961"/>
            <a:chOff x="4579416" y="1979319"/>
            <a:chExt cx="594000" cy="5929961"/>
          </a:xfrm>
        </p:grpSpPr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3149A7F4-4CDA-4E4A-8A0E-916FFE64A68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579416" y="1979319"/>
              <a:ext cx="594000" cy="144000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16F8F551-DF22-4154-9160-E3D1BE3ED58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579416" y="3417350"/>
              <a:ext cx="594000" cy="144000"/>
            </a:xfrm>
            <a:prstGeom prst="rect">
              <a:avLst/>
            </a:prstGeom>
          </p:spPr>
        </p:pic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DFAB86E6-909B-4AA9-8F44-2A7709C04949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579416" y="4866034"/>
              <a:ext cx="594000" cy="144000"/>
            </a:xfrm>
            <a:prstGeom prst="rect">
              <a:avLst/>
            </a:prstGeom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9E752783-DDE2-44F7-B86A-1EF50472DCD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579416" y="6317529"/>
              <a:ext cx="594000" cy="144000"/>
            </a:xfrm>
            <a:prstGeom prst="rect">
              <a:avLst/>
            </a:prstGeom>
          </p:spPr>
        </p:pic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527C0226-D714-4BF7-911E-5D62B88B744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579416" y="7765280"/>
              <a:ext cx="594000" cy="144000"/>
            </a:xfrm>
            <a:prstGeom prst="rect">
              <a:avLst/>
            </a:prstGeom>
          </p:spPr>
        </p:pic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63E871-30B9-27EC-1C3D-A18CF346BAB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13965" y="95948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C7E47F4-4980-594B-8C0F-11A4BA0D20F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513965" y="242203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E8556D-8D1C-AE0A-A179-E0FD20C7366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2513965" y="3885977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599350B-BF7B-7CF9-9264-5312DB66993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513965" y="5348530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43A2084F-F632-70C9-ACE9-0C84624ECF8B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2513965" y="672665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07226DE-A031-D226-037E-F24FADDDFC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687790" y="165959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5263993-0FEB-8B8D-F43C-6C038C0D137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687790" y="3145299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89709DEA-E18F-497E-0E55-709EFD364EF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687790" y="458608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C142B848-6E3B-01CC-B6CC-7802BEF6478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3687790" y="6048641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269FAFBB-150B-D1AD-8238-B3C5B3446ED7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3687790" y="742676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86134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0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9.sv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svg"/><Relationship Id="rId42" Type="http://schemas.openxmlformats.org/officeDocument/2006/relationships/image" Target="../media/image85.sv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32" Type="http://schemas.openxmlformats.org/officeDocument/2006/relationships/image" Target="../media/image75.svg"/><Relationship Id="rId37" Type="http://schemas.openxmlformats.org/officeDocument/2006/relationships/image" Target="../media/image80.png"/><Relationship Id="rId40" Type="http://schemas.openxmlformats.org/officeDocument/2006/relationships/image" Target="../media/image83.sv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svg"/><Relationship Id="rId36" Type="http://schemas.openxmlformats.org/officeDocument/2006/relationships/image" Target="../media/image79.sv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Relationship Id="rId27" Type="http://schemas.openxmlformats.org/officeDocument/2006/relationships/image" Target="../media/image70.png"/><Relationship Id="rId30" Type="http://schemas.openxmlformats.org/officeDocument/2006/relationships/image" Target="../media/image73.svg"/><Relationship Id="rId35" Type="http://schemas.openxmlformats.org/officeDocument/2006/relationships/image" Target="../media/image78.png"/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Conduct market research and gather user feedback</a:t>
            </a:r>
          </a:p>
        </p:txBody>
      </p:sp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0" b="180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C548-A068-F54D-EE90-398A7754D4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MAR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Develop basic prototypes for key features to assess feasibility</a:t>
            </a:r>
            <a:endParaRPr lang="en-US" dirty="0"/>
          </a:p>
        </p:txBody>
      </p:sp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MAY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Refine product design based on stakeholder feedback</a:t>
            </a:r>
          </a:p>
        </p:txBody>
      </p:sp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0" b="180"/>
          <a:stretch/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JUL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Conduct internal testing to identify and address early-stage issues</a:t>
            </a:r>
          </a:p>
        </p:txBody>
      </p:sp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SEP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Implement feedback from beta testing and make iterative improvements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20XX-</a:t>
            </a:r>
          </a:p>
          <a:p>
            <a:r>
              <a:rPr lang="en-US" dirty="0"/>
              <a:t>20yy</a:t>
            </a:r>
          </a:p>
        </p:txBody>
      </p:sp>
      <p:pic>
        <p:nvPicPr>
          <p:cNvPr id="112" name="Picture Placeholder 54" descr="Globe icon">
            <a:extLst>
              <a:ext uri="{FF2B5EF4-FFF2-40B4-BE49-F238E27FC236}">
                <a16:creationId xmlns:a16="http://schemas.microsoft.com/office/drawing/2014/main" id="{D4071E81-B728-10A8-549F-77383EC870E6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365" r="2365"/>
          <a:stretch/>
        </p:blipFill>
        <p:spPr/>
      </p:pic>
      <p:pic>
        <p:nvPicPr>
          <p:cNvPr id="168" name="Picture Placeholder 84" descr="Cubes icon">
            <a:extLst>
              <a:ext uri="{FF2B5EF4-FFF2-40B4-BE49-F238E27FC236}">
                <a16:creationId xmlns:a16="http://schemas.microsoft.com/office/drawing/2014/main" id="{34577DDD-2C18-31C8-A155-78AE2D481A78}"/>
              </a:ext>
            </a:extLst>
          </p:cNvPr>
          <p:cNvPicPr>
            <a:picLocks noGrp="1" noChangeAspect="1"/>
          </p:cNvPicPr>
          <p:nvPr>
            <p:ph type="pic" sz="quarter" idx="6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2257" r="2257"/>
          <a:stretch/>
        </p:blipFill>
        <p:spPr/>
      </p:pic>
      <p:pic>
        <p:nvPicPr>
          <p:cNvPr id="258" name="Picture Placeholder 124" descr="Lock icon">
            <a:extLst>
              <a:ext uri="{FF2B5EF4-FFF2-40B4-BE49-F238E27FC236}">
                <a16:creationId xmlns:a16="http://schemas.microsoft.com/office/drawing/2014/main" id="{ED822681-6AA0-6EA5-152E-4C52A219C52D}"/>
              </a:ext>
            </a:extLst>
          </p:cNvPr>
          <p:cNvPicPr>
            <a:picLocks noGrp="1" noChangeAspect="1"/>
          </p:cNvPicPr>
          <p:nvPr>
            <p:ph type="pic" sz="quarter" idx="64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257" r="2257"/>
          <a:stretch/>
        </p:blipFill>
        <p:spPr/>
      </p:pic>
      <p:pic>
        <p:nvPicPr>
          <p:cNvPr id="260" name="Picture Placeholder 132" descr="Charts icon">
            <a:extLst>
              <a:ext uri="{FF2B5EF4-FFF2-40B4-BE49-F238E27FC236}">
                <a16:creationId xmlns:a16="http://schemas.microsoft.com/office/drawing/2014/main" id="{AB203A63-AC38-19C9-4F54-EDE1F1111CF8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365" r="2365"/>
          <a:stretch/>
        </p:blipFill>
        <p:spPr/>
      </p:pic>
      <p:pic>
        <p:nvPicPr>
          <p:cNvPr id="262" name="Picture Placeholder 112" descr="Laptop icon">
            <a:extLst>
              <a:ext uri="{FF2B5EF4-FFF2-40B4-BE49-F238E27FC236}">
                <a16:creationId xmlns:a16="http://schemas.microsoft.com/office/drawing/2014/main" id="{92832FCC-6E0D-27F4-2FEB-1C44389C006D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2365" r="2365"/>
          <a:stretch/>
        </p:blipFill>
        <p:spPr/>
      </p:pic>
      <p:pic>
        <p:nvPicPr>
          <p:cNvPr id="114" name="Picture Placeholder 94" descr="Microprocessor icon">
            <a:extLst>
              <a:ext uri="{FF2B5EF4-FFF2-40B4-BE49-F238E27FC236}">
                <a16:creationId xmlns:a16="http://schemas.microsoft.com/office/drawing/2014/main" id="{0CB53435-DB21-39E5-E7B3-2AE42FA6C2D8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2365" r="2365"/>
          <a:stretch/>
        </p:blipFill>
        <p:spPr/>
      </p:pic>
      <p:pic>
        <p:nvPicPr>
          <p:cNvPr id="169" name="Picture Placeholder 88" descr="Atom icon">
            <a:extLst>
              <a:ext uri="{FF2B5EF4-FFF2-40B4-BE49-F238E27FC236}">
                <a16:creationId xmlns:a16="http://schemas.microsoft.com/office/drawing/2014/main" id="{2E5A1930-D8BE-0E3E-7CF3-F79AAA85CD23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2365" r="2365"/>
          <a:stretch/>
        </p:blipFill>
        <p:spPr/>
      </p:pic>
      <p:pic>
        <p:nvPicPr>
          <p:cNvPr id="259" name="Picture Placeholder 134" descr="Search icon">
            <a:extLst>
              <a:ext uri="{FF2B5EF4-FFF2-40B4-BE49-F238E27FC236}">
                <a16:creationId xmlns:a16="http://schemas.microsoft.com/office/drawing/2014/main" id="{645CFF1F-4A9C-A530-3801-37296F19827D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 rotWithShape="1"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2257" r="2257"/>
          <a:stretch/>
        </p:blipFill>
        <p:spPr/>
      </p:pic>
      <p:pic>
        <p:nvPicPr>
          <p:cNvPr id="261" name="Picture Placeholder 120" descr="Mobile devices icon">
            <a:extLst>
              <a:ext uri="{FF2B5EF4-FFF2-40B4-BE49-F238E27FC236}">
                <a16:creationId xmlns:a16="http://schemas.microsoft.com/office/drawing/2014/main" id="{82346DB7-6086-CA7B-702E-C88F8D79E7D1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2365" r="2365"/>
          <a:stretch/>
        </p:blipFill>
        <p:spPr/>
      </p:pic>
      <p:pic>
        <p:nvPicPr>
          <p:cNvPr id="263" name="Picture Placeholder 116" descr="Checklist icon">
            <a:extLst>
              <a:ext uri="{FF2B5EF4-FFF2-40B4-BE49-F238E27FC236}">
                <a16:creationId xmlns:a16="http://schemas.microsoft.com/office/drawing/2014/main" id="{4ED08B34-5F17-8130-A6C3-0D136A1F56DE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2365" r="2365"/>
          <a:stretch/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t="180" b="180"/>
          <a:stretch/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FEB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Ideate and refine potential product features and solutions</a:t>
            </a:r>
          </a:p>
          <a:p>
            <a:endParaRPr lang="en-US"/>
          </a:p>
          <a:p>
            <a:br>
              <a:rPr lang="en-US"/>
            </a:br>
            <a:endParaRPr lang="en-US" dirty="0"/>
          </a:p>
        </p:txBody>
      </p:sp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APR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Share prototypes with stakeholders for initial impressions and input</a:t>
            </a:r>
          </a:p>
          <a:p>
            <a:endParaRPr lang="en-US" dirty="0"/>
          </a:p>
        </p:txBody>
      </p:sp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 t="180" b="180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JUN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Begin the development phase, focusing on core functionalities</a:t>
            </a:r>
          </a:p>
        </p:txBody>
      </p:sp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AUG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Release a beta version for a select group of users to gather extensive feedback</a:t>
            </a:r>
          </a:p>
        </p:txBody>
      </p:sp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t="180" b="180"/>
          <a:stretch/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OCT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Launch the finalized product to the wider audience and initiate post-launch support</a:t>
            </a:r>
          </a:p>
        </p:txBody>
      </p:sp>
    </p:spTree>
    <p:extLst>
      <p:ext uri="{BB962C8B-B14F-4D97-AF65-F5344CB8AC3E}">
        <p14:creationId xmlns:p14="http://schemas.microsoft.com/office/powerpoint/2010/main" val="32152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54411A85-AC79-09B4-649A-A95CF1C083CD}"/>
              </a:ext>
            </a:extLst>
          </p:cNvPr>
          <p:cNvSpPr/>
          <p:nvPr/>
        </p:nvSpPr>
        <p:spPr>
          <a:xfrm>
            <a:off x="149835" y="303516"/>
            <a:ext cx="537882" cy="8087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39513B0-57CE-6620-18F1-46B00A0F6046}"/>
              </a:ext>
            </a:extLst>
          </p:cNvPr>
          <p:cNvSpPr/>
          <p:nvPr/>
        </p:nvSpPr>
        <p:spPr>
          <a:xfrm>
            <a:off x="530194" y="740864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Placeholder 40">
            <a:extLst>
              <a:ext uri="{FF2B5EF4-FFF2-40B4-BE49-F238E27FC236}">
                <a16:creationId xmlns:a16="http://schemas.microsoft.com/office/drawing/2014/main" id="{19262630-16AE-EC89-B6D9-E110F7837568}"/>
              </a:ext>
            </a:extLst>
          </p:cNvPr>
          <p:cNvSpPr txBox="1">
            <a:spLocks/>
          </p:cNvSpPr>
          <p:nvPr/>
        </p:nvSpPr>
        <p:spPr>
          <a:xfrm>
            <a:off x="777303" y="7580176"/>
            <a:ext cx="2508837" cy="1322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err="1"/>
              <a:t>Quantidade</a:t>
            </a:r>
            <a:r>
              <a:rPr lang="en-US" sz="1100" dirty="0"/>
              <a:t> de </a:t>
            </a:r>
            <a:r>
              <a:rPr lang="en-US" sz="1100" err="1"/>
              <a:t>cancelamentos</a:t>
            </a:r>
            <a:endParaRPr lang="en-US" sz="1100">
              <a:cs typeface="Calibri"/>
            </a:endParaRPr>
          </a:p>
          <a:p>
            <a:r>
              <a:rPr lang="en-US" sz="1100" dirty="0" err="1">
                <a:cs typeface="Calibri" panose="020F0502020204030204"/>
              </a:rPr>
              <a:t>Cancelamentos</a:t>
            </a:r>
            <a:r>
              <a:rPr lang="en-US" sz="1100" dirty="0">
                <a:cs typeface="Calibri" panose="020F0502020204030204"/>
              </a:rPr>
              <a:t> </a:t>
            </a:r>
            <a:r>
              <a:rPr lang="en-US" sz="1100" dirty="0" err="1">
                <a:cs typeface="Calibri" panose="020F0502020204030204"/>
              </a:rPr>
              <a:t>externos</a:t>
            </a:r>
            <a:r>
              <a:rPr lang="en-US" sz="1100" dirty="0">
                <a:cs typeface="Calibri" panose="020F0502020204030204"/>
              </a:rPr>
              <a:t> que </a:t>
            </a:r>
            <a:r>
              <a:rPr lang="en-US" sz="1100" dirty="0" err="1">
                <a:cs typeface="Calibri" panose="020F0502020204030204"/>
              </a:rPr>
              <a:t>impactaram</a:t>
            </a:r>
            <a:r>
              <a:rPr lang="en-US" sz="1100" dirty="0">
                <a:cs typeface="Calibri" panose="020F0502020204030204"/>
              </a:rPr>
              <a:t> a PDD x</a:t>
            </a:r>
          </a:p>
          <a:p>
            <a:r>
              <a:rPr lang="en-US" sz="1100" dirty="0" err="1">
                <a:cs typeface="Calibri" panose="020F0502020204030204"/>
              </a:rPr>
              <a:t>Cancelamento</a:t>
            </a:r>
            <a:r>
              <a:rPr lang="en-US" sz="1100" dirty="0">
                <a:cs typeface="Calibri" panose="020F0502020204030204"/>
              </a:rPr>
              <a:t> da PDD y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8" name="Text Placeholder 40">
            <a:extLst>
              <a:ext uri="{FF2B5EF4-FFF2-40B4-BE49-F238E27FC236}">
                <a16:creationId xmlns:a16="http://schemas.microsoft.com/office/drawing/2014/main" id="{9B8DE937-56BE-C6B4-24AB-F122A815F333}"/>
              </a:ext>
            </a:extLst>
          </p:cNvPr>
          <p:cNvSpPr txBox="1">
            <a:spLocks/>
          </p:cNvSpPr>
          <p:nvPr/>
        </p:nvSpPr>
        <p:spPr>
          <a:xfrm>
            <a:off x="526291" y="528795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1</a:t>
            </a:r>
            <a:endParaRPr lang="pt-BR"/>
          </a:p>
        </p:txBody>
      </p:sp>
      <p:sp>
        <p:nvSpPr>
          <p:cNvPr id="10" name="Text Placeholder 40">
            <a:extLst>
              <a:ext uri="{FF2B5EF4-FFF2-40B4-BE49-F238E27FC236}">
                <a16:creationId xmlns:a16="http://schemas.microsoft.com/office/drawing/2014/main" id="{EC8A5BC8-BC61-D0A2-2D1C-D2D8005B865B}"/>
              </a:ext>
            </a:extLst>
          </p:cNvPr>
          <p:cNvSpPr txBox="1">
            <a:spLocks/>
          </p:cNvSpPr>
          <p:nvPr/>
        </p:nvSpPr>
        <p:spPr>
          <a:xfrm>
            <a:off x="1256273" y="644056"/>
            <a:ext cx="5313509" cy="227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err="1"/>
              <a:t>Inicio</a:t>
            </a:r>
            <a:r>
              <a:rPr lang="en-US" sz="1100" dirty="0"/>
              <a:t> de </a:t>
            </a:r>
            <a:r>
              <a:rPr lang="en-US" sz="1100" err="1"/>
              <a:t>fechamento</a:t>
            </a:r>
            <a:r>
              <a:rPr lang="en-US" sz="1100" dirty="0"/>
              <a:t> </a:t>
            </a:r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BD28819-F813-A446-854C-B6E5E1704E4B}"/>
              </a:ext>
            </a:extLst>
          </p:cNvPr>
          <p:cNvSpPr/>
          <p:nvPr/>
        </p:nvSpPr>
        <p:spPr>
          <a:xfrm>
            <a:off x="549403" y="1317166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065A5F0A-E9B8-D923-462D-EDDB3C5C1651}"/>
              </a:ext>
            </a:extLst>
          </p:cNvPr>
          <p:cNvSpPr txBox="1">
            <a:spLocks/>
          </p:cNvSpPr>
          <p:nvPr/>
        </p:nvSpPr>
        <p:spPr>
          <a:xfrm>
            <a:off x="545500" y="1105097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2</a:t>
            </a:r>
            <a:endParaRPr lang="pt-BR" dirty="0"/>
          </a:p>
        </p:txBody>
      </p:sp>
      <p:sp>
        <p:nvSpPr>
          <p:cNvPr id="13" name="Text Placeholder 40">
            <a:extLst>
              <a:ext uri="{FF2B5EF4-FFF2-40B4-BE49-F238E27FC236}">
                <a16:creationId xmlns:a16="http://schemas.microsoft.com/office/drawing/2014/main" id="{82DE4268-201B-1158-9EA2-D1DD63C49C4D}"/>
              </a:ext>
            </a:extLst>
          </p:cNvPr>
          <p:cNvSpPr txBox="1">
            <a:spLocks/>
          </p:cNvSpPr>
          <p:nvPr/>
        </p:nvSpPr>
        <p:spPr>
          <a:xfrm>
            <a:off x="1179433" y="1220358"/>
            <a:ext cx="5332719" cy="342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/>
              <a:t>Recepção</a:t>
            </a:r>
            <a:r>
              <a:rPr lang="en-US" sz="1100" dirty="0"/>
              <a:t> das </a:t>
            </a:r>
            <a:r>
              <a:rPr lang="en-US" sz="1100" dirty="0" err="1"/>
              <a:t>carteiras</a:t>
            </a:r>
            <a:r>
              <a:rPr lang="en-US" sz="1100" dirty="0"/>
              <a:t> 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3780837-5E88-7F5E-3517-AF860CFE8690}"/>
              </a:ext>
            </a:extLst>
          </p:cNvPr>
          <p:cNvSpPr/>
          <p:nvPr/>
        </p:nvSpPr>
        <p:spPr>
          <a:xfrm>
            <a:off x="549402" y="1662947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40">
            <a:extLst>
              <a:ext uri="{FF2B5EF4-FFF2-40B4-BE49-F238E27FC236}">
                <a16:creationId xmlns:a16="http://schemas.microsoft.com/office/drawing/2014/main" id="{8D3341E9-A610-54E3-38A3-5CA388D2E48D}"/>
              </a:ext>
            </a:extLst>
          </p:cNvPr>
          <p:cNvSpPr txBox="1">
            <a:spLocks/>
          </p:cNvSpPr>
          <p:nvPr/>
        </p:nvSpPr>
        <p:spPr>
          <a:xfrm>
            <a:off x="1179432" y="1604559"/>
            <a:ext cx="5332719" cy="649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err="1"/>
              <a:t>Problema</a:t>
            </a:r>
            <a:r>
              <a:rPr lang="en-US" sz="1100" dirty="0"/>
              <a:t> de </a:t>
            </a:r>
            <a:r>
              <a:rPr lang="en-US" sz="1100" err="1"/>
              <a:t>duplicidade</a:t>
            </a:r>
            <a:r>
              <a:rPr lang="en-US" sz="1100" dirty="0"/>
              <a:t> </a:t>
            </a:r>
            <a:r>
              <a:rPr lang="en-US" sz="1100" err="1"/>
              <a:t>na</a:t>
            </a:r>
            <a:r>
              <a:rPr lang="en-US" sz="1100" dirty="0"/>
              <a:t> </a:t>
            </a:r>
            <a:r>
              <a:rPr lang="en-US" sz="1100" err="1"/>
              <a:t>carteira</a:t>
            </a:r>
            <a:r>
              <a:rPr lang="en-US" sz="1100" dirty="0"/>
              <a:t> do F5 </a:t>
            </a:r>
            <a:r>
              <a:rPr lang="en-US" sz="1100" err="1"/>
              <a:t>erro</a:t>
            </a:r>
            <a:r>
              <a:rPr lang="en-US" sz="1100" dirty="0"/>
              <a:t> </a:t>
            </a:r>
            <a:r>
              <a:rPr lang="en-US" sz="1100" err="1"/>
              <a:t>mitigado</a:t>
            </a:r>
            <a:r>
              <a:rPr lang="en-US" sz="1100" dirty="0"/>
              <a:t> </a:t>
            </a:r>
            <a:r>
              <a:rPr lang="en-US" sz="1100" err="1"/>
              <a:t>durante</a:t>
            </a:r>
            <a:r>
              <a:rPr lang="en-US" sz="1100" dirty="0"/>
              <a:t> o final de </a:t>
            </a:r>
            <a:r>
              <a:rPr lang="en-US" sz="1100" err="1"/>
              <a:t>semana</a:t>
            </a:r>
            <a:r>
              <a:rPr lang="en-US" sz="1100" dirty="0"/>
              <a:t> </a:t>
            </a:r>
            <a:r>
              <a:rPr lang="en-US" sz="1100" err="1"/>
              <a:t>sem</a:t>
            </a:r>
            <a:r>
              <a:rPr lang="en-US" sz="1100" dirty="0"/>
              <a:t> </a:t>
            </a:r>
            <a:r>
              <a:rPr lang="en-US" sz="1100" err="1"/>
              <a:t>impacto</a:t>
            </a:r>
            <a:r>
              <a:rPr lang="en-US" sz="1100" dirty="0"/>
              <a:t> no SLA da previa, </a:t>
            </a:r>
            <a:r>
              <a:rPr lang="en-US" sz="1100" err="1"/>
              <a:t>cancelamentos</a:t>
            </a:r>
            <a:r>
              <a:rPr lang="en-US" sz="1100" dirty="0"/>
              <a:t> </a:t>
            </a:r>
            <a:r>
              <a:rPr lang="en-US" sz="1100" err="1"/>
              <a:t>ao</a:t>
            </a:r>
            <a:r>
              <a:rPr lang="en-US" sz="1100" dirty="0"/>
              <a:t> </a:t>
            </a:r>
            <a:r>
              <a:rPr lang="en-US" sz="1100" err="1"/>
              <a:t>enviar</a:t>
            </a:r>
            <a:r>
              <a:rPr lang="en-US" sz="1100" dirty="0"/>
              <a:t> </a:t>
            </a:r>
            <a:r>
              <a:rPr lang="en-US" sz="1100" err="1"/>
              <a:t>contratos</a:t>
            </a:r>
            <a:r>
              <a:rPr lang="en-US" sz="1100" dirty="0"/>
              <a:t> para </a:t>
            </a:r>
            <a:r>
              <a:rPr lang="en-US" sz="1100" err="1"/>
              <a:t>marcar</a:t>
            </a:r>
            <a:r>
              <a:rPr lang="en-US" sz="1100" dirty="0"/>
              <a:t> </a:t>
            </a:r>
            <a:r>
              <a:rPr lang="en-US" sz="1100" err="1"/>
              <a:t>parametrosno</a:t>
            </a:r>
            <a:r>
              <a:rPr lang="en-US" sz="1100" dirty="0"/>
              <a:t> NO3 </a:t>
            </a:r>
            <a:r>
              <a:rPr lang="en-US" sz="1100" err="1"/>
              <a:t>cerca</a:t>
            </a:r>
            <a:r>
              <a:rPr lang="en-US" sz="1100" dirty="0"/>
              <a:t> de 25 </a:t>
            </a:r>
            <a:r>
              <a:rPr lang="en-US" sz="1100" err="1"/>
              <a:t>cancelamentos</a:t>
            </a:r>
            <a:endParaRPr lang="en-US" sz="1100" err="1">
              <a:cs typeface="Calibri"/>
            </a:endParaRPr>
          </a:p>
          <a:p>
            <a:endParaRPr lang="en-US" sz="1100" dirty="0">
              <a:cs typeface="Calibri"/>
            </a:endParaRPr>
          </a:p>
        </p:txBody>
      </p:sp>
      <p:sp>
        <p:nvSpPr>
          <p:cNvPr id="17" name="Text Placeholder 40">
            <a:extLst>
              <a:ext uri="{FF2B5EF4-FFF2-40B4-BE49-F238E27FC236}">
                <a16:creationId xmlns:a16="http://schemas.microsoft.com/office/drawing/2014/main" id="{8FF222B1-EEF2-5124-3A46-AC90C95E38F5}"/>
              </a:ext>
            </a:extLst>
          </p:cNvPr>
          <p:cNvSpPr txBox="1">
            <a:spLocks/>
          </p:cNvSpPr>
          <p:nvPr/>
        </p:nvSpPr>
        <p:spPr>
          <a:xfrm>
            <a:off x="545500" y="1450878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3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44950-FF93-52A3-9FC4-EF605B153D30}"/>
              </a:ext>
            </a:extLst>
          </p:cNvPr>
          <p:cNvSpPr txBox="1"/>
          <p:nvPr/>
        </p:nvSpPr>
        <p:spPr>
          <a:xfrm>
            <a:off x="1173736" y="2095820"/>
            <a:ext cx="5086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cs typeface="Calibri"/>
              </a:rPr>
              <a:t>Conclusao</a:t>
            </a:r>
            <a:r>
              <a:rPr lang="en-US" sz="1100" dirty="0">
                <a:cs typeface="Calibri"/>
              </a:rPr>
              <a:t> da previa </a:t>
            </a:r>
            <a:r>
              <a:rPr lang="en-US" sz="1100" dirty="0" err="1">
                <a:cs typeface="Calibri"/>
              </a:rPr>
              <a:t>vertice</a:t>
            </a:r>
            <a:r>
              <a:rPr lang="en-US" sz="1100" dirty="0">
                <a:cs typeface="Calibri"/>
              </a:rPr>
              <a:t> A 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468838F-A2A6-0741-4390-8C5F07C2A121}"/>
              </a:ext>
            </a:extLst>
          </p:cNvPr>
          <p:cNvSpPr/>
          <p:nvPr/>
        </p:nvSpPr>
        <p:spPr>
          <a:xfrm>
            <a:off x="549401" y="2123988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3BFC568A-332F-FF27-B4C5-7F063B818CC2}"/>
              </a:ext>
            </a:extLst>
          </p:cNvPr>
          <p:cNvSpPr txBox="1">
            <a:spLocks/>
          </p:cNvSpPr>
          <p:nvPr/>
        </p:nvSpPr>
        <p:spPr>
          <a:xfrm>
            <a:off x="545499" y="1911919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4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44BBCA-11AD-37C4-16DE-FC20A4179EF4}"/>
              </a:ext>
            </a:extLst>
          </p:cNvPr>
          <p:cNvSpPr txBox="1"/>
          <p:nvPr/>
        </p:nvSpPr>
        <p:spPr>
          <a:xfrm>
            <a:off x="1173735" y="2403181"/>
            <a:ext cx="5086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cs typeface="Calibri"/>
              </a:rPr>
              <a:t>Conclusao</a:t>
            </a:r>
            <a:r>
              <a:rPr lang="en-US" sz="1100" dirty="0">
                <a:cs typeface="Calibri"/>
              </a:rPr>
              <a:t> da previa </a:t>
            </a:r>
            <a:r>
              <a:rPr lang="en-US" sz="1100" dirty="0" err="1">
                <a:cs typeface="Calibri"/>
              </a:rPr>
              <a:t>vertice</a:t>
            </a:r>
            <a:r>
              <a:rPr lang="en-US" sz="1100" dirty="0">
                <a:cs typeface="Calibri"/>
              </a:rPr>
              <a:t> A 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04BC935-71A4-DC98-A4AD-204E668FCF2F}"/>
              </a:ext>
            </a:extLst>
          </p:cNvPr>
          <p:cNvSpPr/>
          <p:nvPr/>
        </p:nvSpPr>
        <p:spPr>
          <a:xfrm>
            <a:off x="549400" y="2431349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A8AC9784-7AA7-D698-3B71-0ED5087B6C22}"/>
              </a:ext>
            </a:extLst>
          </p:cNvPr>
          <p:cNvSpPr txBox="1">
            <a:spLocks/>
          </p:cNvSpPr>
          <p:nvPr/>
        </p:nvSpPr>
        <p:spPr>
          <a:xfrm>
            <a:off x="487868" y="2296120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5</a:t>
            </a:r>
            <a:endParaRPr lang="pt-BR" dirty="0"/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77259458-0B4D-6B03-C3F2-C3A59053DDED}"/>
              </a:ext>
            </a:extLst>
          </p:cNvPr>
          <p:cNvSpPr txBox="1">
            <a:spLocks/>
          </p:cNvSpPr>
          <p:nvPr/>
        </p:nvSpPr>
        <p:spPr>
          <a:xfrm>
            <a:off x="3428294" y="7580175"/>
            <a:ext cx="2508837" cy="1322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IDPR</a:t>
            </a:r>
            <a:endParaRPr lang="en-US" sz="1100" dirty="0">
              <a:cs typeface="Calibri" panose="020F0502020204030204"/>
            </a:endParaRPr>
          </a:p>
          <a:p>
            <a:endParaRPr lang="en-US" sz="1100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25" name="Text Placeholder 40">
            <a:extLst>
              <a:ext uri="{FF2B5EF4-FFF2-40B4-BE49-F238E27FC236}">
                <a16:creationId xmlns:a16="http://schemas.microsoft.com/office/drawing/2014/main" id="{B8075B89-56FB-5B25-59E1-EAD7DD93A65C}"/>
              </a:ext>
            </a:extLst>
          </p:cNvPr>
          <p:cNvSpPr txBox="1">
            <a:spLocks/>
          </p:cNvSpPr>
          <p:nvPr/>
        </p:nvSpPr>
        <p:spPr>
          <a:xfrm>
            <a:off x="948911" y="86963"/>
            <a:ext cx="5313509" cy="227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NEWSLATTER</a:t>
            </a:r>
            <a:endParaRPr lang="en-US" sz="1100" dirty="0">
              <a:cs typeface="Calibr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A171BA-86A8-E8FA-77D2-EC9BE25A5ECC}"/>
              </a:ext>
            </a:extLst>
          </p:cNvPr>
          <p:cNvSpPr txBox="1"/>
          <p:nvPr/>
        </p:nvSpPr>
        <p:spPr>
          <a:xfrm>
            <a:off x="1154524" y="2883432"/>
            <a:ext cx="5086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cs typeface="Calibri"/>
              </a:rPr>
              <a:t>Conclusao</a:t>
            </a:r>
            <a:r>
              <a:rPr lang="en-US" sz="1100" dirty="0">
                <a:cs typeface="Calibri"/>
              </a:rPr>
              <a:t> da previa </a:t>
            </a:r>
            <a:r>
              <a:rPr lang="en-US" sz="1100" dirty="0" err="1">
                <a:cs typeface="Calibri"/>
              </a:rPr>
              <a:t>vertice</a:t>
            </a:r>
            <a:r>
              <a:rPr lang="en-US" sz="1100" dirty="0">
                <a:cs typeface="Calibri"/>
              </a:rPr>
              <a:t> A 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432D380F-2BD0-F7ED-A094-02423050507B}"/>
              </a:ext>
            </a:extLst>
          </p:cNvPr>
          <p:cNvSpPr/>
          <p:nvPr/>
        </p:nvSpPr>
        <p:spPr>
          <a:xfrm>
            <a:off x="530189" y="2911601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144243C9-8FE8-F9DD-4A44-41A34105E65F}"/>
              </a:ext>
            </a:extLst>
          </p:cNvPr>
          <p:cNvSpPr txBox="1">
            <a:spLocks/>
          </p:cNvSpPr>
          <p:nvPr/>
        </p:nvSpPr>
        <p:spPr>
          <a:xfrm>
            <a:off x="468657" y="2776372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5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0136CF-36D9-DB63-4019-F8D4BEB95D1E}"/>
              </a:ext>
            </a:extLst>
          </p:cNvPr>
          <p:cNvSpPr txBox="1"/>
          <p:nvPr/>
        </p:nvSpPr>
        <p:spPr>
          <a:xfrm>
            <a:off x="1154525" y="3478945"/>
            <a:ext cx="5086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cs typeface="Calibri"/>
              </a:rPr>
              <a:t>Conclusao</a:t>
            </a:r>
            <a:r>
              <a:rPr lang="en-US" sz="1100" dirty="0">
                <a:cs typeface="Calibri"/>
              </a:rPr>
              <a:t> da previa </a:t>
            </a:r>
            <a:r>
              <a:rPr lang="en-US" sz="1100" dirty="0" err="1">
                <a:cs typeface="Calibri"/>
              </a:rPr>
              <a:t>vertice</a:t>
            </a:r>
            <a:r>
              <a:rPr lang="en-US" sz="1100" dirty="0">
                <a:cs typeface="Calibri"/>
              </a:rPr>
              <a:t> A 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417B19FB-D1AE-DBA8-8443-223C5370EAC3}"/>
              </a:ext>
            </a:extLst>
          </p:cNvPr>
          <p:cNvSpPr/>
          <p:nvPr/>
        </p:nvSpPr>
        <p:spPr>
          <a:xfrm>
            <a:off x="530190" y="3507114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B89443B0-7D81-3E75-73BE-1C07F01C2152}"/>
              </a:ext>
            </a:extLst>
          </p:cNvPr>
          <p:cNvSpPr txBox="1">
            <a:spLocks/>
          </p:cNvSpPr>
          <p:nvPr/>
        </p:nvSpPr>
        <p:spPr>
          <a:xfrm>
            <a:off x="468658" y="3371885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5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49BDD8-83C2-A40C-D58B-948C8B4333B7}"/>
              </a:ext>
            </a:extLst>
          </p:cNvPr>
          <p:cNvSpPr txBox="1"/>
          <p:nvPr/>
        </p:nvSpPr>
        <p:spPr>
          <a:xfrm>
            <a:off x="1154524" y="4247348"/>
            <a:ext cx="5086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cs typeface="Calibri"/>
              </a:rPr>
              <a:t>Conclusao</a:t>
            </a:r>
            <a:r>
              <a:rPr lang="en-US" sz="1100" dirty="0">
                <a:cs typeface="Calibri"/>
              </a:rPr>
              <a:t> da previa </a:t>
            </a:r>
            <a:r>
              <a:rPr lang="en-US" sz="1100" dirty="0" err="1">
                <a:cs typeface="Calibri"/>
              </a:rPr>
              <a:t>vertice</a:t>
            </a:r>
            <a:r>
              <a:rPr lang="en-US" sz="1100" dirty="0">
                <a:cs typeface="Calibri"/>
              </a:rPr>
              <a:t> A 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D538FD56-2DCF-38DF-535D-5FE0E6202678}"/>
              </a:ext>
            </a:extLst>
          </p:cNvPr>
          <p:cNvSpPr/>
          <p:nvPr/>
        </p:nvSpPr>
        <p:spPr>
          <a:xfrm>
            <a:off x="530189" y="4275516"/>
            <a:ext cx="461042" cy="134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C9589973-3ED0-83A1-1B37-FCFC8DDC706F}"/>
              </a:ext>
            </a:extLst>
          </p:cNvPr>
          <p:cNvSpPr txBox="1">
            <a:spLocks/>
          </p:cNvSpPr>
          <p:nvPr/>
        </p:nvSpPr>
        <p:spPr>
          <a:xfrm>
            <a:off x="468657" y="4140287"/>
            <a:ext cx="530198" cy="227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Dia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8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02FD7-4207-45C8-B2A5-BC0DDC209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0945D1-9318-4769-98E2-F82362B434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A386B-9419-4A4B-B326-4CCDAEE21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Apresentação na tela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PRODUCT ROADMAP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/>
  <cp:lastModifiedBy/>
  <cp:revision>134</cp:revision>
  <dcterms:created xsi:type="dcterms:W3CDTF">2024-02-14T11:19:26Z</dcterms:created>
  <dcterms:modified xsi:type="dcterms:W3CDTF">2024-02-14T11:47:00Z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