
<file path=[Content_Types].xml><?xml version="1.0" encoding="utf-8"?>
<Types xmlns="http://schemas.openxmlformats.org/package/2006/content-types">
  <Default Extension="bin" ContentType="application/vnd.openxmlformats-officedocument.oleObject"/>
  <Default Extension="docx" ContentType="application/vnd.openxmlformats-officedocument.wordprocessingml.documen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16" r:id="rId1"/>
  </p:sldMasterIdLst>
  <p:notesMasterIdLst>
    <p:notesMasterId r:id="rId11"/>
  </p:notesMasterIdLst>
  <p:sldIdLst>
    <p:sldId id="4595" r:id="rId2"/>
    <p:sldId id="4596" r:id="rId3"/>
    <p:sldId id="4597" r:id="rId4"/>
    <p:sldId id="555" r:id="rId5"/>
    <p:sldId id="556" r:id="rId6"/>
    <p:sldId id="4594" r:id="rId7"/>
    <p:sldId id="557" r:id="rId8"/>
    <p:sldId id="558" r:id="rId9"/>
    <p:sldId id="55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9" name="Auth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6E4A5"/>
    <a:srgbClr val="05C790"/>
    <a:srgbClr val="000000"/>
    <a:srgbClr val="07F9B4"/>
    <a:srgbClr val="27F9BD"/>
    <a:srgbClr val="FF3399"/>
    <a:srgbClr val="FF00FF"/>
    <a:srgbClr val="DF59DF"/>
    <a:srgbClr val="04986E"/>
    <a:srgbClr val="FFFD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912" autoAdjust="0"/>
    <p:restoredTop sz="95268" autoAdjust="0"/>
  </p:normalViewPr>
  <p:slideViewPr>
    <p:cSldViewPr snapToGrid="0">
      <p:cViewPr varScale="1">
        <p:scale>
          <a:sx n="84" d="100"/>
          <a:sy n="84" d="100"/>
        </p:scale>
        <p:origin x="725" y="77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2852DC10-65F1-4F14-A1AA-164D41BDCDE2}" type="datetimeFigureOut">
              <a:rPr lang="en-US" smtClean="0"/>
              <a:t>7/7/2020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F3C85536-370A-4288-ABE7-5DBC88A8146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481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, Subhead &amp; Breadcrum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94944"/>
            <a:ext cx="10363200" cy="411961"/>
          </a:xfrm>
        </p:spPr>
        <p:txBody>
          <a:bodyPr vert="horz" lIns="0" tIns="45720" rIns="0" bIns="0" rtlCol="0" anchor="t" anchorCtr="0">
            <a:noAutofit/>
          </a:bodyPr>
          <a:lstStyle>
            <a:lvl1pPr>
              <a:defRPr lang="en-US" spc="-75" dirty="0"/>
            </a:lvl1pPr>
          </a:lstStyle>
          <a:p>
            <a:pPr lvl="0" defTabSz="685800">
              <a:lnSpc>
                <a:spcPct val="85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914721" y="1132305"/>
            <a:ext cx="10362880" cy="475488"/>
          </a:xfr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None/>
              <a:defRPr lang="en-US" sz="1400" kern="1200" spc="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Open Sans" charset="0"/>
                <a:cs typeface="Open Sans" charset="0"/>
              </a:defRPr>
            </a:lvl1pPr>
          </a:lstStyle>
          <a:p>
            <a:pPr marL="228600" lvl="0" indent="-228600">
              <a:lnSpc>
                <a:spcPct val="130000"/>
              </a:lnSpc>
            </a:pPr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1730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Divi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6857999"/>
          </a:xfrm>
          <a:noFill/>
        </p:spPr>
        <p:txBody>
          <a:bodyPr anchor="ctr"/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914402" y="4725108"/>
            <a:ext cx="4389120" cy="2132892"/>
          </a:xfrm>
          <a:solidFill>
            <a:schemeClr val="bg1"/>
          </a:solidFill>
        </p:spPr>
        <p:txBody>
          <a:bodyPr vert="horz" lIns="365760" tIns="365760" rIns="365760" bIns="1280160" rtlCol="0" anchor="b" anchorCtr="0">
            <a:spAutoFit/>
          </a:bodyPr>
          <a:lstStyle>
            <a:lvl1pPr>
              <a:lnSpc>
                <a:spcPct val="90000"/>
              </a:lnSpc>
              <a:defRPr lang="en-US" sz="3600" b="1" baseline="0" dirty="0">
                <a:solidFill>
                  <a:sysClr val="windowText" lastClr="000000"/>
                </a:solidFill>
                <a:latin typeface="+mn-lt"/>
              </a:defRPr>
            </a:lvl1pPr>
          </a:lstStyle>
          <a:p>
            <a:pPr lvl="0">
              <a:lnSpc>
                <a:spcPct val="85000"/>
              </a:lnSpc>
            </a:pPr>
            <a:r>
              <a:rPr lang="en-US" dirty="0"/>
              <a:t>Click to edit Title</a:t>
            </a:r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2" y="5694829"/>
            <a:ext cx="4389120" cy="1163171"/>
          </a:xfrm>
        </p:spPr>
        <p:txBody>
          <a:bodyPr vert="horz" lIns="365760" tIns="0" rIns="365760" bIns="0" rtlCol="0">
            <a:noAutofit/>
          </a:bodyPr>
          <a:lstStyle>
            <a:lvl1pPr marL="0" indent="0">
              <a:buNone/>
              <a:defRPr lang="en-US" sz="1400" baseline="0" dirty="0"/>
            </a:lvl1pPr>
          </a:lstStyle>
          <a:p>
            <a:pPr marL="228600" lvl="0" indent="-228600">
              <a:lnSpc>
                <a:spcPct val="130000"/>
              </a:lnSpc>
            </a:pPr>
            <a:r>
              <a:rPr lang="en-US" dirty="0"/>
              <a:t>Click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86983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253308-F9C5-4FCB-8415-6DEE77C16A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356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7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1.xml"/><Relationship Id="rId5" Type="http://schemas.openxmlformats.org/officeDocument/2006/relationships/vmlDrawing" Target="../drawings/vmlDrawing1.vml"/><Relationship Id="rId4" Type="http://schemas.openxmlformats.org/officeDocument/2006/relationships/theme" Target="../theme/theme1.xml"/><Relationship Id="rId9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1367E66C-CB5B-4DA2-99FE-C698E1750E1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15805769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0" name="think-cell Slide" r:id="rId8" imgW="498" imgH="499" progId="TCLayout.ActiveDocument.1">
                  <p:embed/>
                </p:oleObj>
              </mc:Choice>
              <mc:Fallback>
                <p:oleObj name="think-cell Slide" r:id="rId8" imgW="498" imgH="499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1367E66C-CB5B-4DA2-99FE-C698E1750E1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A4727849-B440-45E6-870A-36816207D689}"/>
              </a:ext>
            </a:extLst>
          </p:cNvPr>
          <p:cNvSpPr/>
          <p:nvPr userDrawn="1">
            <p:custDataLst>
              <p:tags r:id="rId7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3000" b="0" i="0" baseline="0" dirty="0">
              <a:latin typeface="Chronicle Display Black"/>
              <a:sym typeface="Chronicle Display Black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828800"/>
            <a:ext cx="10363200" cy="434627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1277" y="694944"/>
            <a:ext cx="11213875" cy="594360"/>
          </a:xfrm>
          <a:prstGeom prst="rect">
            <a:avLst/>
          </a:prstGeom>
        </p:spPr>
        <p:txBody>
          <a:bodyPr vert="horz" lIns="0" tIns="45720" rIns="0" bIns="0" rtlCol="0" anchor="t" anchorCtr="0">
            <a:noAutofit/>
          </a:bodyPr>
          <a:lstStyle/>
          <a:p>
            <a:pPr lvl="0" defTabSz="685800">
              <a:lnSpc>
                <a:spcPct val="85000"/>
              </a:lnSpc>
            </a:pPr>
            <a:r>
              <a:rPr lang="en-US"/>
              <a:t>Click To Edit Master Title</a:t>
            </a:r>
          </a:p>
        </p:txBody>
      </p:sp>
      <p:sp>
        <p:nvSpPr>
          <p:cNvPr id="4" name="Rectangle 2"/>
          <p:cNvSpPr>
            <a:spLocks/>
          </p:cNvSpPr>
          <p:nvPr userDrawn="1"/>
        </p:nvSpPr>
        <p:spPr bwMode="auto">
          <a:xfrm>
            <a:off x="511277" y="6462515"/>
            <a:ext cx="4596065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84F2FB2-4A16-1542-BD5E-F56870239E74}" type="slidenum">
              <a:rPr lang="en-US" sz="800" smtClean="0">
                <a:solidFill>
                  <a:srgbClr val="787878">
                    <a:lumMod val="60000"/>
                    <a:lumOff val="40000"/>
                  </a:srgbClr>
                </a:solidFill>
                <a:ea typeface="Open Sans" charset="0"/>
                <a:cs typeface="Open Sans" charset="0"/>
                <a:sym typeface="Frutiger Next Pro Light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800" dirty="0">
                <a:solidFill>
                  <a:srgbClr val="787878">
                    <a:lumMod val="60000"/>
                    <a:lumOff val="40000"/>
                  </a:srgbClr>
                </a:solidFill>
                <a:ea typeface="Open Sans" charset="0"/>
                <a:cs typeface="Open Sans" charset="0"/>
                <a:sym typeface="Frutiger Next Pro Light" charset="0"/>
              </a:rPr>
              <a:t> | Copyright © 2020 Nick Lind.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4104956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6" r:id="rId2"/>
    <p:sldLayoutId id="2147483727" r:id="rId3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lang="en-US" sz="3000" b="0" i="0" kern="1200" cap="none" spc="-75" baseline="0" dirty="0">
          <a:solidFill>
            <a:schemeClr val="tx1"/>
          </a:solidFill>
          <a:latin typeface="+mj-lt"/>
          <a:ea typeface="Bebas Neue" charset="0"/>
          <a:cs typeface="Chronicle Display Black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5"/>
        </a:buClr>
        <a:buSzPct val="75000"/>
        <a:buFont typeface="Arial" panose="020B0604020202020204" pitchFamily="34" charset="0"/>
        <a:buChar char="•"/>
        <a:defRPr sz="2000" kern="1200" spc="-30">
          <a:solidFill>
            <a:schemeClr val="tx1"/>
          </a:solidFill>
          <a:latin typeface="+mn-lt"/>
          <a:ea typeface="Open Sans" charset="0"/>
          <a:cs typeface="Open Sans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5"/>
        </a:buClr>
        <a:buSzPct val="75000"/>
        <a:buFont typeface="Arial" panose="020B0604020202020204" pitchFamily="34" charset="0"/>
        <a:buChar char="•"/>
        <a:defRPr sz="1800" kern="1200" spc="-30">
          <a:solidFill>
            <a:schemeClr val="tx1"/>
          </a:solidFill>
          <a:latin typeface="+mn-lt"/>
          <a:ea typeface="Open Sans" charset="0"/>
          <a:cs typeface="Open Sans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5"/>
        </a:buClr>
        <a:buSzPct val="75000"/>
        <a:buFont typeface="Arial" panose="020B0604020202020204" pitchFamily="34" charset="0"/>
        <a:buChar char="•"/>
        <a:defRPr sz="1600" kern="1200" spc="-30">
          <a:solidFill>
            <a:schemeClr val="tx1"/>
          </a:solidFill>
          <a:latin typeface="+mn-lt"/>
          <a:ea typeface="Open Sans" charset="0"/>
          <a:cs typeface="Open Sans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5"/>
        </a:buClr>
        <a:buSzPct val="75000"/>
        <a:buFont typeface="Arial" panose="020B0604020202020204" pitchFamily="34" charset="0"/>
        <a:buChar char="•"/>
        <a:defRPr sz="1400" kern="1200" spc="-30">
          <a:solidFill>
            <a:schemeClr val="tx1"/>
          </a:solidFill>
          <a:latin typeface="+mn-lt"/>
          <a:ea typeface="Open Sans" charset="0"/>
          <a:cs typeface="Open Sans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5"/>
        </a:buClr>
        <a:buSzPct val="75000"/>
        <a:buFont typeface="Arial" panose="020B0604020202020204" pitchFamily="34" charset="0"/>
        <a:buChar char="•"/>
        <a:defRPr sz="1400" kern="1200" spc="-30">
          <a:solidFill>
            <a:schemeClr val="tx1"/>
          </a:solidFill>
          <a:latin typeface="+mn-lt"/>
          <a:ea typeface="Open Sans" charset="0"/>
          <a:cs typeface="Open Sans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76">
          <p15:clr>
            <a:srgbClr val="F26B43"/>
          </p15:clr>
        </p15:guide>
        <p15:guide id="2" pos="7104">
          <p15:clr>
            <a:srgbClr val="F26B43"/>
          </p15:clr>
        </p15:guide>
        <p15:guide id="3" pos="3840">
          <p15:clr>
            <a:srgbClr val="F26B43"/>
          </p15:clr>
        </p15:guide>
        <p15:guide id="4" orient="horz" pos="115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/m5-forecasting-accuracy" TargetMode="External"/><Relationship Id="rId7" Type="http://schemas.openxmlformats.org/officeDocument/2006/relationships/hyperlink" Target="https://www.kaggle.com/anshuls235/time-series-forecasting-eda-fe-modelling" TargetMode="Externa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png"/><Relationship Id="rId5" Type="http://schemas.openxmlformats.org/officeDocument/2006/relationships/image" Target="../media/image5.wmf"/><Relationship Id="rId4" Type="http://schemas.openxmlformats.org/officeDocument/2006/relationships/package" Target="../embeddings/Microsoft_Word_Document.docx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dwmkerr/hacker-laws#galls-law" TargetMode="External"/><Relationship Id="rId3" Type="http://schemas.openxmlformats.org/officeDocument/2006/relationships/hyperlink" Target="https://github.com/dwmkerr/hacker-laws#amdahls-law" TargetMode="External"/><Relationship Id="rId7" Type="http://schemas.openxmlformats.org/officeDocument/2006/relationships/hyperlink" Target="https://github.com/dwmkerr/hacker-laws#dunbars-number" TargetMode="External"/><Relationship Id="rId12" Type="http://schemas.openxmlformats.org/officeDocument/2006/relationships/hyperlink" Target="https://github.com/dwmkerr/hacker-laws#the-hype-cycle--amaras-law" TargetMode="External"/><Relationship Id="rId2" Type="http://schemas.openxmlformats.org/officeDocument/2006/relationships/hyperlink" Target="https://github.com/dwmkerr/hacker-laws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dwmkerr/hacker-laws#conways-law" TargetMode="External"/><Relationship Id="rId11" Type="http://schemas.openxmlformats.org/officeDocument/2006/relationships/hyperlink" Target="https://github.com/dwmkerr/hacker-laws#hutbers-law" TargetMode="External"/><Relationship Id="rId5" Type="http://schemas.openxmlformats.org/officeDocument/2006/relationships/hyperlink" Target="https://github.com/dwmkerr/hacker-laws#brooks-law" TargetMode="External"/><Relationship Id="rId10" Type="http://schemas.openxmlformats.org/officeDocument/2006/relationships/hyperlink" Target="https://github.com/dwmkerr/hacker-laws#hofstadters-law" TargetMode="External"/><Relationship Id="rId4" Type="http://schemas.openxmlformats.org/officeDocument/2006/relationships/hyperlink" Target="https://github.com/dwmkerr/hacker-laws#the-broken-windows-theory" TargetMode="External"/><Relationship Id="rId9" Type="http://schemas.openxmlformats.org/officeDocument/2006/relationships/hyperlink" Target="https://github.com/dwmkerr/hacker-laws#goodharts-law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dwmkerr/hacker-laws#premature-optimization-effect" TargetMode="External"/><Relationship Id="rId13" Type="http://schemas.openxmlformats.org/officeDocument/2006/relationships/hyperlink" Target="https://github.com/dwmkerr/hacker-laws#the-law-of-triviality" TargetMode="External"/><Relationship Id="rId3" Type="http://schemas.openxmlformats.org/officeDocument/2006/relationships/hyperlink" Target="https://github.com/dwmkerr/hacker-laws#hyrums-law-the-law-of-implicit-interfaces" TargetMode="External"/><Relationship Id="rId7" Type="http://schemas.openxmlformats.org/officeDocument/2006/relationships/hyperlink" Target="https://github.com/dwmkerr/hacker-laws#parkinsons-law" TargetMode="External"/><Relationship Id="rId12" Type="http://schemas.openxmlformats.org/officeDocument/2006/relationships/hyperlink" Target="https://github.com/dwmkerr/hacker-laws#the-law-of-leaky-abstractions" TargetMode="External"/><Relationship Id="rId2" Type="http://schemas.openxmlformats.org/officeDocument/2006/relationships/hyperlink" Target="https://github.com/dwmkerr/hacker-laws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dwmkerr/hacker-laws#occams-razor" TargetMode="External"/><Relationship Id="rId11" Type="http://schemas.openxmlformats.org/officeDocument/2006/relationships/hyperlink" Target="https://github.com/dwmkerr/hacker-laws#the-law-of-conservation-of-complexity-teslers-law" TargetMode="External"/><Relationship Id="rId5" Type="http://schemas.openxmlformats.org/officeDocument/2006/relationships/hyperlink" Target="https://github.com/dwmkerr/hacker-laws#murphys-law--sods-law" TargetMode="External"/><Relationship Id="rId10" Type="http://schemas.openxmlformats.org/officeDocument/2006/relationships/hyperlink" Target="https://github.com/dwmkerr/hacker-laws#reeds-law" TargetMode="External"/><Relationship Id="rId4" Type="http://schemas.openxmlformats.org/officeDocument/2006/relationships/hyperlink" Target="https://github.com/dwmkerr/hacker-laws#kernighans-law" TargetMode="External"/><Relationship Id="rId9" Type="http://schemas.openxmlformats.org/officeDocument/2006/relationships/hyperlink" Target="https://github.com/dwmkerr/hacker-laws#putts-law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dwmkerr/hacker-laws#the-kiss-principle" TargetMode="External"/><Relationship Id="rId3" Type="http://schemas.openxmlformats.org/officeDocument/2006/relationships/hyperlink" Target="https://github.com/dwmkerr/hacker-laws#the-pareto-principle-the-8020-rule" TargetMode="External"/><Relationship Id="rId7" Type="http://schemas.openxmlformats.org/officeDocument/2006/relationships/hyperlink" Target="https://github.com/dwmkerr/hacker-laws#the-dry-principle" TargetMode="External"/><Relationship Id="rId2" Type="http://schemas.openxmlformats.org/officeDocument/2006/relationships/hyperlink" Target="https://github.com/dwmkerr/hacker-laws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dwmkerr/hacker-laws#the-openclosed-principle" TargetMode="External"/><Relationship Id="rId5" Type="http://schemas.openxmlformats.org/officeDocument/2006/relationships/hyperlink" Target="https://github.com/dwmkerr/hacker-laws#the-single-responsibility-principle" TargetMode="External"/><Relationship Id="rId10" Type="http://schemas.openxmlformats.org/officeDocument/2006/relationships/hyperlink" Target="https://github.com/dwmkerr/hacker-laws#the-fallacies-of-distributed-computing" TargetMode="External"/><Relationship Id="rId4" Type="http://schemas.openxmlformats.org/officeDocument/2006/relationships/hyperlink" Target="https://github.com/dwmkerr/hacker-laws#the-robustness-principle-postels-law" TargetMode="External"/><Relationship Id="rId9" Type="http://schemas.openxmlformats.org/officeDocument/2006/relationships/hyperlink" Target="https://github.com/dwmkerr/hacker-laws#yagni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Arrow: Right 154">
            <a:extLst>
              <a:ext uri="{FF2B5EF4-FFF2-40B4-BE49-F238E27FC236}">
                <a16:creationId xmlns:a16="http://schemas.microsoft.com/office/drawing/2014/main" id="{5DE80AE5-25E8-4B7D-B246-81256D74BD30}"/>
              </a:ext>
            </a:extLst>
          </p:cNvPr>
          <p:cNvSpPr/>
          <p:nvPr/>
        </p:nvSpPr>
        <p:spPr>
          <a:xfrm>
            <a:off x="2211105" y="6202417"/>
            <a:ext cx="7769790" cy="173615"/>
          </a:xfrm>
          <a:prstGeom prst="rightArrow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06E4A5">
                  <a:alpha val="5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1ECCC3-1CB7-4F95-A7D1-D15307F2A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Objectives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D5603B5B-23DE-4922-9C91-2F276BA83BD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Build a distributed machine learning pipeline in Pandas and </a:t>
            </a:r>
            <a:r>
              <a:rPr lang="en-US" dirty="0" err="1"/>
              <a:t>Dask</a:t>
            </a:r>
            <a:r>
              <a:rPr lang="en-US" dirty="0"/>
              <a:t> using gigabytes of retail data from a large retail company. The final deliverable will be a presentation in </a:t>
            </a:r>
            <a:r>
              <a:rPr lang="en-US" dirty="0" err="1"/>
              <a:t>Jupyter</a:t>
            </a:r>
            <a:r>
              <a:rPr lang="en-US" dirty="0"/>
              <a:t> / PowerPoint describing your approach, modeling techniques, and final results.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A6EDF89-3C97-4C4C-BD88-1D17F28093EB}"/>
              </a:ext>
            </a:extLst>
          </p:cNvPr>
          <p:cNvGrpSpPr/>
          <p:nvPr/>
        </p:nvGrpSpPr>
        <p:grpSpPr>
          <a:xfrm>
            <a:off x="1012567" y="1934354"/>
            <a:ext cx="2402019" cy="981378"/>
            <a:chOff x="1358007" y="1888634"/>
            <a:chExt cx="2402019" cy="981378"/>
          </a:xfrm>
        </p:grpSpPr>
        <p:sp>
          <p:nvSpPr>
            <p:cNvPr id="45" name="Donut 55">
              <a:extLst>
                <a:ext uri="{FF2B5EF4-FFF2-40B4-BE49-F238E27FC236}">
                  <a16:creationId xmlns:a16="http://schemas.microsoft.com/office/drawing/2014/main" id="{4359DDAA-D1BD-4CE8-82B4-BED842959C80}"/>
                </a:ext>
              </a:extLst>
            </p:cNvPr>
            <p:cNvSpPr/>
            <p:nvPr/>
          </p:nvSpPr>
          <p:spPr>
            <a:xfrm>
              <a:off x="2360685" y="1888634"/>
              <a:ext cx="396663" cy="398461"/>
            </a:xfrm>
            <a:prstGeom prst="donut">
              <a:avLst>
                <a:gd name="adj" fmla="val 13380"/>
              </a:avLst>
            </a:prstGeom>
            <a:solidFill>
              <a:schemeClr val="accent4"/>
            </a:solidFill>
            <a:ln w="25400" cap="flat" cmpd="sng" algn="ctr">
              <a:noFill/>
              <a:prstDash val="solid"/>
            </a:ln>
            <a:effectLst/>
          </p:spPr>
          <p:txBody>
            <a:bodyPr lIns="45720" tIns="45720" rIns="45720" rtlCol="0" anchor="ctr" anchorCtr="0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3EFAC5"/>
                  </a:solidFill>
                  <a:effectLst/>
                  <a:uLnTx/>
                  <a:uFillTx/>
                  <a:latin typeface="Century Gothic" panose="020B0502020202020204" pitchFamily="34" charset="0"/>
                  <a:ea typeface="MS PGothic" pitchFamily="34" charset="-128"/>
                  <a:cs typeface="Arial"/>
                  <a:sym typeface="Arial"/>
                </a:rPr>
                <a:t>1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EF7801B1-5119-4D8C-981E-766DDC78B83E}"/>
                </a:ext>
              </a:extLst>
            </p:cNvPr>
            <p:cNvSpPr/>
            <p:nvPr/>
          </p:nvSpPr>
          <p:spPr>
            <a:xfrm>
              <a:off x="1358007" y="2408188"/>
              <a:ext cx="2402019" cy="461824"/>
            </a:xfrm>
            <a:prstGeom prst="rect">
              <a:avLst/>
            </a:prstGeom>
          </p:spPr>
          <p:txBody>
            <a:bodyPr wrap="square" tIns="0" rIns="0" bIns="0" anchor="t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Open Sans" panose="020B0606030504020204" pitchFamily="34" charset="0"/>
                  <a:cs typeface="Open Sans" panose="020B0606030504020204" pitchFamily="34" charset="0"/>
                </a:rPr>
                <a:t>Load data from a .</a:t>
              </a: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Open Sans" panose="020B0606030504020204" pitchFamily="34" charset="0"/>
                  <a:cs typeface="Open Sans" panose="020B0606030504020204" pitchFamily="34" charset="0"/>
                </a:rPr>
                <a:t>pkl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Open Sans" panose="020B0606030504020204" pitchFamily="34" charset="0"/>
                  <a:cs typeface="Open Sans" panose="020B0606030504020204" pitchFamily="34" charset="0"/>
                </a:rPr>
                <a:t> into </a:t>
              </a:r>
              <a:r>
                <a:rPr lang="en-US" sz="1400" dirty="0" err="1">
                  <a:solidFill>
                    <a:srgbClr val="000000"/>
                  </a:solidFill>
                  <a:latin typeface="Open Sans"/>
                  <a:ea typeface="Open Sans" panose="020B0606030504020204" pitchFamily="34" charset="0"/>
                  <a:cs typeface="Open Sans" panose="020B0606030504020204" pitchFamily="34" charset="0"/>
                </a:rPr>
                <a:t>Jupyter</a:t>
              </a:r>
              <a:r>
                <a:rPr lang="en-US" sz="1400" dirty="0">
                  <a:solidFill>
                    <a:srgbClr val="000000"/>
                  </a:solidFill>
                  <a:latin typeface="Open Sans"/>
                  <a:ea typeface="Open Sans" panose="020B0606030504020204" pitchFamily="34" charset="0"/>
                  <a:cs typeface="Open Sans" panose="020B0606030504020204" pitchFamily="34" charset="0"/>
                </a:rPr>
                <a:t> notebook running on an 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Open Sans" panose="020B0606030504020204" pitchFamily="34" charset="0"/>
                  <a:cs typeface="Open Sans" panose="020B0606030504020204" pitchFamily="34" charset="0"/>
                </a:rPr>
                <a:t>Amazon EC2 instance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218679FC-2522-4E1F-8CF6-83010D416B67}"/>
              </a:ext>
            </a:extLst>
          </p:cNvPr>
          <p:cNvGrpSpPr/>
          <p:nvPr/>
        </p:nvGrpSpPr>
        <p:grpSpPr>
          <a:xfrm>
            <a:off x="3597463" y="1934354"/>
            <a:ext cx="2402019" cy="981378"/>
            <a:chOff x="4894990" y="1888634"/>
            <a:chExt cx="2402019" cy="981378"/>
          </a:xfrm>
        </p:grpSpPr>
        <p:sp>
          <p:nvSpPr>
            <p:cNvPr id="46" name="Donut 55">
              <a:extLst>
                <a:ext uri="{FF2B5EF4-FFF2-40B4-BE49-F238E27FC236}">
                  <a16:creationId xmlns:a16="http://schemas.microsoft.com/office/drawing/2014/main" id="{54D505B1-DF2E-47F2-BBB3-64D8AB2ED59E}"/>
                </a:ext>
              </a:extLst>
            </p:cNvPr>
            <p:cNvSpPr/>
            <p:nvPr/>
          </p:nvSpPr>
          <p:spPr>
            <a:xfrm>
              <a:off x="5897668" y="1888634"/>
              <a:ext cx="396663" cy="398461"/>
            </a:xfrm>
            <a:prstGeom prst="donut">
              <a:avLst>
                <a:gd name="adj" fmla="val 13380"/>
              </a:avLst>
            </a:prstGeom>
            <a:solidFill>
              <a:schemeClr val="accent4"/>
            </a:solidFill>
            <a:ln w="25400" cap="flat" cmpd="sng" algn="ctr">
              <a:noFill/>
              <a:prstDash val="solid"/>
            </a:ln>
            <a:effectLst/>
          </p:spPr>
          <p:txBody>
            <a:bodyPr lIns="45720" tIns="45720" rIns="45720" rtlCol="0" anchor="ctr" anchorCtr="0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3EFAC5"/>
                  </a:solidFill>
                  <a:effectLst/>
                  <a:uLnTx/>
                  <a:uFillTx/>
                  <a:latin typeface="Century Gothic" panose="020B0502020202020204" pitchFamily="34" charset="0"/>
                  <a:ea typeface="MS PGothic" pitchFamily="34" charset="-128"/>
                  <a:cs typeface="Arial"/>
                  <a:sym typeface="Arial"/>
                </a:rPr>
                <a:t>2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AC9C1B52-B7BB-4A9F-B7A5-437639236EAF}"/>
                </a:ext>
              </a:extLst>
            </p:cNvPr>
            <p:cNvSpPr/>
            <p:nvPr/>
          </p:nvSpPr>
          <p:spPr>
            <a:xfrm>
              <a:off x="4894990" y="2408188"/>
              <a:ext cx="2402019" cy="461824"/>
            </a:xfrm>
            <a:prstGeom prst="rect">
              <a:avLst/>
            </a:prstGeom>
          </p:spPr>
          <p:txBody>
            <a:bodyPr wrap="square" tIns="0" rIns="0" bIns="0" anchor="t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Open Sans" panose="020B0606030504020204" pitchFamily="34" charset="0"/>
                  <a:cs typeface="Open Sans" panose="020B0606030504020204" pitchFamily="34" charset="0"/>
                </a:rPr>
                <a:t>Explore the data and generate new features</a:t>
              </a:r>
              <a:b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Open Sans" panose="020B0606030504020204" pitchFamily="34" charset="0"/>
                  <a:cs typeface="Open Sans" panose="020B0606030504020204" pitchFamily="34" charset="0"/>
                </a:rPr>
              </a:b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Open Sans" panose="020B0606030504020204" pitchFamily="34" charset="0"/>
                  <a:cs typeface="Open Sans" panose="020B0606030504020204" pitchFamily="34" charset="0"/>
                </a:rPr>
                <a:t>for modeling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4BDDC397-DE4F-48B9-A2D3-33EF1BF5000A}"/>
              </a:ext>
            </a:extLst>
          </p:cNvPr>
          <p:cNvGrpSpPr/>
          <p:nvPr/>
        </p:nvGrpSpPr>
        <p:grpSpPr>
          <a:xfrm>
            <a:off x="6182359" y="1934354"/>
            <a:ext cx="2402019" cy="981378"/>
            <a:chOff x="8431974" y="1888634"/>
            <a:chExt cx="2402019" cy="981378"/>
          </a:xfrm>
        </p:grpSpPr>
        <p:sp>
          <p:nvSpPr>
            <p:cNvPr id="47" name="Donut 55">
              <a:extLst>
                <a:ext uri="{FF2B5EF4-FFF2-40B4-BE49-F238E27FC236}">
                  <a16:creationId xmlns:a16="http://schemas.microsoft.com/office/drawing/2014/main" id="{D9E371B8-BFDC-4D3E-807F-C8EE167BDDFE}"/>
                </a:ext>
              </a:extLst>
            </p:cNvPr>
            <p:cNvSpPr/>
            <p:nvPr/>
          </p:nvSpPr>
          <p:spPr>
            <a:xfrm>
              <a:off x="9434652" y="1888634"/>
              <a:ext cx="396663" cy="398461"/>
            </a:xfrm>
            <a:prstGeom prst="donut">
              <a:avLst>
                <a:gd name="adj" fmla="val 13380"/>
              </a:avLst>
            </a:prstGeom>
            <a:solidFill>
              <a:schemeClr val="accent4"/>
            </a:solidFill>
            <a:ln w="25400" cap="flat" cmpd="sng" algn="ctr">
              <a:noFill/>
              <a:prstDash val="solid"/>
            </a:ln>
            <a:effectLst/>
          </p:spPr>
          <p:txBody>
            <a:bodyPr lIns="45720" tIns="45720" rIns="45720" rtlCol="0" anchor="ctr" anchorCtr="0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3EFAC5"/>
                  </a:solidFill>
                  <a:effectLst/>
                  <a:uLnTx/>
                  <a:uFillTx/>
                  <a:latin typeface="Century Gothic" panose="020B0502020202020204" pitchFamily="34" charset="0"/>
                  <a:ea typeface="MS PGothic" pitchFamily="34" charset="-128"/>
                  <a:cs typeface="Arial"/>
                  <a:sym typeface="Arial"/>
                </a:rPr>
                <a:t>3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BD782542-EBF1-4C7E-AFB2-F57D709E8021}"/>
                </a:ext>
              </a:extLst>
            </p:cNvPr>
            <p:cNvSpPr/>
            <p:nvPr/>
          </p:nvSpPr>
          <p:spPr>
            <a:xfrm>
              <a:off x="8431974" y="2408188"/>
              <a:ext cx="2402019" cy="461824"/>
            </a:xfrm>
            <a:prstGeom prst="rect">
              <a:avLst/>
            </a:prstGeom>
          </p:spPr>
          <p:txBody>
            <a:bodyPr wrap="square" tIns="0" rIns="0" bIns="0" anchor="t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Open Sans" panose="020B0606030504020204" pitchFamily="34" charset="0"/>
                  <a:cs typeface="Open Sans" panose="020B0606030504020204" pitchFamily="34" charset="0"/>
                </a:rPr>
                <a:t>Build a tuned modeling pipeline to produce</a:t>
              </a:r>
              <a:b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Open Sans" panose="020B0606030504020204" pitchFamily="34" charset="0"/>
                  <a:cs typeface="Open Sans" panose="020B0606030504020204" pitchFamily="34" charset="0"/>
                </a:rPr>
              </a:b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Open Sans" panose="020B0606030504020204" pitchFamily="34" charset="0"/>
                  <a:cs typeface="Open Sans" panose="020B0606030504020204" pitchFamily="34" charset="0"/>
                </a:rPr>
                <a:t>accurate forecasts</a:t>
              </a: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8487DD16-2C18-4395-AC05-E2FDB0824E50}"/>
              </a:ext>
            </a:extLst>
          </p:cNvPr>
          <p:cNvGrpSpPr/>
          <p:nvPr/>
        </p:nvGrpSpPr>
        <p:grpSpPr>
          <a:xfrm>
            <a:off x="1413989" y="3812215"/>
            <a:ext cx="1802358" cy="1679693"/>
            <a:chOff x="2330587" y="4025569"/>
            <a:chExt cx="1802358" cy="1679693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58437851-D49C-476A-9D28-0AFB5A1A31EF}"/>
                </a:ext>
              </a:extLst>
            </p:cNvPr>
            <p:cNvSpPr/>
            <p:nvPr/>
          </p:nvSpPr>
          <p:spPr>
            <a:xfrm>
              <a:off x="2443999" y="4584650"/>
              <a:ext cx="1606626" cy="3739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70" name="Freeform 51">
              <a:extLst>
                <a:ext uri="{FF2B5EF4-FFF2-40B4-BE49-F238E27FC236}">
                  <a16:creationId xmlns:a16="http://schemas.microsoft.com/office/drawing/2014/main" id="{42C7268C-352B-4C3B-A1BD-B52E0CD7361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30587" y="4025569"/>
              <a:ext cx="1802358" cy="1257213"/>
            </a:xfrm>
            <a:custGeom>
              <a:avLst/>
              <a:gdLst>
                <a:gd name="T0" fmla="*/ 165 w 361"/>
                <a:gd name="T1" fmla="*/ 252 h 252"/>
                <a:gd name="T2" fmla="*/ 65 w 361"/>
                <a:gd name="T3" fmla="*/ 214 h 252"/>
                <a:gd name="T4" fmla="*/ 1 w 361"/>
                <a:gd name="T5" fmla="*/ 148 h 252"/>
                <a:gd name="T6" fmla="*/ 63 w 361"/>
                <a:gd name="T7" fmla="*/ 78 h 252"/>
                <a:gd name="T8" fmla="*/ 171 w 361"/>
                <a:gd name="T9" fmla="*/ 0 h 252"/>
                <a:gd name="T10" fmla="*/ 277 w 361"/>
                <a:gd name="T11" fmla="*/ 74 h 252"/>
                <a:gd name="T12" fmla="*/ 361 w 361"/>
                <a:gd name="T13" fmla="*/ 155 h 252"/>
                <a:gd name="T14" fmla="*/ 274 w 361"/>
                <a:gd name="T15" fmla="*/ 235 h 252"/>
                <a:gd name="T16" fmla="*/ 242 w 361"/>
                <a:gd name="T17" fmla="*/ 230 h 252"/>
                <a:gd name="T18" fmla="*/ 165 w 361"/>
                <a:gd name="T19" fmla="*/ 252 h 252"/>
                <a:gd name="T20" fmla="*/ 171 w 361"/>
                <a:gd name="T21" fmla="*/ 20 h 252"/>
                <a:gd name="T22" fmla="*/ 81 w 361"/>
                <a:gd name="T23" fmla="*/ 88 h 252"/>
                <a:gd name="T24" fmla="*/ 80 w 361"/>
                <a:gd name="T25" fmla="*/ 96 h 252"/>
                <a:gd name="T26" fmla="*/ 72 w 361"/>
                <a:gd name="T27" fmla="*/ 96 h 252"/>
                <a:gd name="T28" fmla="*/ 21 w 361"/>
                <a:gd name="T29" fmla="*/ 149 h 252"/>
                <a:gd name="T30" fmla="*/ 71 w 361"/>
                <a:gd name="T31" fmla="*/ 195 h 252"/>
                <a:gd name="T32" fmla="*/ 74 w 361"/>
                <a:gd name="T33" fmla="*/ 196 h 252"/>
                <a:gd name="T34" fmla="*/ 76 w 361"/>
                <a:gd name="T35" fmla="*/ 198 h 252"/>
                <a:gd name="T36" fmla="*/ 165 w 361"/>
                <a:gd name="T37" fmla="*/ 233 h 252"/>
                <a:gd name="T38" fmla="*/ 235 w 361"/>
                <a:gd name="T39" fmla="*/ 211 h 252"/>
                <a:gd name="T40" fmla="*/ 240 w 361"/>
                <a:gd name="T41" fmla="*/ 208 h 252"/>
                <a:gd name="T42" fmla="*/ 244 w 361"/>
                <a:gd name="T43" fmla="*/ 210 h 252"/>
                <a:gd name="T44" fmla="*/ 274 w 361"/>
                <a:gd name="T45" fmla="*/ 216 h 252"/>
                <a:gd name="T46" fmla="*/ 342 w 361"/>
                <a:gd name="T47" fmla="*/ 155 h 252"/>
                <a:gd name="T48" fmla="*/ 274 w 361"/>
                <a:gd name="T49" fmla="*/ 94 h 252"/>
                <a:gd name="T50" fmla="*/ 270 w 361"/>
                <a:gd name="T51" fmla="*/ 94 h 252"/>
                <a:gd name="T52" fmla="*/ 262 w 361"/>
                <a:gd name="T53" fmla="*/ 94 h 252"/>
                <a:gd name="T54" fmla="*/ 260 w 361"/>
                <a:gd name="T55" fmla="*/ 86 h 252"/>
                <a:gd name="T56" fmla="*/ 171 w 361"/>
                <a:gd name="T57" fmla="*/ 2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61" h="252">
                  <a:moveTo>
                    <a:pt x="165" y="252"/>
                  </a:moveTo>
                  <a:cubicBezTo>
                    <a:pt x="130" y="252"/>
                    <a:pt x="95" y="239"/>
                    <a:pt x="65" y="214"/>
                  </a:cubicBezTo>
                  <a:cubicBezTo>
                    <a:pt x="16" y="206"/>
                    <a:pt x="0" y="174"/>
                    <a:pt x="1" y="148"/>
                  </a:cubicBezTo>
                  <a:cubicBezTo>
                    <a:pt x="3" y="117"/>
                    <a:pt x="28" y="83"/>
                    <a:pt x="63" y="78"/>
                  </a:cubicBezTo>
                  <a:cubicBezTo>
                    <a:pt x="75" y="32"/>
                    <a:pt x="119" y="0"/>
                    <a:pt x="171" y="0"/>
                  </a:cubicBezTo>
                  <a:cubicBezTo>
                    <a:pt x="220" y="0"/>
                    <a:pt x="264" y="31"/>
                    <a:pt x="277" y="74"/>
                  </a:cubicBezTo>
                  <a:cubicBezTo>
                    <a:pt x="324" y="76"/>
                    <a:pt x="361" y="111"/>
                    <a:pt x="361" y="155"/>
                  </a:cubicBezTo>
                  <a:cubicBezTo>
                    <a:pt x="361" y="199"/>
                    <a:pt x="322" y="235"/>
                    <a:pt x="274" y="235"/>
                  </a:cubicBezTo>
                  <a:cubicBezTo>
                    <a:pt x="263" y="235"/>
                    <a:pt x="252" y="233"/>
                    <a:pt x="242" y="230"/>
                  </a:cubicBezTo>
                  <a:cubicBezTo>
                    <a:pt x="218" y="244"/>
                    <a:pt x="192" y="252"/>
                    <a:pt x="165" y="252"/>
                  </a:cubicBezTo>
                  <a:close/>
                  <a:moveTo>
                    <a:pt x="171" y="20"/>
                  </a:moveTo>
                  <a:cubicBezTo>
                    <a:pt x="126" y="20"/>
                    <a:pt x="88" y="49"/>
                    <a:pt x="81" y="88"/>
                  </a:cubicBezTo>
                  <a:cubicBezTo>
                    <a:pt x="80" y="96"/>
                    <a:pt x="80" y="96"/>
                    <a:pt x="80" y="96"/>
                  </a:cubicBezTo>
                  <a:cubicBezTo>
                    <a:pt x="72" y="96"/>
                    <a:pt x="72" y="96"/>
                    <a:pt x="72" y="96"/>
                  </a:cubicBezTo>
                  <a:cubicBezTo>
                    <a:pt x="43" y="98"/>
                    <a:pt x="22" y="124"/>
                    <a:pt x="21" y="149"/>
                  </a:cubicBezTo>
                  <a:cubicBezTo>
                    <a:pt x="19" y="173"/>
                    <a:pt x="38" y="190"/>
                    <a:pt x="71" y="195"/>
                  </a:cubicBezTo>
                  <a:cubicBezTo>
                    <a:pt x="74" y="196"/>
                    <a:pt x="74" y="196"/>
                    <a:pt x="74" y="196"/>
                  </a:cubicBezTo>
                  <a:cubicBezTo>
                    <a:pt x="76" y="198"/>
                    <a:pt x="76" y="198"/>
                    <a:pt x="76" y="198"/>
                  </a:cubicBezTo>
                  <a:cubicBezTo>
                    <a:pt x="102" y="221"/>
                    <a:pt x="133" y="233"/>
                    <a:pt x="165" y="233"/>
                  </a:cubicBezTo>
                  <a:cubicBezTo>
                    <a:pt x="190" y="233"/>
                    <a:pt x="214" y="225"/>
                    <a:pt x="235" y="211"/>
                  </a:cubicBezTo>
                  <a:cubicBezTo>
                    <a:pt x="240" y="208"/>
                    <a:pt x="240" y="208"/>
                    <a:pt x="240" y="208"/>
                  </a:cubicBezTo>
                  <a:cubicBezTo>
                    <a:pt x="244" y="210"/>
                    <a:pt x="244" y="210"/>
                    <a:pt x="244" y="210"/>
                  </a:cubicBezTo>
                  <a:cubicBezTo>
                    <a:pt x="254" y="214"/>
                    <a:pt x="264" y="216"/>
                    <a:pt x="274" y="216"/>
                  </a:cubicBezTo>
                  <a:cubicBezTo>
                    <a:pt x="311" y="216"/>
                    <a:pt x="342" y="189"/>
                    <a:pt x="342" y="155"/>
                  </a:cubicBezTo>
                  <a:cubicBezTo>
                    <a:pt x="342" y="121"/>
                    <a:pt x="311" y="94"/>
                    <a:pt x="274" y="94"/>
                  </a:cubicBezTo>
                  <a:cubicBezTo>
                    <a:pt x="273" y="94"/>
                    <a:pt x="271" y="94"/>
                    <a:pt x="270" y="94"/>
                  </a:cubicBezTo>
                  <a:cubicBezTo>
                    <a:pt x="262" y="94"/>
                    <a:pt x="262" y="94"/>
                    <a:pt x="262" y="94"/>
                  </a:cubicBezTo>
                  <a:cubicBezTo>
                    <a:pt x="260" y="86"/>
                    <a:pt x="260" y="86"/>
                    <a:pt x="260" y="86"/>
                  </a:cubicBezTo>
                  <a:cubicBezTo>
                    <a:pt x="252" y="48"/>
                    <a:pt x="214" y="20"/>
                    <a:pt x="171" y="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A6DAD76A-8F5E-46C5-A30F-BE3469C95732}"/>
                </a:ext>
              </a:extLst>
            </p:cNvPr>
            <p:cNvSpPr txBox="1"/>
            <p:nvPr/>
          </p:nvSpPr>
          <p:spPr>
            <a:xfrm>
              <a:off x="2495520" y="5366708"/>
              <a:ext cx="1394669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rPr>
                <a:t>AWS EC2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4D5EB44-3642-4AD5-9DE5-8CAEA112DA5C}"/>
              </a:ext>
            </a:extLst>
          </p:cNvPr>
          <p:cNvGrpSpPr/>
          <p:nvPr/>
        </p:nvGrpSpPr>
        <p:grpSpPr>
          <a:xfrm>
            <a:off x="4322984" y="3450774"/>
            <a:ext cx="950976" cy="2375142"/>
            <a:chOff x="4322984" y="3504114"/>
            <a:chExt cx="950976" cy="2375142"/>
          </a:xfrm>
        </p:grpSpPr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0B565BCC-8F5C-418C-A052-B150FB0DCD19}"/>
                </a:ext>
              </a:extLst>
            </p:cNvPr>
            <p:cNvGrpSpPr/>
            <p:nvPr/>
          </p:nvGrpSpPr>
          <p:grpSpPr>
            <a:xfrm>
              <a:off x="4322984" y="3504114"/>
              <a:ext cx="950976" cy="662472"/>
              <a:chOff x="8846896" y="4134458"/>
              <a:chExt cx="769252" cy="650868"/>
            </a:xfrm>
          </p:grpSpPr>
          <p:grpSp>
            <p:nvGrpSpPr>
              <p:cNvPr id="134" name="Group 133">
                <a:extLst>
                  <a:ext uri="{FF2B5EF4-FFF2-40B4-BE49-F238E27FC236}">
                    <a16:creationId xmlns:a16="http://schemas.microsoft.com/office/drawing/2014/main" id="{18A3CE3A-2B63-451E-9B18-24C16CB36937}"/>
                  </a:ext>
                </a:extLst>
              </p:cNvPr>
              <p:cNvGrpSpPr/>
              <p:nvPr/>
            </p:nvGrpSpPr>
            <p:grpSpPr>
              <a:xfrm>
                <a:off x="8846896" y="4134463"/>
                <a:ext cx="769252" cy="650863"/>
                <a:chOff x="9831315" y="4449094"/>
                <a:chExt cx="662283" cy="560356"/>
              </a:xfrm>
            </p:grpSpPr>
            <p:grpSp>
              <p:nvGrpSpPr>
                <p:cNvPr id="136" name="Group 135">
                  <a:extLst>
                    <a:ext uri="{FF2B5EF4-FFF2-40B4-BE49-F238E27FC236}">
                      <a16:creationId xmlns:a16="http://schemas.microsoft.com/office/drawing/2014/main" id="{47878289-EEEE-4C2F-9F02-8FEEB9A2158D}"/>
                    </a:ext>
                  </a:extLst>
                </p:cNvPr>
                <p:cNvGrpSpPr/>
                <p:nvPr/>
              </p:nvGrpSpPr>
              <p:grpSpPr>
                <a:xfrm>
                  <a:off x="9831315" y="4449094"/>
                  <a:ext cx="662283" cy="560356"/>
                  <a:chOff x="9375422" y="4304488"/>
                  <a:chExt cx="984955" cy="833367"/>
                </a:xfrm>
              </p:grpSpPr>
              <p:cxnSp>
                <p:nvCxnSpPr>
                  <p:cNvPr id="148" name="Straight Connector 147">
                    <a:extLst>
                      <a:ext uri="{FF2B5EF4-FFF2-40B4-BE49-F238E27FC236}">
                        <a16:creationId xmlns:a16="http://schemas.microsoft.com/office/drawing/2014/main" id="{35C1DAE1-6DB9-4463-BB29-C84CF89A436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375422" y="4304488"/>
                    <a:ext cx="0" cy="833367"/>
                  </a:xfrm>
                  <a:prstGeom prst="line">
                    <a:avLst/>
                  </a:prstGeom>
                  <a:ln w="1905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9" name="Straight Connector 148">
                    <a:extLst>
                      <a:ext uri="{FF2B5EF4-FFF2-40B4-BE49-F238E27FC236}">
                        <a16:creationId xmlns:a16="http://schemas.microsoft.com/office/drawing/2014/main" id="{0E1B75D3-7910-45A9-8A68-9715D5E6EA2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9867900" y="4645377"/>
                    <a:ext cx="0" cy="984955"/>
                  </a:xfrm>
                  <a:prstGeom prst="line">
                    <a:avLst/>
                  </a:prstGeom>
                  <a:ln w="1905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37" name="Group 136">
                  <a:extLst>
                    <a:ext uri="{FF2B5EF4-FFF2-40B4-BE49-F238E27FC236}">
                      <a16:creationId xmlns:a16="http://schemas.microsoft.com/office/drawing/2014/main" id="{5C9EC73B-8ED7-4B5B-85E8-4D8BA7FCD757}"/>
                    </a:ext>
                  </a:extLst>
                </p:cNvPr>
                <p:cNvGrpSpPr/>
                <p:nvPr/>
              </p:nvGrpSpPr>
              <p:grpSpPr>
                <a:xfrm>
                  <a:off x="9855919" y="4492763"/>
                  <a:ext cx="617333" cy="502920"/>
                  <a:chOff x="9855919" y="4492763"/>
                  <a:chExt cx="617333" cy="502920"/>
                </a:xfrm>
              </p:grpSpPr>
              <p:sp>
                <p:nvSpPr>
                  <p:cNvPr id="138" name="Rectangle 137">
                    <a:extLst>
                      <a:ext uri="{FF2B5EF4-FFF2-40B4-BE49-F238E27FC236}">
                        <a16:creationId xmlns:a16="http://schemas.microsoft.com/office/drawing/2014/main" id="{DCC10242-0A01-49E2-81DD-F1FD07DD701E}"/>
                      </a:ext>
                    </a:extLst>
                  </p:cNvPr>
                  <p:cNvSpPr/>
                  <p:nvPr/>
                </p:nvSpPr>
                <p:spPr>
                  <a:xfrm>
                    <a:off x="9855919" y="4908932"/>
                    <a:ext cx="45719" cy="86751"/>
                  </a:xfrm>
                  <a:prstGeom prst="rect">
                    <a:avLst/>
                  </a:prstGeom>
                  <a:solidFill>
                    <a:schemeClr val="accent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Open Sans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9" name="Rectangle 138">
                    <a:extLst>
                      <a:ext uri="{FF2B5EF4-FFF2-40B4-BE49-F238E27FC236}">
                        <a16:creationId xmlns:a16="http://schemas.microsoft.com/office/drawing/2014/main" id="{D7E40914-AE80-4E32-9814-30D4535CD771}"/>
                      </a:ext>
                    </a:extLst>
                  </p:cNvPr>
                  <p:cNvSpPr/>
                  <p:nvPr/>
                </p:nvSpPr>
                <p:spPr>
                  <a:xfrm>
                    <a:off x="10109971" y="4721363"/>
                    <a:ext cx="45719" cy="274320"/>
                  </a:xfrm>
                  <a:prstGeom prst="rect">
                    <a:avLst/>
                  </a:prstGeom>
                  <a:solidFill>
                    <a:schemeClr val="accent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Open Sans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40" name="Rectangle 139">
                    <a:extLst>
                      <a:ext uri="{FF2B5EF4-FFF2-40B4-BE49-F238E27FC236}">
                        <a16:creationId xmlns:a16="http://schemas.microsoft.com/office/drawing/2014/main" id="{08EA2FAA-30F2-4B72-85AF-F661549E2559}"/>
                      </a:ext>
                    </a:extLst>
                  </p:cNvPr>
                  <p:cNvSpPr/>
                  <p:nvPr/>
                </p:nvSpPr>
                <p:spPr>
                  <a:xfrm flipV="1">
                    <a:off x="9919432" y="4858523"/>
                    <a:ext cx="45719" cy="137160"/>
                  </a:xfrm>
                  <a:prstGeom prst="rect">
                    <a:avLst/>
                  </a:prstGeom>
                  <a:solidFill>
                    <a:schemeClr val="accent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Open Sans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41" name="Rectangle 140">
                    <a:extLst>
                      <a:ext uri="{FF2B5EF4-FFF2-40B4-BE49-F238E27FC236}">
                        <a16:creationId xmlns:a16="http://schemas.microsoft.com/office/drawing/2014/main" id="{5918197E-9C07-4D36-B5AC-DE5BA8CB5CD0}"/>
                      </a:ext>
                    </a:extLst>
                  </p:cNvPr>
                  <p:cNvSpPr/>
                  <p:nvPr/>
                </p:nvSpPr>
                <p:spPr>
                  <a:xfrm>
                    <a:off x="9982945" y="4812803"/>
                    <a:ext cx="45719" cy="182880"/>
                  </a:xfrm>
                  <a:prstGeom prst="rect">
                    <a:avLst/>
                  </a:prstGeom>
                  <a:solidFill>
                    <a:schemeClr val="accent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Open Sans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42" name="Rectangle 141">
                    <a:extLst>
                      <a:ext uri="{FF2B5EF4-FFF2-40B4-BE49-F238E27FC236}">
                        <a16:creationId xmlns:a16="http://schemas.microsoft.com/office/drawing/2014/main" id="{0878D479-F522-4DAC-A9B7-F6DAD7C2575F}"/>
                      </a:ext>
                    </a:extLst>
                  </p:cNvPr>
                  <p:cNvSpPr/>
                  <p:nvPr/>
                </p:nvSpPr>
                <p:spPr>
                  <a:xfrm>
                    <a:off x="10173484" y="4675643"/>
                    <a:ext cx="45719" cy="320040"/>
                  </a:xfrm>
                  <a:prstGeom prst="rect">
                    <a:avLst/>
                  </a:prstGeom>
                  <a:solidFill>
                    <a:schemeClr val="accent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Open Sans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43" name="Rectangle 142">
                    <a:extLst>
                      <a:ext uri="{FF2B5EF4-FFF2-40B4-BE49-F238E27FC236}">
                        <a16:creationId xmlns:a16="http://schemas.microsoft.com/office/drawing/2014/main" id="{ACC6DF19-8AC5-4ABE-96DC-92EB1DDA0B60}"/>
                      </a:ext>
                    </a:extLst>
                  </p:cNvPr>
                  <p:cNvSpPr/>
                  <p:nvPr/>
                </p:nvSpPr>
                <p:spPr>
                  <a:xfrm>
                    <a:off x="10046458" y="4767083"/>
                    <a:ext cx="45719" cy="228600"/>
                  </a:xfrm>
                  <a:prstGeom prst="rect">
                    <a:avLst/>
                  </a:prstGeom>
                  <a:solidFill>
                    <a:schemeClr val="accent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Open Sans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44" name="Rectangle 143">
                    <a:extLst>
                      <a:ext uri="{FF2B5EF4-FFF2-40B4-BE49-F238E27FC236}">
                        <a16:creationId xmlns:a16="http://schemas.microsoft.com/office/drawing/2014/main" id="{C5558343-1E9F-4DC8-A8A9-B7033E97982C}"/>
                      </a:ext>
                    </a:extLst>
                  </p:cNvPr>
                  <p:cNvSpPr/>
                  <p:nvPr/>
                </p:nvSpPr>
                <p:spPr>
                  <a:xfrm>
                    <a:off x="10236997" y="4629923"/>
                    <a:ext cx="45719" cy="365760"/>
                  </a:xfrm>
                  <a:prstGeom prst="rect">
                    <a:avLst/>
                  </a:prstGeom>
                  <a:solidFill>
                    <a:schemeClr val="accent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Open Sans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45" name="Rectangle 144">
                    <a:extLst>
                      <a:ext uri="{FF2B5EF4-FFF2-40B4-BE49-F238E27FC236}">
                        <a16:creationId xmlns:a16="http://schemas.microsoft.com/office/drawing/2014/main" id="{77470348-A645-4EE2-97AC-08CDDFCA2A14}"/>
                      </a:ext>
                    </a:extLst>
                  </p:cNvPr>
                  <p:cNvSpPr/>
                  <p:nvPr/>
                </p:nvSpPr>
                <p:spPr>
                  <a:xfrm>
                    <a:off x="10364023" y="4538483"/>
                    <a:ext cx="45719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accent4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Open Sans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46" name="Rectangle 145">
                    <a:extLst>
                      <a:ext uri="{FF2B5EF4-FFF2-40B4-BE49-F238E27FC236}">
                        <a16:creationId xmlns:a16="http://schemas.microsoft.com/office/drawing/2014/main" id="{7CD3E195-7C50-477C-AC31-A083BF3134C2}"/>
                      </a:ext>
                    </a:extLst>
                  </p:cNvPr>
                  <p:cNvSpPr/>
                  <p:nvPr/>
                </p:nvSpPr>
                <p:spPr>
                  <a:xfrm>
                    <a:off x="10300510" y="4584203"/>
                    <a:ext cx="45719" cy="411480"/>
                  </a:xfrm>
                  <a:prstGeom prst="rect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accent4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Open Sans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47" name="Rectangle 146">
                    <a:extLst>
                      <a:ext uri="{FF2B5EF4-FFF2-40B4-BE49-F238E27FC236}">
                        <a16:creationId xmlns:a16="http://schemas.microsoft.com/office/drawing/2014/main" id="{220EDA55-A8D3-4D32-8B6C-6D0446DEE30D}"/>
                      </a:ext>
                    </a:extLst>
                  </p:cNvPr>
                  <p:cNvSpPr/>
                  <p:nvPr/>
                </p:nvSpPr>
                <p:spPr>
                  <a:xfrm>
                    <a:off x="10427533" y="4492763"/>
                    <a:ext cx="45719" cy="502920"/>
                  </a:xfrm>
                  <a:prstGeom prst="rect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accent4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Open Sans"/>
                      <a:ea typeface="+mn-ea"/>
                      <a:cs typeface="+mn-cs"/>
                    </a:endParaRPr>
                  </a:p>
                </p:txBody>
              </p:sp>
            </p:grpSp>
          </p:grpSp>
          <p:cxnSp>
            <p:nvCxnSpPr>
              <p:cNvPr id="135" name="Straight Arrow Connector 134">
                <a:extLst>
                  <a:ext uri="{FF2B5EF4-FFF2-40B4-BE49-F238E27FC236}">
                    <a16:creationId xmlns:a16="http://schemas.microsoft.com/office/drawing/2014/main" id="{D3D7FFEA-13A0-4E76-8201-473726834A7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865109" y="4134458"/>
                <a:ext cx="663939" cy="514470"/>
              </a:xfrm>
              <a:prstGeom prst="straightConnector1">
                <a:avLst/>
              </a:prstGeom>
              <a:ln>
                <a:solidFill>
                  <a:schemeClr val="accent3"/>
                </a:solidFill>
                <a:headEnd w="sm" len="sm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7BD03FCD-03B1-440A-83CF-DC28D0DF37C7}"/>
                </a:ext>
              </a:extLst>
            </p:cNvPr>
            <p:cNvGrpSpPr/>
            <p:nvPr/>
          </p:nvGrpSpPr>
          <p:grpSpPr>
            <a:xfrm>
              <a:off x="4322984" y="4415376"/>
              <a:ext cx="950976" cy="662466"/>
              <a:chOff x="8129420" y="5428681"/>
              <a:chExt cx="950976" cy="707879"/>
            </a:xfrm>
          </p:grpSpPr>
          <p:grpSp>
            <p:nvGrpSpPr>
              <p:cNvPr id="116" name="Group 115">
                <a:extLst>
                  <a:ext uri="{FF2B5EF4-FFF2-40B4-BE49-F238E27FC236}">
                    <a16:creationId xmlns:a16="http://schemas.microsoft.com/office/drawing/2014/main" id="{50E153A0-1ED0-4463-9B0F-36515A75B891}"/>
                  </a:ext>
                </a:extLst>
              </p:cNvPr>
              <p:cNvGrpSpPr/>
              <p:nvPr/>
            </p:nvGrpSpPr>
            <p:grpSpPr>
              <a:xfrm>
                <a:off x="8129420" y="5428681"/>
                <a:ext cx="950976" cy="707879"/>
                <a:chOff x="9375422" y="4304488"/>
                <a:chExt cx="984955" cy="833367"/>
              </a:xfrm>
            </p:grpSpPr>
            <p:cxnSp>
              <p:nvCxnSpPr>
                <p:cNvPr id="130" name="Straight Connector 129">
                  <a:extLst>
                    <a:ext uri="{FF2B5EF4-FFF2-40B4-BE49-F238E27FC236}">
                      <a16:creationId xmlns:a16="http://schemas.microsoft.com/office/drawing/2014/main" id="{41AFB332-EA33-4F73-BA2F-22948012BE1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75422" y="4304488"/>
                  <a:ext cx="0" cy="833367"/>
                </a:xfrm>
                <a:prstGeom prst="line">
                  <a:avLst/>
                </a:prstGeom>
                <a:ln w="190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Straight Connector 130">
                  <a:extLst>
                    <a:ext uri="{FF2B5EF4-FFF2-40B4-BE49-F238E27FC236}">
                      <a16:creationId xmlns:a16="http://schemas.microsoft.com/office/drawing/2014/main" id="{D7BF70BC-371F-4FF5-A51C-A72F42E5EE5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9867900" y="4645377"/>
                  <a:ext cx="0" cy="984955"/>
                </a:xfrm>
                <a:prstGeom prst="line">
                  <a:avLst/>
                </a:prstGeom>
                <a:ln w="190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7" name="Group 116">
                <a:extLst>
                  <a:ext uri="{FF2B5EF4-FFF2-40B4-BE49-F238E27FC236}">
                    <a16:creationId xmlns:a16="http://schemas.microsoft.com/office/drawing/2014/main" id="{24625FBC-C525-40B7-BB1D-BCC0642B5D4F}"/>
                  </a:ext>
                </a:extLst>
              </p:cNvPr>
              <p:cNvGrpSpPr/>
              <p:nvPr/>
            </p:nvGrpSpPr>
            <p:grpSpPr>
              <a:xfrm>
                <a:off x="8160981" y="5459844"/>
                <a:ext cx="919413" cy="652912"/>
                <a:chOff x="8160981" y="5459844"/>
                <a:chExt cx="919413" cy="652912"/>
              </a:xfrm>
            </p:grpSpPr>
            <p:grpSp>
              <p:nvGrpSpPr>
                <p:cNvPr id="118" name="Group 117">
                  <a:extLst>
                    <a:ext uri="{FF2B5EF4-FFF2-40B4-BE49-F238E27FC236}">
                      <a16:creationId xmlns:a16="http://schemas.microsoft.com/office/drawing/2014/main" id="{8E79E889-AB5E-4A8C-8FC2-BA12992519E6}"/>
                    </a:ext>
                  </a:extLst>
                </p:cNvPr>
                <p:cNvGrpSpPr/>
                <p:nvPr/>
              </p:nvGrpSpPr>
              <p:grpSpPr>
                <a:xfrm>
                  <a:off x="8160981" y="5459844"/>
                  <a:ext cx="919413" cy="121086"/>
                  <a:chOff x="8217373" y="5490339"/>
                  <a:chExt cx="412825" cy="108185"/>
                </a:xfrm>
              </p:grpSpPr>
              <p:sp>
                <p:nvSpPr>
                  <p:cNvPr id="128" name="Rectangle 127">
                    <a:extLst>
                      <a:ext uri="{FF2B5EF4-FFF2-40B4-BE49-F238E27FC236}">
                        <a16:creationId xmlns:a16="http://schemas.microsoft.com/office/drawing/2014/main" id="{30F1E274-DDBC-4D1E-B12F-D85127335B58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390962" y="5338019"/>
                    <a:ext cx="65648" cy="412825"/>
                  </a:xfrm>
                  <a:prstGeom prst="rect">
                    <a:avLst/>
                  </a:prstGeom>
                  <a:solidFill>
                    <a:schemeClr val="accent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Open Sans"/>
                      <a:ea typeface="+mn-ea"/>
                      <a:cs typeface="+mn-cs"/>
                    </a:endParaRPr>
                  </a:p>
                </p:txBody>
              </p:sp>
              <p:cxnSp>
                <p:nvCxnSpPr>
                  <p:cNvPr id="129" name="Straight Arrow Connector 128">
                    <a:extLst>
                      <a:ext uri="{FF2B5EF4-FFF2-40B4-BE49-F238E27FC236}">
                        <a16:creationId xmlns:a16="http://schemas.microsoft.com/office/drawing/2014/main" id="{62F9D07C-DF2A-46BA-B2EF-CE5540E671C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8592032" y="5490339"/>
                    <a:ext cx="0" cy="108185"/>
                  </a:xfrm>
                  <a:prstGeom prst="straightConnector1">
                    <a:avLst/>
                  </a:prstGeom>
                  <a:ln>
                    <a:solidFill>
                      <a:schemeClr val="accent3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19" name="Group 118">
                  <a:extLst>
                    <a:ext uri="{FF2B5EF4-FFF2-40B4-BE49-F238E27FC236}">
                      <a16:creationId xmlns:a16="http://schemas.microsoft.com/office/drawing/2014/main" id="{B08DCDB2-5D9A-4D35-AACF-236D78B89FE9}"/>
                    </a:ext>
                  </a:extLst>
                </p:cNvPr>
                <p:cNvGrpSpPr/>
                <p:nvPr/>
              </p:nvGrpSpPr>
              <p:grpSpPr>
                <a:xfrm>
                  <a:off x="8160981" y="5637119"/>
                  <a:ext cx="689560" cy="121086"/>
                  <a:chOff x="8217373" y="5573747"/>
                  <a:chExt cx="309619" cy="108185"/>
                </a:xfrm>
              </p:grpSpPr>
              <p:sp>
                <p:nvSpPr>
                  <p:cNvPr id="126" name="Rectangle 125">
                    <a:extLst>
                      <a:ext uri="{FF2B5EF4-FFF2-40B4-BE49-F238E27FC236}">
                        <a16:creationId xmlns:a16="http://schemas.microsoft.com/office/drawing/2014/main" id="{767A9623-48F9-4FFE-AAE0-E561C3FE84C9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339359" y="5473030"/>
                    <a:ext cx="65648" cy="309619"/>
                  </a:xfrm>
                  <a:prstGeom prst="rect">
                    <a:avLst/>
                  </a:prstGeom>
                  <a:solidFill>
                    <a:schemeClr val="accent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Open Sans"/>
                      <a:ea typeface="+mn-ea"/>
                      <a:cs typeface="+mn-cs"/>
                    </a:endParaRPr>
                  </a:p>
                </p:txBody>
              </p:sp>
              <p:cxnSp>
                <p:nvCxnSpPr>
                  <p:cNvPr id="127" name="Straight Arrow Connector 126">
                    <a:extLst>
                      <a:ext uri="{FF2B5EF4-FFF2-40B4-BE49-F238E27FC236}">
                        <a16:creationId xmlns:a16="http://schemas.microsoft.com/office/drawing/2014/main" id="{E14C7D2B-654C-4F39-8CF8-EDDAE7138F0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8457834" y="5573747"/>
                    <a:ext cx="0" cy="108185"/>
                  </a:xfrm>
                  <a:prstGeom prst="straightConnector1">
                    <a:avLst/>
                  </a:prstGeom>
                  <a:ln>
                    <a:solidFill>
                      <a:schemeClr val="accent3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20" name="Group 119">
                  <a:extLst>
                    <a:ext uri="{FF2B5EF4-FFF2-40B4-BE49-F238E27FC236}">
                      <a16:creationId xmlns:a16="http://schemas.microsoft.com/office/drawing/2014/main" id="{F11D1AB8-BDC0-41A7-9B48-525CF10BB146}"/>
                    </a:ext>
                  </a:extLst>
                </p:cNvPr>
                <p:cNvGrpSpPr/>
                <p:nvPr/>
              </p:nvGrpSpPr>
              <p:grpSpPr>
                <a:xfrm>
                  <a:off x="8160983" y="5814394"/>
                  <a:ext cx="635167" cy="121086"/>
                  <a:chOff x="8217374" y="5660664"/>
                  <a:chExt cx="285196" cy="108185"/>
                </a:xfrm>
              </p:grpSpPr>
              <p:sp>
                <p:nvSpPr>
                  <p:cNvPr id="124" name="Rectangle 123">
                    <a:extLst>
                      <a:ext uri="{FF2B5EF4-FFF2-40B4-BE49-F238E27FC236}">
                        <a16:creationId xmlns:a16="http://schemas.microsoft.com/office/drawing/2014/main" id="{5F1DD196-DF1D-4FF4-8DC1-C226699AA40A}"/>
                      </a:ext>
                    </a:extLst>
                  </p:cNvPr>
                  <p:cNvSpPr/>
                  <p:nvPr/>
                </p:nvSpPr>
                <p:spPr>
                  <a:xfrm rot="5400000" flipV="1">
                    <a:off x="8312171" y="5587136"/>
                    <a:ext cx="65648" cy="255242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Open Sans"/>
                      <a:ea typeface="+mn-ea"/>
                      <a:cs typeface="+mn-cs"/>
                    </a:endParaRPr>
                  </a:p>
                </p:txBody>
              </p:sp>
              <p:cxnSp>
                <p:nvCxnSpPr>
                  <p:cNvPr id="125" name="Straight Arrow Connector 124">
                    <a:extLst>
                      <a:ext uri="{FF2B5EF4-FFF2-40B4-BE49-F238E27FC236}">
                        <a16:creationId xmlns:a16="http://schemas.microsoft.com/office/drawing/2014/main" id="{610CD648-DE72-4F2B-B4B6-7A0300D382B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8502570" y="5660664"/>
                    <a:ext cx="0" cy="108185"/>
                  </a:xfrm>
                  <a:prstGeom prst="straightConnector1">
                    <a:avLst/>
                  </a:prstGeom>
                  <a:ln>
                    <a:solidFill>
                      <a:schemeClr val="accent3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21" name="Group 120">
                  <a:extLst>
                    <a:ext uri="{FF2B5EF4-FFF2-40B4-BE49-F238E27FC236}">
                      <a16:creationId xmlns:a16="http://schemas.microsoft.com/office/drawing/2014/main" id="{E4B6F69D-182F-4C42-9418-E4B8AF42659D}"/>
                    </a:ext>
                  </a:extLst>
                </p:cNvPr>
                <p:cNvGrpSpPr/>
                <p:nvPr/>
              </p:nvGrpSpPr>
              <p:grpSpPr>
                <a:xfrm>
                  <a:off x="8160981" y="5991670"/>
                  <a:ext cx="447677" cy="121086"/>
                  <a:chOff x="8217373" y="5811256"/>
                  <a:chExt cx="201011" cy="108185"/>
                </a:xfrm>
              </p:grpSpPr>
              <p:sp>
                <p:nvSpPr>
                  <p:cNvPr id="122" name="Rectangle 121">
                    <a:extLst>
                      <a:ext uri="{FF2B5EF4-FFF2-40B4-BE49-F238E27FC236}">
                        <a16:creationId xmlns:a16="http://schemas.microsoft.com/office/drawing/2014/main" id="{9AC0A46D-50C5-4BCC-880C-118C098421D9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233506" y="5816391"/>
                    <a:ext cx="65648" cy="97914"/>
                  </a:xfrm>
                  <a:prstGeom prst="rect">
                    <a:avLst/>
                  </a:prstGeom>
                  <a:solidFill>
                    <a:srgbClr val="FE773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Open Sans"/>
                      <a:ea typeface="+mn-ea"/>
                      <a:cs typeface="+mn-cs"/>
                    </a:endParaRPr>
                  </a:p>
                </p:txBody>
              </p:sp>
              <p:cxnSp>
                <p:nvCxnSpPr>
                  <p:cNvPr id="123" name="Straight Arrow Connector 122">
                    <a:extLst>
                      <a:ext uri="{FF2B5EF4-FFF2-40B4-BE49-F238E27FC236}">
                        <a16:creationId xmlns:a16="http://schemas.microsoft.com/office/drawing/2014/main" id="{CC85911E-EF3D-47D7-9A32-0F5306CEDCB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8418384" y="5811256"/>
                    <a:ext cx="0" cy="108185"/>
                  </a:xfrm>
                  <a:prstGeom prst="straightConnector1">
                    <a:avLst/>
                  </a:prstGeom>
                  <a:ln>
                    <a:solidFill>
                      <a:schemeClr val="accent3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2C9DC690-39B3-4491-8241-4A1F5C7D3B2E}"/>
                </a:ext>
              </a:extLst>
            </p:cNvPr>
            <p:cNvGrpSpPr/>
            <p:nvPr/>
          </p:nvGrpSpPr>
          <p:grpSpPr>
            <a:xfrm>
              <a:off x="4337592" y="5326633"/>
              <a:ext cx="921761" cy="552623"/>
              <a:chOff x="2963946" y="3880702"/>
              <a:chExt cx="494671" cy="411320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4EF4ACDB-01B7-4C04-9AD9-4C91E370CC47}"/>
                  </a:ext>
                </a:extLst>
              </p:cNvPr>
              <p:cNvSpPr/>
              <p:nvPr/>
            </p:nvSpPr>
            <p:spPr>
              <a:xfrm>
                <a:off x="2963946" y="3880702"/>
                <a:ext cx="494671" cy="411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  <p:grpSp>
            <p:nvGrpSpPr>
              <p:cNvPr id="83" name="Group 82">
                <a:extLst>
                  <a:ext uri="{FF2B5EF4-FFF2-40B4-BE49-F238E27FC236}">
                    <a16:creationId xmlns:a16="http://schemas.microsoft.com/office/drawing/2014/main" id="{2B488B17-1ADA-412B-B8D6-3903CC8F03EB}"/>
                  </a:ext>
                </a:extLst>
              </p:cNvPr>
              <p:cNvGrpSpPr/>
              <p:nvPr/>
            </p:nvGrpSpPr>
            <p:grpSpPr>
              <a:xfrm>
                <a:off x="2968584" y="3904823"/>
                <a:ext cx="485396" cy="386269"/>
                <a:chOff x="2968584" y="3904823"/>
                <a:chExt cx="485396" cy="386269"/>
              </a:xfrm>
            </p:grpSpPr>
            <p:sp>
              <p:nvSpPr>
                <p:cNvPr id="102" name="Rectangle 101">
                  <a:extLst>
                    <a:ext uri="{FF2B5EF4-FFF2-40B4-BE49-F238E27FC236}">
                      <a16:creationId xmlns:a16="http://schemas.microsoft.com/office/drawing/2014/main" id="{0C884CBA-8D3C-430F-B6EC-AE3AC633EC10}"/>
                    </a:ext>
                  </a:extLst>
                </p:cNvPr>
                <p:cNvSpPr/>
                <p:nvPr/>
              </p:nvSpPr>
              <p:spPr>
                <a:xfrm>
                  <a:off x="2968584" y="3904823"/>
                  <a:ext cx="2313" cy="38626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03" name="Rectangle 102">
                  <a:extLst>
                    <a:ext uri="{FF2B5EF4-FFF2-40B4-BE49-F238E27FC236}">
                      <a16:creationId xmlns:a16="http://schemas.microsoft.com/office/drawing/2014/main" id="{E09B7BF3-F2E4-41B4-9B00-4CA427F99FDE}"/>
                    </a:ext>
                  </a:extLst>
                </p:cNvPr>
                <p:cNvSpPr/>
                <p:nvPr/>
              </p:nvSpPr>
              <p:spPr>
                <a:xfrm>
                  <a:off x="3451667" y="3904823"/>
                  <a:ext cx="2313" cy="38626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04" name="Rectangle 103">
                  <a:extLst>
                    <a:ext uri="{FF2B5EF4-FFF2-40B4-BE49-F238E27FC236}">
                      <a16:creationId xmlns:a16="http://schemas.microsoft.com/office/drawing/2014/main" id="{C326001A-16D1-4905-968B-2B19142A1D95}"/>
                    </a:ext>
                  </a:extLst>
                </p:cNvPr>
                <p:cNvSpPr/>
                <p:nvPr/>
              </p:nvSpPr>
              <p:spPr>
                <a:xfrm>
                  <a:off x="3012501" y="3904823"/>
                  <a:ext cx="2313" cy="38626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05" name="Rectangle 104">
                  <a:extLst>
                    <a:ext uri="{FF2B5EF4-FFF2-40B4-BE49-F238E27FC236}">
                      <a16:creationId xmlns:a16="http://schemas.microsoft.com/office/drawing/2014/main" id="{AC181612-0380-4CD6-8F7F-98D055D621FA}"/>
                    </a:ext>
                  </a:extLst>
                </p:cNvPr>
                <p:cNvSpPr/>
                <p:nvPr/>
              </p:nvSpPr>
              <p:spPr>
                <a:xfrm>
                  <a:off x="3056417" y="3904823"/>
                  <a:ext cx="2313" cy="38626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06" name="Rectangle 105">
                  <a:extLst>
                    <a:ext uri="{FF2B5EF4-FFF2-40B4-BE49-F238E27FC236}">
                      <a16:creationId xmlns:a16="http://schemas.microsoft.com/office/drawing/2014/main" id="{95885ABF-450B-48DD-BF06-A679FE6AB329}"/>
                    </a:ext>
                  </a:extLst>
                </p:cNvPr>
                <p:cNvSpPr/>
                <p:nvPr/>
              </p:nvSpPr>
              <p:spPr>
                <a:xfrm>
                  <a:off x="3100334" y="3904823"/>
                  <a:ext cx="2313" cy="38626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07" name="Rectangle 106">
                  <a:extLst>
                    <a:ext uri="{FF2B5EF4-FFF2-40B4-BE49-F238E27FC236}">
                      <a16:creationId xmlns:a16="http://schemas.microsoft.com/office/drawing/2014/main" id="{84EDE8CA-85AF-4A0B-9951-BCDE1E1176F9}"/>
                    </a:ext>
                  </a:extLst>
                </p:cNvPr>
                <p:cNvSpPr/>
                <p:nvPr/>
              </p:nvSpPr>
              <p:spPr>
                <a:xfrm>
                  <a:off x="3144250" y="3904823"/>
                  <a:ext cx="2313" cy="38626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08" name="Rectangle 107">
                  <a:extLst>
                    <a:ext uri="{FF2B5EF4-FFF2-40B4-BE49-F238E27FC236}">
                      <a16:creationId xmlns:a16="http://schemas.microsoft.com/office/drawing/2014/main" id="{0CC18BCB-8DF0-487F-9085-21D01CA6A3B7}"/>
                    </a:ext>
                  </a:extLst>
                </p:cNvPr>
                <p:cNvSpPr/>
                <p:nvPr/>
              </p:nvSpPr>
              <p:spPr>
                <a:xfrm>
                  <a:off x="3188167" y="3904823"/>
                  <a:ext cx="2313" cy="38626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09" name="Rectangle 108">
                  <a:extLst>
                    <a:ext uri="{FF2B5EF4-FFF2-40B4-BE49-F238E27FC236}">
                      <a16:creationId xmlns:a16="http://schemas.microsoft.com/office/drawing/2014/main" id="{53D239BE-AD17-4744-B06B-8C97CAE1A215}"/>
                    </a:ext>
                  </a:extLst>
                </p:cNvPr>
                <p:cNvSpPr/>
                <p:nvPr/>
              </p:nvSpPr>
              <p:spPr>
                <a:xfrm>
                  <a:off x="3232082" y="3904823"/>
                  <a:ext cx="2313" cy="38626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10" name="Rectangle 109">
                  <a:extLst>
                    <a:ext uri="{FF2B5EF4-FFF2-40B4-BE49-F238E27FC236}">
                      <a16:creationId xmlns:a16="http://schemas.microsoft.com/office/drawing/2014/main" id="{B56D41A5-DD41-4244-B754-B9F6FA00F22F}"/>
                    </a:ext>
                  </a:extLst>
                </p:cNvPr>
                <p:cNvSpPr/>
                <p:nvPr/>
              </p:nvSpPr>
              <p:spPr>
                <a:xfrm>
                  <a:off x="3275999" y="3904823"/>
                  <a:ext cx="2313" cy="38626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11" name="Rectangle 110">
                  <a:extLst>
                    <a:ext uri="{FF2B5EF4-FFF2-40B4-BE49-F238E27FC236}">
                      <a16:creationId xmlns:a16="http://schemas.microsoft.com/office/drawing/2014/main" id="{0876DA57-D8A7-4464-A605-F3CBB37A50ED}"/>
                    </a:ext>
                  </a:extLst>
                </p:cNvPr>
                <p:cNvSpPr/>
                <p:nvPr/>
              </p:nvSpPr>
              <p:spPr>
                <a:xfrm>
                  <a:off x="3319914" y="3904823"/>
                  <a:ext cx="2313" cy="38626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12" name="Rectangle 111">
                  <a:extLst>
                    <a:ext uri="{FF2B5EF4-FFF2-40B4-BE49-F238E27FC236}">
                      <a16:creationId xmlns:a16="http://schemas.microsoft.com/office/drawing/2014/main" id="{C993C59B-05A2-4BBE-BF48-58E9FCADD5CA}"/>
                    </a:ext>
                  </a:extLst>
                </p:cNvPr>
                <p:cNvSpPr/>
                <p:nvPr/>
              </p:nvSpPr>
              <p:spPr>
                <a:xfrm>
                  <a:off x="3363830" y="3904823"/>
                  <a:ext cx="2313" cy="38626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13" name="Rectangle 112">
                  <a:extLst>
                    <a:ext uri="{FF2B5EF4-FFF2-40B4-BE49-F238E27FC236}">
                      <a16:creationId xmlns:a16="http://schemas.microsoft.com/office/drawing/2014/main" id="{D6CDBCCA-C09F-4030-AC95-C6454EDBFB1A}"/>
                    </a:ext>
                  </a:extLst>
                </p:cNvPr>
                <p:cNvSpPr/>
                <p:nvPr/>
              </p:nvSpPr>
              <p:spPr>
                <a:xfrm>
                  <a:off x="3407738" y="3904823"/>
                  <a:ext cx="2313" cy="38626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84" name="Group 83">
                <a:extLst>
                  <a:ext uri="{FF2B5EF4-FFF2-40B4-BE49-F238E27FC236}">
                    <a16:creationId xmlns:a16="http://schemas.microsoft.com/office/drawing/2014/main" id="{2D5E117A-48CC-4FE9-B489-7D311B6C7D34}"/>
                  </a:ext>
                </a:extLst>
              </p:cNvPr>
              <p:cNvGrpSpPr/>
              <p:nvPr/>
            </p:nvGrpSpPr>
            <p:grpSpPr>
              <a:xfrm>
                <a:off x="2963946" y="3880702"/>
                <a:ext cx="494671" cy="411320"/>
                <a:chOff x="7440265" y="3179676"/>
                <a:chExt cx="2342033" cy="1947389"/>
              </a:xfrm>
              <a:solidFill>
                <a:schemeClr val="bg1">
                  <a:lumMod val="50000"/>
                </a:schemeClr>
              </a:solidFill>
            </p:grpSpPr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79343902-E842-4567-B23F-4E2A536A202E}"/>
                    </a:ext>
                  </a:extLst>
                </p:cNvPr>
                <p:cNvSpPr/>
                <p:nvPr/>
              </p:nvSpPr>
              <p:spPr>
                <a:xfrm>
                  <a:off x="7440265" y="3179676"/>
                  <a:ext cx="2342033" cy="19405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86" name="Rectangle 85">
                  <a:extLst>
                    <a:ext uri="{FF2B5EF4-FFF2-40B4-BE49-F238E27FC236}">
                      <a16:creationId xmlns:a16="http://schemas.microsoft.com/office/drawing/2014/main" id="{62E5A757-90B2-4E7A-9EC8-B85C157ABE51}"/>
                    </a:ext>
                  </a:extLst>
                </p:cNvPr>
                <p:cNvSpPr/>
                <p:nvPr/>
              </p:nvSpPr>
              <p:spPr>
                <a:xfrm>
                  <a:off x="7440265" y="5104259"/>
                  <a:ext cx="2342033" cy="22806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87" name="Rectangle 86">
                  <a:extLst>
                    <a:ext uri="{FF2B5EF4-FFF2-40B4-BE49-F238E27FC236}">
                      <a16:creationId xmlns:a16="http://schemas.microsoft.com/office/drawing/2014/main" id="{09B410E5-46F3-4264-B2D3-0A094ABA4454}"/>
                    </a:ext>
                  </a:extLst>
                </p:cNvPr>
                <p:cNvSpPr/>
                <p:nvPr/>
              </p:nvSpPr>
              <p:spPr>
                <a:xfrm>
                  <a:off x="7440265" y="3460507"/>
                  <a:ext cx="2342033" cy="22806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88" name="Rectangle 87">
                  <a:extLst>
                    <a:ext uri="{FF2B5EF4-FFF2-40B4-BE49-F238E27FC236}">
                      <a16:creationId xmlns:a16="http://schemas.microsoft.com/office/drawing/2014/main" id="{449B073B-151A-40D6-A2C0-0373000DECC8}"/>
                    </a:ext>
                  </a:extLst>
                </p:cNvPr>
                <p:cNvSpPr/>
                <p:nvPr/>
              </p:nvSpPr>
              <p:spPr>
                <a:xfrm>
                  <a:off x="7440265" y="3679671"/>
                  <a:ext cx="2342033" cy="22806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89" name="Rectangle 88">
                  <a:extLst>
                    <a:ext uri="{FF2B5EF4-FFF2-40B4-BE49-F238E27FC236}">
                      <a16:creationId xmlns:a16="http://schemas.microsoft.com/office/drawing/2014/main" id="{70449057-3060-4A2C-B336-E5900CA724CE}"/>
                    </a:ext>
                  </a:extLst>
                </p:cNvPr>
                <p:cNvSpPr/>
                <p:nvPr/>
              </p:nvSpPr>
              <p:spPr>
                <a:xfrm>
                  <a:off x="7440265" y="3898840"/>
                  <a:ext cx="2342033" cy="22806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90" name="Rectangle 89">
                  <a:extLst>
                    <a:ext uri="{FF2B5EF4-FFF2-40B4-BE49-F238E27FC236}">
                      <a16:creationId xmlns:a16="http://schemas.microsoft.com/office/drawing/2014/main" id="{4FB50F38-6677-4D22-A0C8-D972B928E1A4}"/>
                    </a:ext>
                  </a:extLst>
                </p:cNvPr>
                <p:cNvSpPr/>
                <p:nvPr/>
              </p:nvSpPr>
              <p:spPr>
                <a:xfrm>
                  <a:off x="7440265" y="4118004"/>
                  <a:ext cx="2342033" cy="22806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91" name="Rectangle 90">
                  <a:extLst>
                    <a:ext uri="{FF2B5EF4-FFF2-40B4-BE49-F238E27FC236}">
                      <a16:creationId xmlns:a16="http://schemas.microsoft.com/office/drawing/2014/main" id="{0CCAFD15-4B1C-4EAC-BAB8-6B8060583A48}"/>
                    </a:ext>
                  </a:extLst>
                </p:cNvPr>
                <p:cNvSpPr/>
                <p:nvPr/>
              </p:nvSpPr>
              <p:spPr>
                <a:xfrm>
                  <a:off x="7440265" y="4337168"/>
                  <a:ext cx="2342033" cy="22806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92" name="Rectangle 91">
                  <a:extLst>
                    <a:ext uri="{FF2B5EF4-FFF2-40B4-BE49-F238E27FC236}">
                      <a16:creationId xmlns:a16="http://schemas.microsoft.com/office/drawing/2014/main" id="{1AB1C715-4690-4481-B016-538576B53745}"/>
                    </a:ext>
                  </a:extLst>
                </p:cNvPr>
                <p:cNvSpPr/>
                <p:nvPr/>
              </p:nvSpPr>
              <p:spPr>
                <a:xfrm>
                  <a:off x="7440265" y="4556337"/>
                  <a:ext cx="2342033" cy="22806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93" name="Rectangle 92">
                  <a:extLst>
                    <a:ext uri="{FF2B5EF4-FFF2-40B4-BE49-F238E27FC236}">
                      <a16:creationId xmlns:a16="http://schemas.microsoft.com/office/drawing/2014/main" id="{75EBBD7D-7BD1-4A7A-8731-F86B2F1135FF}"/>
                    </a:ext>
                  </a:extLst>
                </p:cNvPr>
                <p:cNvSpPr/>
                <p:nvPr/>
              </p:nvSpPr>
              <p:spPr>
                <a:xfrm>
                  <a:off x="7440265" y="4665922"/>
                  <a:ext cx="2342033" cy="22806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94" name="Rectangle 93">
                  <a:extLst>
                    <a:ext uri="{FF2B5EF4-FFF2-40B4-BE49-F238E27FC236}">
                      <a16:creationId xmlns:a16="http://schemas.microsoft.com/office/drawing/2014/main" id="{9385A394-F809-469F-84AE-1408F7C042D8}"/>
                    </a:ext>
                  </a:extLst>
                </p:cNvPr>
                <p:cNvSpPr/>
                <p:nvPr/>
              </p:nvSpPr>
              <p:spPr>
                <a:xfrm>
                  <a:off x="7440265" y="4775501"/>
                  <a:ext cx="2342033" cy="22806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95" name="Rectangle 94">
                  <a:extLst>
                    <a:ext uri="{FF2B5EF4-FFF2-40B4-BE49-F238E27FC236}">
                      <a16:creationId xmlns:a16="http://schemas.microsoft.com/office/drawing/2014/main" id="{9D44CAE5-785D-46FC-8395-44A4D012D62D}"/>
                    </a:ext>
                  </a:extLst>
                </p:cNvPr>
                <p:cNvSpPr/>
                <p:nvPr/>
              </p:nvSpPr>
              <p:spPr>
                <a:xfrm>
                  <a:off x="7440265" y="4885086"/>
                  <a:ext cx="2342033" cy="22806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96" name="Rectangle 95">
                  <a:extLst>
                    <a:ext uri="{FF2B5EF4-FFF2-40B4-BE49-F238E27FC236}">
                      <a16:creationId xmlns:a16="http://schemas.microsoft.com/office/drawing/2014/main" id="{D7201618-8B8C-4769-8EEA-F1395B4D614A}"/>
                    </a:ext>
                  </a:extLst>
                </p:cNvPr>
                <p:cNvSpPr/>
                <p:nvPr/>
              </p:nvSpPr>
              <p:spPr>
                <a:xfrm>
                  <a:off x="7440265" y="4994670"/>
                  <a:ext cx="2342033" cy="22806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4C9DDE25-44C7-4050-8396-E85819FB7B7D}"/>
                    </a:ext>
                  </a:extLst>
                </p:cNvPr>
                <p:cNvSpPr/>
                <p:nvPr/>
              </p:nvSpPr>
              <p:spPr>
                <a:xfrm>
                  <a:off x="7440265" y="3570087"/>
                  <a:ext cx="2342033" cy="22806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98" name="Rectangle 97">
                  <a:extLst>
                    <a:ext uri="{FF2B5EF4-FFF2-40B4-BE49-F238E27FC236}">
                      <a16:creationId xmlns:a16="http://schemas.microsoft.com/office/drawing/2014/main" id="{94CC45D2-98A0-428B-952D-EB02E84E3A6A}"/>
                    </a:ext>
                  </a:extLst>
                </p:cNvPr>
                <p:cNvSpPr/>
                <p:nvPr/>
              </p:nvSpPr>
              <p:spPr>
                <a:xfrm>
                  <a:off x="7440265" y="3789256"/>
                  <a:ext cx="2342033" cy="22806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99" name="Rectangle 98">
                  <a:extLst>
                    <a:ext uri="{FF2B5EF4-FFF2-40B4-BE49-F238E27FC236}">
                      <a16:creationId xmlns:a16="http://schemas.microsoft.com/office/drawing/2014/main" id="{A0585AA5-C98E-4D07-878F-89483878F1B0}"/>
                    </a:ext>
                  </a:extLst>
                </p:cNvPr>
                <p:cNvSpPr/>
                <p:nvPr/>
              </p:nvSpPr>
              <p:spPr>
                <a:xfrm>
                  <a:off x="7440265" y="4008420"/>
                  <a:ext cx="2342033" cy="22806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00" name="Rectangle 99">
                  <a:extLst>
                    <a:ext uri="{FF2B5EF4-FFF2-40B4-BE49-F238E27FC236}">
                      <a16:creationId xmlns:a16="http://schemas.microsoft.com/office/drawing/2014/main" id="{9FD8A006-5208-4337-813A-A38401E9CE6E}"/>
                    </a:ext>
                  </a:extLst>
                </p:cNvPr>
                <p:cNvSpPr/>
                <p:nvPr/>
              </p:nvSpPr>
              <p:spPr>
                <a:xfrm>
                  <a:off x="7440265" y="4227584"/>
                  <a:ext cx="2342033" cy="22806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01" name="Rectangle 100">
                  <a:extLst>
                    <a:ext uri="{FF2B5EF4-FFF2-40B4-BE49-F238E27FC236}">
                      <a16:creationId xmlns:a16="http://schemas.microsoft.com/office/drawing/2014/main" id="{CCCEC20E-3D3A-4324-A3AD-4C3F452499FD}"/>
                    </a:ext>
                  </a:extLst>
                </p:cNvPr>
                <p:cNvSpPr/>
                <p:nvPr/>
              </p:nvSpPr>
              <p:spPr>
                <a:xfrm>
                  <a:off x="7440265" y="4446786"/>
                  <a:ext cx="2342033" cy="22806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87F46963-FBE9-4150-BF0F-3553117C3F78}"/>
              </a:ext>
            </a:extLst>
          </p:cNvPr>
          <p:cNvGrpSpPr/>
          <p:nvPr/>
        </p:nvGrpSpPr>
        <p:grpSpPr>
          <a:xfrm>
            <a:off x="8775919" y="1934354"/>
            <a:ext cx="2402019" cy="981378"/>
            <a:chOff x="8431974" y="1888634"/>
            <a:chExt cx="2402019" cy="981378"/>
          </a:xfrm>
        </p:grpSpPr>
        <p:sp>
          <p:nvSpPr>
            <p:cNvPr id="153" name="Donut 55">
              <a:extLst>
                <a:ext uri="{FF2B5EF4-FFF2-40B4-BE49-F238E27FC236}">
                  <a16:creationId xmlns:a16="http://schemas.microsoft.com/office/drawing/2014/main" id="{CBF44C4A-29E9-483B-8AF7-CBC11AEEECA0}"/>
                </a:ext>
              </a:extLst>
            </p:cNvPr>
            <p:cNvSpPr/>
            <p:nvPr/>
          </p:nvSpPr>
          <p:spPr>
            <a:xfrm>
              <a:off x="9434652" y="1888634"/>
              <a:ext cx="396663" cy="398461"/>
            </a:xfrm>
            <a:prstGeom prst="donut">
              <a:avLst>
                <a:gd name="adj" fmla="val 13380"/>
              </a:avLst>
            </a:prstGeom>
            <a:solidFill>
              <a:schemeClr val="accent4"/>
            </a:solidFill>
            <a:ln w="25400" cap="flat" cmpd="sng" algn="ctr">
              <a:noFill/>
              <a:prstDash val="solid"/>
            </a:ln>
            <a:effectLst/>
          </p:spPr>
          <p:txBody>
            <a:bodyPr lIns="45720" tIns="45720" rIns="45720" rtlCol="0" anchor="ctr" anchorCtr="0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3EFAC5"/>
                  </a:solidFill>
                  <a:effectLst/>
                  <a:uLnTx/>
                  <a:uFillTx/>
                  <a:latin typeface="Century Gothic" panose="020B0502020202020204" pitchFamily="34" charset="0"/>
                  <a:ea typeface="MS PGothic" pitchFamily="34" charset="-128"/>
                  <a:cs typeface="Arial"/>
                  <a:sym typeface="Arial"/>
                </a:rPr>
                <a:t>4</a:t>
              </a:r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DEB0DD25-FB66-4C5B-A62A-D76E7A51E1A3}"/>
                </a:ext>
              </a:extLst>
            </p:cNvPr>
            <p:cNvSpPr/>
            <p:nvPr/>
          </p:nvSpPr>
          <p:spPr>
            <a:xfrm>
              <a:off x="8431974" y="2408188"/>
              <a:ext cx="2402019" cy="461824"/>
            </a:xfrm>
            <a:prstGeom prst="rect">
              <a:avLst/>
            </a:prstGeom>
          </p:spPr>
          <p:txBody>
            <a:bodyPr wrap="square" tIns="0" rIns="0" bIns="0" anchor="t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Open Sans" panose="020B0606030504020204" pitchFamily="34" charset="0"/>
                  <a:cs typeface="Open Sans" panose="020B0606030504020204" pitchFamily="34" charset="0"/>
                </a:rPr>
                <a:t>Interpret the results and write a summary for a non-technical audience</a:t>
              </a:r>
            </a:p>
          </p:txBody>
        </p:sp>
      </p:grpSp>
      <p:pic>
        <p:nvPicPr>
          <p:cNvPr id="160" name="Picture 6" descr="https://raw.githubusercontent.com/slundberg/shap/master/docs/artwork/nhanes_age_sex_interaction.png">
            <a:extLst>
              <a:ext uri="{FF2B5EF4-FFF2-40B4-BE49-F238E27FC236}">
                <a16:creationId xmlns:a16="http://schemas.microsoft.com/office/drawing/2014/main" id="{DEFBC76A-0DE9-4F4B-BF6E-3BC9BEE9C5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7006" y="3517494"/>
            <a:ext cx="1719845" cy="1216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3" name="Picture 11" descr="Image result for residual plots">
            <a:extLst>
              <a:ext uri="{FF2B5EF4-FFF2-40B4-BE49-F238E27FC236}">
                <a16:creationId xmlns:a16="http://schemas.microsoft.com/office/drawing/2014/main" id="{7B2A35E3-3076-406E-95F4-C79AE63E359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117006" y="5080452"/>
            <a:ext cx="1647029" cy="804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4" name="Group 173">
            <a:extLst>
              <a:ext uri="{FF2B5EF4-FFF2-40B4-BE49-F238E27FC236}">
                <a16:creationId xmlns:a16="http://schemas.microsoft.com/office/drawing/2014/main" id="{7BA1E907-B5E2-49C2-9A5A-C3998509228B}"/>
              </a:ext>
            </a:extLst>
          </p:cNvPr>
          <p:cNvGrpSpPr/>
          <p:nvPr/>
        </p:nvGrpSpPr>
        <p:grpSpPr>
          <a:xfrm>
            <a:off x="6408764" y="3802574"/>
            <a:ext cx="2002427" cy="1671543"/>
            <a:chOff x="4604587" y="3593187"/>
            <a:chExt cx="3224929" cy="2213399"/>
          </a:xfrm>
        </p:grpSpPr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DFB7D108-818B-4431-B2D9-1F37B4F3E63E}"/>
                </a:ext>
              </a:extLst>
            </p:cNvPr>
            <p:cNvSpPr/>
            <p:nvPr/>
          </p:nvSpPr>
          <p:spPr>
            <a:xfrm>
              <a:off x="4675400" y="4017137"/>
              <a:ext cx="3078030" cy="1484410"/>
            </a:xfrm>
            <a:custGeom>
              <a:avLst/>
              <a:gdLst>
                <a:gd name="connsiteX0" fmla="*/ 0 w 4521200"/>
                <a:gd name="connsiteY0" fmla="*/ 1137920 h 2398429"/>
                <a:gd name="connsiteX1" fmla="*/ 1188720 w 4521200"/>
                <a:gd name="connsiteY1" fmla="*/ 2367280 h 2398429"/>
                <a:gd name="connsiteX2" fmla="*/ 4521200 w 4521200"/>
                <a:gd name="connsiteY2" fmla="*/ 0 h 23984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521200" h="2398429">
                  <a:moveTo>
                    <a:pt x="0" y="1137920"/>
                  </a:moveTo>
                  <a:cubicBezTo>
                    <a:pt x="217593" y="1847426"/>
                    <a:pt x="435187" y="2556933"/>
                    <a:pt x="1188720" y="2367280"/>
                  </a:cubicBezTo>
                  <a:cubicBezTo>
                    <a:pt x="1942253" y="2177627"/>
                    <a:pt x="3231726" y="1088813"/>
                    <a:pt x="4521200" y="0"/>
                  </a:cubicBezTo>
                </a:path>
              </a:pathLst>
            </a:custGeom>
            <a:noFill/>
            <a:ln w="57150" cap="rnd">
              <a:solidFill>
                <a:srgbClr val="06E4A5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pic>
          <p:nvPicPr>
            <p:cNvPr id="176" name="Picture 175">
              <a:extLst>
                <a:ext uri="{FF2B5EF4-FFF2-40B4-BE49-F238E27FC236}">
                  <a16:creationId xmlns:a16="http://schemas.microsoft.com/office/drawing/2014/main" id="{0BBDDA9B-C0EF-4003-8BFC-50303133CD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rcRect l="22225" t="20559" r="22224" b="30710"/>
            <a:stretch/>
          </p:blipFill>
          <p:spPr>
            <a:xfrm>
              <a:off x="4697170" y="5111703"/>
              <a:ext cx="290511" cy="275809"/>
            </a:xfrm>
            <a:prstGeom prst="rect">
              <a:avLst/>
            </a:prstGeom>
          </p:spPr>
        </p:pic>
        <p:pic>
          <p:nvPicPr>
            <p:cNvPr id="177" name="Picture 176">
              <a:extLst>
                <a:ext uri="{FF2B5EF4-FFF2-40B4-BE49-F238E27FC236}">
                  <a16:creationId xmlns:a16="http://schemas.microsoft.com/office/drawing/2014/main" id="{DB25DF7A-7D7D-4216-80DB-C259CC705D8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rcRect l="22225" t="20559" r="22224" b="30710"/>
            <a:stretch/>
          </p:blipFill>
          <p:spPr>
            <a:xfrm>
              <a:off x="4640815" y="4872321"/>
              <a:ext cx="290511" cy="275809"/>
            </a:xfrm>
            <a:prstGeom prst="rect">
              <a:avLst/>
            </a:prstGeom>
          </p:spPr>
        </p:pic>
        <p:pic>
          <p:nvPicPr>
            <p:cNvPr id="178" name="Picture 177">
              <a:extLst>
                <a:ext uri="{FF2B5EF4-FFF2-40B4-BE49-F238E27FC236}">
                  <a16:creationId xmlns:a16="http://schemas.microsoft.com/office/drawing/2014/main" id="{5F85EA2B-794C-4E0B-83D2-FD5CA62A84E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rcRect l="22225" t="20559" r="22224" b="30710"/>
            <a:stretch/>
          </p:blipFill>
          <p:spPr>
            <a:xfrm>
              <a:off x="4863803" y="5042100"/>
              <a:ext cx="290511" cy="275809"/>
            </a:xfrm>
            <a:prstGeom prst="rect">
              <a:avLst/>
            </a:prstGeom>
          </p:spPr>
        </p:pic>
        <p:pic>
          <p:nvPicPr>
            <p:cNvPr id="179" name="Picture 178">
              <a:extLst>
                <a:ext uri="{FF2B5EF4-FFF2-40B4-BE49-F238E27FC236}">
                  <a16:creationId xmlns:a16="http://schemas.microsoft.com/office/drawing/2014/main" id="{C8595D2A-998D-4FEE-9B52-E1466CCA353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rcRect l="22225" t="20559" r="22224" b="30710"/>
            <a:stretch/>
          </p:blipFill>
          <p:spPr>
            <a:xfrm>
              <a:off x="5031651" y="5338129"/>
              <a:ext cx="290511" cy="275809"/>
            </a:xfrm>
            <a:prstGeom prst="rect">
              <a:avLst/>
            </a:prstGeom>
          </p:spPr>
        </p:pic>
        <p:pic>
          <p:nvPicPr>
            <p:cNvPr id="180" name="Picture 179">
              <a:extLst>
                <a:ext uri="{FF2B5EF4-FFF2-40B4-BE49-F238E27FC236}">
                  <a16:creationId xmlns:a16="http://schemas.microsoft.com/office/drawing/2014/main" id="{47AE9351-0F9E-43F1-A428-B5665F50FF7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rcRect l="22225" t="20559" r="22224" b="30710"/>
            <a:stretch/>
          </p:blipFill>
          <p:spPr>
            <a:xfrm>
              <a:off x="5198284" y="5450828"/>
              <a:ext cx="290511" cy="275809"/>
            </a:xfrm>
            <a:prstGeom prst="rect">
              <a:avLst/>
            </a:prstGeom>
          </p:spPr>
        </p:pic>
        <p:pic>
          <p:nvPicPr>
            <p:cNvPr id="181" name="Picture 180">
              <a:extLst>
                <a:ext uri="{FF2B5EF4-FFF2-40B4-BE49-F238E27FC236}">
                  <a16:creationId xmlns:a16="http://schemas.microsoft.com/office/drawing/2014/main" id="{AB4D1EED-8BC7-433B-83A9-65DA6E03D9B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rcRect l="22225" t="20559" r="22224" b="30710"/>
            <a:stretch/>
          </p:blipFill>
          <p:spPr>
            <a:xfrm>
              <a:off x="5532766" y="5155286"/>
              <a:ext cx="290511" cy="275809"/>
            </a:xfrm>
            <a:prstGeom prst="rect">
              <a:avLst/>
            </a:prstGeom>
          </p:spPr>
        </p:pic>
        <p:pic>
          <p:nvPicPr>
            <p:cNvPr id="182" name="Picture 181">
              <a:extLst>
                <a:ext uri="{FF2B5EF4-FFF2-40B4-BE49-F238E27FC236}">
                  <a16:creationId xmlns:a16="http://schemas.microsoft.com/office/drawing/2014/main" id="{DC9D75CD-031B-43FB-A78F-A0BF7E0FD2D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rcRect l="22225" t="20559" r="22224" b="30710"/>
            <a:stretch/>
          </p:blipFill>
          <p:spPr>
            <a:xfrm>
              <a:off x="5393523" y="5506986"/>
              <a:ext cx="290511" cy="275809"/>
            </a:xfrm>
            <a:prstGeom prst="rect">
              <a:avLst/>
            </a:prstGeom>
          </p:spPr>
        </p:pic>
        <p:pic>
          <p:nvPicPr>
            <p:cNvPr id="183" name="Picture 182">
              <a:extLst>
                <a:ext uri="{FF2B5EF4-FFF2-40B4-BE49-F238E27FC236}">
                  <a16:creationId xmlns:a16="http://schemas.microsoft.com/office/drawing/2014/main" id="{4E9B0C5F-3C7D-4A3F-AAB4-75F74022D51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rcRect l="22225" t="20559" r="22224" b="30710"/>
            <a:stretch/>
          </p:blipFill>
          <p:spPr>
            <a:xfrm>
              <a:off x="5588762" y="5399674"/>
              <a:ext cx="290511" cy="275809"/>
            </a:xfrm>
            <a:prstGeom prst="rect">
              <a:avLst/>
            </a:prstGeom>
          </p:spPr>
        </p:pic>
        <p:pic>
          <p:nvPicPr>
            <p:cNvPr id="184" name="Picture 183">
              <a:extLst>
                <a:ext uri="{FF2B5EF4-FFF2-40B4-BE49-F238E27FC236}">
                  <a16:creationId xmlns:a16="http://schemas.microsoft.com/office/drawing/2014/main" id="{B66E5B06-E507-4D84-9F28-179C157D0A2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rcRect l="22225" t="20559" r="22224" b="30710"/>
            <a:stretch/>
          </p:blipFill>
          <p:spPr>
            <a:xfrm>
              <a:off x="5974971" y="5325934"/>
              <a:ext cx="290511" cy="275809"/>
            </a:xfrm>
            <a:prstGeom prst="rect">
              <a:avLst/>
            </a:prstGeom>
          </p:spPr>
        </p:pic>
        <p:pic>
          <p:nvPicPr>
            <p:cNvPr id="185" name="Picture 184">
              <a:extLst>
                <a:ext uri="{FF2B5EF4-FFF2-40B4-BE49-F238E27FC236}">
                  <a16:creationId xmlns:a16="http://schemas.microsoft.com/office/drawing/2014/main" id="{35F34797-6A62-441C-AFB4-ACC1C3B2A1C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rcRect l="22225" t="20559" r="22224" b="30710"/>
            <a:stretch/>
          </p:blipFill>
          <p:spPr>
            <a:xfrm>
              <a:off x="5978741" y="4746558"/>
              <a:ext cx="290511" cy="275809"/>
            </a:xfrm>
            <a:prstGeom prst="rect">
              <a:avLst/>
            </a:prstGeom>
          </p:spPr>
        </p:pic>
        <p:pic>
          <p:nvPicPr>
            <p:cNvPr id="186" name="Picture 185">
              <a:extLst>
                <a:ext uri="{FF2B5EF4-FFF2-40B4-BE49-F238E27FC236}">
                  <a16:creationId xmlns:a16="http://schemas.microsoft.com/office/drawing/2014/main" id="{30F561D1-E295-4F52-BC49-B7072BD78EE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rcRect l="22225" t="20559" r="22224" b="30710"/>
            <a:stretch/>
          </p:blipFill>
          <p:spPr>
            <a:xfrm>
              <a:off x="6550292" y="4802717"/>
              <a:ext cx="290511" cy="275809"/>
            </a:xfrm>
            <a:prstGeom prst="rect">
              <a:avLst/>
            </a:prstGeom>
          </p:spPr>
        </p:pic>
        <p:pic>
          <p:nvPicPr>
            <p:cNvPr id="187" name="Picture 186">
              <a:extLst>
                <a:ext uri="{FF2B5EF4-FFF2-40B4-BE49-F238E27FC236}">
                  <a16:creationId xmlns:a16="http://schemas.microsoft.com/office/drawing/2014/main" id="{EBCBE7DF-23EA-4F8A-8E3E-C310F067F33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rcRect l="22225" t="20559" r="22224" b="30710"/>
            <a:stretch/>
          </p:blipFill>
          <p:spPr>
            <a:xfrm>
              <a:off x="6062170" y="5129608"/>
              <a:ext cx="290511" cy="275809"/>
            </a:xfrm>
            <a:prstGeom prst="rect">
              <a:avLst/>
            </a:prstGeom>
          </p:spPr>
        </p:pic>
        <p:pic>
          <p:nvPicPr>
            <p:cNvPr id="188" name="Picture 187">
              <a:extLst>
                <a:ext uri="{FF2B5EF4-FFF2-40B4-BE49-F238E27FC236}">
                  <a16:creationId xmlns:a16="http://schemas.microsoft.com/office/drawing/2014/main" id="{67FD60AF-90C4-4B45-A2C2-F7697F42E2B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rcRect l="22225" t="20559" r="22224" b="30710"/>
            <a:stretch/>
          </p:blipFill>
          <p:spPr>
            <a:xfrm>
              <a:off x="6129442" y="4954510"/>
              <a:ext cx="290511" cy="275809"/>
            </a:xfrm>
            <a:prstGeom prst="rect">
              <a:avLst/>
            </a:prstGeom>
          </p:spPr>
        </p:pic>
        <p:pic>
          <p:nvPicPr>
            <p:cNvPr id="189" name="Picture 188">
              <a:extLst>
                <a:ext uri="{FF2B5EF4-FFF2-40B4-BE49-F238E27FC236}">
                  <a16:creationId xmlns:a16="http://schemas.microsoft.com/office/drawing/2014/main" id="{72194FFB-DF69-41F7-B004-2925F8519BE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rcRect l="22225" t="20559" r="22224" b="30710"/>
            <a:stretch/>
          </p:blipFill>
          <p:spPr>
            <a:xfrm>
              <a:off x="4843249" y="5285417"/>
              <a:ext cx="290511" cy="275809"/>
            </a:xfrm>
            <a:prstGeom prst="rect">
              <a:avLst/>
            </a:prstGeom>
          </p:spPr>
        </p:pic>
        <p:pic>
          <p:nvPicPr>
            <p:cNvPr id="190" name="Picture 189">
              <a:extLst>
                <a:ext uri="{FF2B5EF4-FFF2-40B4-BE49-F238E27FC236}">
                  <a16:creationId xmlns:a16="http://schemas.microsoft.com/office/drawing/2014/main" id="{AF7F8985-ECCD-4538-BC32-94DC1762F7A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rcRect l="22225" t="20559" r="22224" b="30710"/>
            <a:stretch/>
          </p:blipFill>
          <p:spPr>
            <a:xfrm>
              <a:off x="5267199" y="5129608"/>
              <a:ext cx="290511" cy="275809"/>
            </a:xfrm>
            <a:prstGeom prst="rect">
              <a:avLst/>
            </a:prstGeom>
          </p:spPr>
        </p:pic>
        <p:pic>
          <p:nvPicPr>
            <p:cNvPr id="191" name="Picture 190">
              <a:extLst>
                <a:ext uri="{FF2B5EF4-FFF2-40B4-BE49-F238E27FC236}">
                  <a16:creationId xmlns:a16="http://schemas.microsoft.com/office/drawing/2014/main" id="{5B068B23-1D82-4C61-9E06-C4B31A9EE29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rcRect l="22225" t="20559" r="22224" b="30710"/>
            <a:stretch/>
          </p:blipFill>
          <p:spPr>
            <a:xfrm>
              <a:off x="5763250" y="5256330"/>
              <a:ext cx="290511" cy="275809"/>
            </a:xfrm>
            <a:prstGeom prst="rect">
              <a:avLst/>
            </a:prstGeom>
          </p:spPr>
        </p:pic>
        <p:pic>
          <p:nvPicPr>
            <p:cNvPr id="192" name="Picture 191">
              <a:extLst>
                <a:ext uri="{FF2B5EF4-FFF2-40B4-BE49-F238E27FC236}">
                  <a16:creationId xmlns:a16="http://schemas.microsoft.com/office/drawing/2014/main" id="{DF94D151-9561-4B3D-A5FA-50A9930A339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rcRect l="22225" t="20559" r="22224" b="30710"/>
            <a:stretch/>
          </p:blipFill>
          <p:spPr>
            <a:xfrm>
              <a:off x="6332019" y="4911066"/>
              <a:ext cx="290511" cy="275809"/>
            </a:xfrm>
            <a:prstGeom prst="rect">
              <a:avLst/>
            </a:prstGeom>
          </p:spPr>
        </p:pic>
        <p:pic>
          <p:nvPicPr>
            <p:cNvPr id="193" name="Picture 192">
              <a:extLst>
                <a:ext uri="{FF2B5EF4-FFF2-40B4-BE49-F238E27FC236}">
                  <a16:creationId xmlns:a16="http://schemas.microsoft.com/office/drawing/2014/main" id="{CD61EE33-AF23-4EC7-9860-687CF5528A7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rcRect l="22225" t="20559" r="22224" b="30710"/>
            <a:stretch/>
          </p:blipFill>
          <p:spPr>
            <a:xfrm>
              <a:off x="6228811" y="4700677"/>
              <a:ext cx="290511" cy="275809"/>
            </a:xfrm>
            <a:prstGeom prst="rect">
              <a:avLst/>
            </a:prstGeom>
          </p:spPr>
        </p:pic>
        <p:pic>
          <p:nvPicPr>
            <p:cNvPr id="194" name="Picture 193">
              <a:extLst>
                <a:ext uri="{FF2B5EF4-FFF2-40B4-BE49-F238E27FC236}">
                  <a16:creationId xmlns:a16="http://schemas.microsoft.com/office/drawing/2014/main" id="{4351A482-4CCD-40DB-811D-56FABB945D9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rcRect l="22225" t="20559" r="22224" b="30710"/>
            <a:stretch/>
          </p:blipFill>
          <p:spPr>
            <a:xfrm>
              <a:off x="6459571" y="4570672"/>
              <a:ext cx="290511" cy="275809"/>
            </a:xfrm>
            <a:prstGeom prst="rect">
              <a:avLst/>
            </a:prstGeom>
          </p:spPr>
        </p:pic>
        <p:pic>
          <p:nvPicPr>
            <p:cNvPr id="195" name="Picture 194">
              <a:extLst>
                <a:ext uri="{FF2B5EF4-FFF2-40B4-BE49-F238E27FC236}">
                  <a16:creationId xmlns:a16="http://schemas.microsoft.com/office/drawing/2014/main" id="{9C94C54A-CED9-4B39-9AD5-D914BD9B2F0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rcRect l="22225" t="20559" r="22224" b="30710"/>
            <a:stretch/>
          </p:blipFill>
          <p:spPr>
            <a:xfrm>
              <a:off x="6647704" y="4451947"/>
              <a:ext cx="290511" cy="275809"/>
            </a:xfrm>
            <a:prstGeom prst="rect">
              <a:avLst/>
            </a:prstGeom>
          </p:spPr>
        </p:pic>
        <p:pic>
          <p:nvPicPr>
            <p:cNvPr id="196" name="Picture 195">
              <a:extLst>
                <a:ext uri="{FF2B5EF4-FFF2-40B4-BE49-F238E27FC236}">
                  <a16:creationId xmlns:a16="http://schemas.microsoft.com/office/drawing/2014/main" id="{BC1AFA4D-5871-4D6A-9CE2-5A249EE6DFB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rcRect l="22225" t="20559" r="22224" b="30710"/>
            <a:stretch/>
          </p:blipFill>
          <p:spPr>
            <a:xfrm>
              <a:off x="6701521" y="4702397"/>
              <a:ext cx="290511" cy="275809"/>
            </a:xfrm>
            <a:prstGeom prst="rect">
              <a:avLst/>
            </a:prstGeom>
          </p:spPr>
        </p:pic>
        <p:pic>
          <p:nvPicPr>
            <p:cNvPr id="197" name="Picture 196">
              <a:extLst>
                <a:ext uri="{FF2B5EF4-FFF2-40B4-BE49-F238E27FC236}">
                  <a16:creationId xmlns:a16="http://schemas.microsoft.com/office/drawing/2014/main" id="{D0EE6B8F-90C4-400E-A268-5BE7095AD6D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rcRect l="22225" t="20559" r="22224" b="30710"/>
            <a:stretch/>
          </p:blipFill>
          <p:spPr>
            <a:xfrm>
              <a:off x="5675961" y="4940622"/>
              <a:ext cx="290511" cy="275809"/>
            </a:xfrm>
            <a:prstGeom prst="rect">
              <a:avLst/>
            </a:prstGeom>
          </p:spPr>
        </p:pic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B59646D7-3D3F-4605-BB14-C410D497EC1C}"/>
                </a:ext>
              </a:extLst>
            </p:cNvPr>
            <p:cNvCxnSpPr>
              <a:cxnSpLocks/>
            </p:cNvCxnSpPr>
            <p:nvPr/>
          </p:nvCxnSpPr>
          <p:spPr>
            <a:xfrm>
              <a:off x="6951315" y="3703708"/>
              <a:ext cx="0" cy="2043767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9" name="Right Arrow 14">
              <a:extLst>
                <a:ext uri="{FF2B5EF4-FFF2-40B4-BE49-F238E27FC236}">
                  <a16:creationId xmlns:a16="http://schemas.microsoft.com/office/drawing/2014/main" id="{B3D9974B-D15C-42AB-8CCA-851898D4EE7E}"/>
                </a:ext>
              </a:extLst>
            </p:cNvPr>
            <p:cNvSpPr/>
            <p:nvPr/>
          </p:nvSpPr>
          <p:spPr bwMode="gray">
            <a:xfrm>
              <a:off x="4753147" y="3727591"/>
              <a:ext cx="2148184" cy="68667"/>
            </a:xfrm>
            <a:prstGeom prst="leftRightArrow">
              <a:avLst/>
            </a:prstGeom>
            <a:solidFill>
              <a:schemeClr val="bg1">
                <a:lumMod val="75000"/>
              </a:schemeClr>
            </a:solidFill>
            <a:ln w="19050" algn="ctr">
              <a:noFill/>
              <a:miter lim="800000"/>
              <a:headEnd/>
              <a:tailEnd/>
            </a:ln>
          </p:spPr>
          <p:txBody>
            <a:bodyPr wrap="square" lIns="88900" tIns="88900" rIns="88900" bIns="88900" rtlCol="0" anchor="ctr"/>
            <a:lstStyle/>
            <a:p>
              <a:pPr algn="ctr">
                <a:lnSpc>
                  <a:spcPct val="106000"/>
                </a:lnSpc>
              </a:pPr>
              <a:endParaRPr lang="en-US" sz="700" b="1" dirty="0">
                <a:solidFill>
                  <a:schemeClr val="bg1"/>
                </a:solidFill>
                <a:cs typeface="Arial"/>
                <a:sym typeface="Arial"/>
              </a:endParaRPr>
            </a:p>
          </p:txBody>
        </p: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314C0B31-7043-422B-A69A-C383DD17CF85}"/>
                </a:ext>
              </a:extLst>
            </p:cNvPr>
            <p:cNvSpPr txBox="1"/>
            <p:nvPr/>
          </p:nvSpPr>
          <p:spPr>
            <a:xfrm>
              <a:off x="5490693" y="3715373"/>
              <a:ext cx="673089" cy="9310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spAutoFit/>
            </a:bodyPr>
            <a:lstStyle/>
            <a:p>
              <a:pPr algn="ctr">
                <a:spcBef>
                  <a:spcPts val="600"/>
                </a:spcBef>
                <a:buSzPct val="100000"/>
              </a:pPr>
              <a:r>
                <a:rPr lang="en-US" sz="500" dirty="0">
                  <a:cs typeface="Arial"/>
                  <a:sym typeface="Arial"/>
                </a:rPr>
                <a:t>Training Data</a:t>
              </a:r>
            </a:p>
          </p:txBody>
        </p:sp>
        <p:sp>
          <p:nvSpPr>
            <p:cNvPr id="201" name="Right Arrow 14">
              <a:extLst>
                <a:ext uri="{FF2B5EF4-FFF2-40B4-BE49-F238E27FC236}">
                  <a16:creationId xmlns:a16="http://schemas.microsoft.com/office/drawing/2014/main" id="{E7A1E488-F997-4A09-8DFB-5A31EDE503A8}"/>
                </a:ext>
              </a:extLst>
            </p:cNvPr>
            <p:cNvSpPr/>
            <p:nvPr/>
          </p:nvSpPr>
          <p:spPr bwMode="gray">
            <a:xfrm>
              <a:off x="7001298" y="3727593"/>
              <a:ext cx="828218" cy="68667"/>
            </a:xfrm>
            <a:prstGeom prst="leftRightArrow">
              <a:avLst/>
            </a:prstGeom>
            <a:solidFill>
              <a:schemeClr val="bg1">
                <a:lumMod val="75000"/>
              </a:schemeClr>
            </a:solidFill>
            <a:ln w="19050" algn="ctr">
              <a:noFill/>
              <a:miter lim="800000"/>
              <a:headEnd/>
              <a:tailEnd/>
            </a:ln>
          </p:spPr>
          <p:txBody>
            <a:bodyPr wrap="square" lIns="88900" tIns="88900" rIns="88900" bIns="88900" rtlCol="0" anchor="ctr"/>
            <a:lstStyle/>
            <a:p>
              <a:pPr algn="ctr">
                <a:lnSpc>
                  <a:spcPct val="106000"/>
                </a:lnSpc>
              </a:pPr>
              <a:endParaRPr lang="en-US" sz="700" b="1" dirty="0">
                <a:solidFill>
                  <a:schemeClr val="bg1"/>
                </a:solidFill>
                <a:cs typeface="Arial"/>
                <a:sym typeface="Arial"/>
              </a:endParaRPr>
            </a:p>
          </p:txBody>
        </p: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7670FD19-A88D-456B-982C-8D14F32DE25A}"/>
                </a:ext>
              </a:extLst>
            </p:cNvPr>
            <p:cNvSpPr txBox="1"/>
            <p:nvPr/>
          </p:nvSpPr>
          <p:spPr>
            <a:xfrm>
              <a:off x="7131680" y="3715374"/>
              <a:ext cx="567451" cy="9310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spAutoFit/>
            </a:bodyPr>
            <a:lstStyle/>
            <a:p>
              <a:pPr algn="ctr">
                <a:spcBef>
                  <a:spcPts val="600"/>
                </a:spcBef>
                <a:buSzPct val="100000"/>
              </a:pPr>
              <a:r>
                <a:rPr lang="en-US" sz="500" dirty="0">
                  <a:cs typeface="Arial"/>
                  <a:sym typeface="Arial"/>
                </a:rPr>
                <a:t>Predictions</a:t>
              </a:r>
            </a:p>
          </p:txBody>
        </p:sp>
        <p:cxnSp>
          <p:nvCxnSpPr>
            <p:cNvPr id="203" name="Straight Arrow Connector 202">
              <a:extLst>
                <a:ext uri="{FF2B5EF4-FFF2-40B4-BE49-F238E27FC236}">
                  <a16:creationId xmlns:a16="http://schemas.microsoft.com/office/drawing/2014/main" id="{5142D120-EBFB-4636-AE6E-3D681C57A24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04587" y="3593187"/>
              <a:ext cx="0" cy="2213399"/>
            </a:xfrm>
            <a:prstGeom prst="straightConnector1">
              <a:avLst/>
            </a:prstGeom>
            <a:ln w="28575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Arrow Connector 203">
              <a:extLst>
                <a:ext uri="{FF2B5EF4-FFF2-40B4-BE49-F238E27FC236}">
                  <a16:creationId xmlns:a16="http://schemas.microsoft.com/office/drawing/2014/main" id="{5165FC95-7817-479E-BA80-7305ECC9B59D}"/>
                </a:ext>
              </a:extLst>
            </p:cNvPr>
            <p:cNvCxnSpPr>
              <a:cxnSpLocks/>
            </p:cNvCxnSpPr>
            <p:nvPr/>
          </p:nvCxnSpPr>
          <p:spPr>
            <a:xfrm>
              <a:off x="4604587" y="5806586"/>
              <a:ext cx="3205993" cy="0"/>
            </a:xfrm>
            <a:prstGeom prst="straightConnector1">
              <a:avLst/>
            </a:prstGeom>
            <a:ln w="28575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06672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ECCC3-1CB7-4F95-A7D1-D15307F2A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C9DE0C-4FE8-4205-8A4A-D7AD2DEAF3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The dataset we’ll be using is real, historical Walmart data taken from the </a:t>
            </a:r>
            <a:r>
              <a:rPr lang="en-US" dirty="0">
                <a:hlinkClick r:id="rId3"/>
              </a:rPr>
              <a:t>M5 Forecasting Competition </a:t>
            </a:r>
            <a:r>
              <a:rPr lang="en-US" dirty="0"/>
              <a:t>on Kaggle. The data was briefly cleaned and aggregated to the week level to reduce sparsity.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1BE50B5E-C21A-4A6D-BF5D-6AB6F6FD1683}"/>
              </a:ext>
            </a:extLst>
          </p:cNvPr>
          <p:cNvGrpSpPr/>
          <p:nvPr/>
        </p:nvGrpSpPr>
        <p:grpSpPr>
          <a:xfrm>
            <a:off x="914400" y="1766371"/>
            <a:ext cx="4998720" cy="364878"/>
            <a:chOff x="511277" y="1724109"/>
            <a:chExt cx="7154214" cy="364878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79E3C551-3357-4347-8002-E70D32335FA1}"/>
                </a:ext>
              </a:extLst>
            </p:cNvPr>
            <p:cNvSpPr/>
            <p:nvPr/>
          </p:nvSpPr>
          <p:spPr>
            <a:xfrm>
              <a:off x="511277" y="1724109"/>
              <a:ext cx="7154214" cy="364878"/>
            </a:xfrm>
            <a:prstGeom prst="rect">
              <a:avLst/>
            </a:prstGeom>
            <a:solidFill>
              <a:srgbClr val="FFFFFF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defTabSz="685800">
                <a:defRPr/>
              </a:pPr>
              <a:r>
                <a:rPr lang="en-US" sz="1600" b="1" kern="0" dirty="0">
                  <a:solidFill>
                    <a:schemeClr val="accent4">
                      <a:lumMod val="7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About the M5 Competition</a:t>
              </a:r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335E560-EE6E-45BE-98F7-68E20E7E5764}"/>
                </a:ext>
              </a:extLst>
            </p:cNvPr>
            <p:cNvCxnSpPr/>
            <p:nvPr/>
          </p:nvCxnSpPr>
          <p:spPr>
            <a:xfrm>
              <a:off x="511277" y="2082513"/>
              <a:ext cx="7154214" cy="0"/>
            </a:xfrm>
            <a:prstGeom prst="line">
              <a:avLst/>
            </a:prstGeom>
            <a:noFill/>
            <a:ln w="25400" cap="flat" cmpd="sng" algn="ctr">
              <a:solidFill>
                <a:schemeClr val="accent4">
                  <a:lumMod val="75000"/>
                </a:schemeClr>
              </a:solidFill>
              <a:prstDash val="solid"/>
            </a:ln>
            <a:effectLst/>
          </p:spPr>
        </p:cxn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2912750E-1133-448F-8DFA-282530FDA45E}"/>
              </a:ext>
            </a:extLst>
          </p:cNvPr>
          <p:cNvGrpSpPr/>
          <p:nvPr/>
        </p:nvGrpSpPr>
        <p:grpSpPr>
          <a:xfrm>
            <a:off x="914400" y="3779079"/>
            <a:ext cx="4998720" cy="364878"/>
            <a:chOff x="511277" y="1724109"/>
            <a:chExt cx="7154214" cy="364878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50799567-CAC1-42A9-8D37-3C9DF83A1BBE}"/>
                </a:ext>
              </a:extLst>
            </p:cNvPr>
            <p:cNvSpPr/>
            <p:nvPr/>
          </p:nvSpPr>
          <p:spPr>
            <a:xfrm>
              <a:off x="511277" y="1724109"/>
              <a:ext cx="7154214" cy="364878"/>
            </a:xfrm>
            <a:prstGeom prst="rect">
              <a:avLst/>
            </a:prstGeom>
            <a:solidFill>
              <a:srgbClr val="FFFFFF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defTabSz="685800">
                <a:defRPr/>
              </a:pPr>
              <a:r>
                <a:rPr lang="en-US" sz="1600" b="1" kern="0" dirty="0">
                  <a:solidFill>
                    <a:schemeClr val="accent4">
                      <a:lumMod val="7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Data Overview</a:t>
              </a:r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000EDBD5-1C29-4386-9034-CB61E759415C}"/>
                </a:ext>
              </a:extLst>
            </p:cNvPr>
            <p:cNvCxnSpPr/>
            <p:nvPr/>
          </p:nvCxnSpPr>
          <p:spPr>
            <a:xfrm>
              <a:off x="511277" y="2082513"/>
              <a:ext cx="7154214" cy="0"/>
            </a:xfrm>
            <a:prstGeom prst="line">
              <a:avLst/>
            </a:prstGeom>
            <a:noFill/>
            <a:ln w="25400" cap="flat" cmpd="sng" algn="ctr">
              <a:solidFill>
                <a:schemeClr val="accent4">
                  <a:lumMod val="75000"/>
                </a:schemeClr>
              </a:solidFill>
              <a:prstDash val="solid"/>
            </a:ln>
            <a:effectLst/>
          </p:spPr>
        </p:cxn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064B3EB2-95CE-42D9-8D8C-1604B19A45D2}"/>
              </a:ext>
            </a:extLst>
          </p:cNvPr>
          <p:cNvSpPr txBox="1"/>
          <p:nvPr/>
        </p:nvSpPr>
        <p:spPr>
          <a:xfrm>
            <a:off x="914400" y="4229044"/>
            <a:ext cx="5181600" cy="16065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3038" indent="-173038" fontAlgn="base">
              <a:lnSpc>
                <a:spcPct val="12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Hierarchical sales data from Walmart, the world’s largest company by revenue</a:t>
            </a:r>
          </a:p>
          <a:p>
            <a:pPr marL="173038" indent="-173038" fontAlgn="base">
              <a:lnSpc>
                <a:spcPct val="12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Covers stores in three US States (California, Texas, and Wisconsin) </a:t>
            </a:r>
          </a:p>
          <a:p>
            <a:pPr marL="173038" indent="-173038" fontAlgn="base">
              <a:lnSpc>
                <a:spcPct val="12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Includes item level, department, product categories, and store details</a:t>
            </a:r>
          </a:p>
          <a:p>
            <a:pPr marL="173038" indent="-173038" fontAlgn="base">
              <a:lnSpc>
                <a:spcPct val="12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See the Word doc below for details:</a:t>
            </a:r>
          </a:p>
          <a:p>
            <a:pPr marL="173038" indent="-173038" fontAlgn="base">
              <a:lnSpc>
                <a:spcPct val="12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endParaRPr lang="en-US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7D10778-DE99-49CF-91FB-8656CCAD7DA1}"/>
              </a:ext>
            </a:extLst>
          </p:cNvPr>
          <p:cNvSpPr txBox="1"/>
          <p:nvPr/>
        </p:nvSpPr>
        <p:spPr>
          <a:xfrm>
            <a:off x="914400" y="2218075"/>
            <a:ext cx="5181600" cy="13336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3038" indent="-173038" fontAlgn="base">
              <a:lnSpc>
                <a:spcPct val="12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1200" b="0" dirty="0">
                <a:effectLst/>
              </a:rPr>
              <a:t>Purpose is to advance the theory of forecasting and improve its utilization by business and non-profit organizations</a:t>
            </a:r>
          </a:p>
          <a:p>
            <a:pPr marL="173038" indent="-173038" fontAlgn="base">
              <a:lnSpc>
                <a:spcPct val="12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1200" b="0" dirty="0">
                <a:effectLst/>
              </a:rPr>
              <a:t>Preeminent forecasting competition in the academic world</a:t>
            </a:r>
          </a:p>
          <a:p>
            <a:pPr marL="173038" indent="-173038" algn="l" fontAlgn="base">
              <a:lnSpc>
                <a:spcPct val="12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1200" b="0" dirty="0">
                <a:effectLst/>
              </a:rPr>
              <a:t>First competition (now called the M1) took place in the 1980’s)</a:t>
            </a:r>
          </a:p>
          <a:p>
            <a:pPr marL="173038" indent="-173038" algn="l" fontAlgn="base">
              <a:lnSpc>
                <a:spcPct val="12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Latest competition (M5) closed just last week</a:t>
            </a:r>
            <a:endParaRPr lang="en-US" sz="1200" b="0" dirty="0">
              <a:effectLst/>
            </a:endParaRPr>
          </a:p>
        </p:txBody>
      </p:sp>
      <p:graphicFrame>
        <p:nvGraphicFramePr>
          <p:cNvPr id="28" name="Object 27">
            <a:extLst>
              <a:ext uri="{FF2B5EF4-FFF2-40B4-BE49-F238E27FC236}">
                <a16:creationId xmlns:a16="http://schemas.microsoft.com/office/drawing/2014/main" id="{0CEA91AC-BE12-45D8-BD81-6964DC1596F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0278664"/>
              </p:ext>
            </p:extLst>
          </p:nvPr>
        </p:nvGraphicFramePr>
        <p:xfrm>
          <a:off x="2106168" y="5649415"/>
          <a:ext cx="914400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3" name="Document" showAsIcon="1" r:id="rId4" imgW="914400" imgH="792360" progId="Word.Document.12">
                  <p:embed/>
                </p:oleObj>
              </mc:Choice>
              <mc:Fallback>
                <p:oleObj name="Document" showAsIcon="1" r:id="rId4" imgW="914400" imgH="79236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06168" y="5649415"/>
                        <a:ext cx="914400" cy="792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9" name="Picture 28">
            <a:extLst>
              <a:ext uri="{FF2B5EF4-FFF2-40B4-BE49-F238E27FC236}">
                <a16:creationId xmlns:a16="http://schemas.microsoft.com/office/drawing/2014/main" id="{CB54CF78-8F80-4834-85E6-0312B99742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98057" y="1948810"/>
            <a:ext cx="5358282" cy="3338622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417CC875-C8AD-4DC8-AA04-9A8F382A2408}"/>
              </a:ext>
            </a:extLst>
          </p:cNvPr>
          <p:cNvSpPr txBox="1"/>
          <p:nvPr/>
        </p:nvSpPr>
        <p:spPr>
          <a:xfrm>
            <a:off x="8111329" y="5349389"/>
            <a:ext cx="2924878" cy="2598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base">
              <a:lnSpc>
                <a:spcPct val="120000"/>
              </a:lnSpc>
              <a:spcAft>
                <a:spcPts val="400"/>
              </a:spcAft>
            </a:pPr>
            <a:r>
              <a:rPr lang="en-US" sz="1000" i="1" dirty="0"/>
              <a:t>More EDA available </a:t>
            </a:r>
            <a:r>
              <a:rPr lang="en-US" sz="1000" i="1" dirty="0">
                <a:hlinkClick r:id="rId7"/>
              </a:rPr>
              <a:t>here</a:t>
            </a:r>
            <a:endParaRPr lang="en-US" sz="1000" i="1" dirty="0"/>
          </a:p>
        </p:txBody>
      </p:sp>
    </p:spTree>
    <p:extLst>
      <p:ext uri="{BB962C8B-B14F-4D97-AF65-F5344CB8AC3E}">
        <p14:creationId xmlns:p14="http://schemas.microsoft.com/office/powerpoint/2010/main" val="3163312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ECCC3-1CB7-4F95-A7D1-D15307F2A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94944"/>
            <a:ext cx="10363200" cy="411961"/>
          </a:xfrm>
        </p:spPr>
        <p:txBody>
          <a:bodyPr/>
          <a:lstStyle/>
          <a:p>
            <a:r>
              <a:rPr lang="en-US" dirty="0"/>
              <a:t>Team Expectations</a:t>
            </a:r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FB71392C-2FC9-4F9E-9C91-811CB27F1403}"/>
              </a:ext>
            </a:extLst>
          </p:cNvPr>
          <p:cNvGrpSpPr/>
          <p:nvPr/>
        </p:nvGrpSpPr>
        <p:grpSpPr>
          <a:xfrm>
            <a:off x="914400" y="1556059"/>
            <a:ext cx="4998720" cy="364878"/>
            <a:chOff x="511277" y="1724109"/>
            <a:chExt cx="7154214" cy="364878"/>
          </a:xfrm>
        </p:grpSpPr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6553101A-381E-41D3-AA1A-E95290DCD5F8}"/>
                </a:ext>
              </a:extLst>
            </p:cNvPr>
            <p:cNvSpPr/>
            <p:nvPr/>
          </p:nvSpPr>
          <p:spPr>
            <a:xfrm>
              <a:off x="511277" y="1724109"/>
              <a:ext cx="7154214" cy="364878"/>
            </a:xfrm>
            <a:prstGeom prst="rect">
              <a:avLst/>
            </a:prstGeom>
            <a:solidFill>
              <a:srgbClr val="FFFFFF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defTabSz="685800">
                <a:defRPr/>
              </a:pPr>
              <a:r>
                <a:rPr lang="en-US" sz="1600" b="1" kern="0" dirty="0">
                  <a:solidFill>
                    <a:schemeClr val="accent4">
                      <a:lumMod val="7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Rules of the Road</a:t>
              </a:r>
            </a:p>
          </p:txBody>
        </p: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E4FE918C-3F81-4019-9654-8844CD0F2639}"/>
                </a:ext>
              </a:extLst>
            </p:cNvPr>
            <p:cNvCxnSpPr/>
            <p:nvPr/>
          </p:nvCxnSpPr>
          <p:spPr>
            <a:xfrm>
              <a:off x="511277" y="2082513"/>
              <a:ext cx="7154214" cy="0"/>
            </a:xfrm>
            <a:prstGeom prst="line">
              <a:avLst/>
            </a:prstGeom>
            <a:noFill/>
            <a:ln w="25400" cap="flat" cmpd="sng" algn="ctr">
              <a:solidFill>
                <a:schemeClr val="accent4">
                  <a:lumMod val="75000"/>
                </a:schemeClr>
              </a:solidFill>
              <a:prstDash val="solid"/>
            </a:ln>
            <a:effectLst/>
          </p:spPr>
        </p:cxnSp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81FD6724-D742-4F5F-93F9-114833D3087F}"/>
              </a:ext>
            </a:extLst>
          </p:cNvPr>
          <p:cNvGrpSpPr/>
          <p:nvPr/>
        </p:nvGrpSpPr>
        <p:grpSpPr>
          <a:xfrm>
            <a:off x="6278880" y="1556059"/>
            <a:ext cx="4998720" cy="364878"/>
            <a:chOff x="511277" y="1724109"/>
            <a:chExt cx="7154214" cy="364878"/>
          </a:xfrm>
        </p:grpSpPr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3CECB768-A7D2-4603-ABE4-292CCD801832}"/>
                </a:ext>
              </a:extLst>
            </p:cNvPr>
            <p:cNvSpPr/>
            <p:nvPr/>
          </p:nvSpPr>
          <p:spPr>
            <a:xfrm>
              <a:off x="511277" y="1724109"/>
              <a:ext cx="7154214" cy="364878"/>
            </a:xfrm>
            <a:prstGeom prst="rect">
              <a:avLst/>
            </a:prstGeom>
            <a:solidFill>
              <a:srgbClr val="FFFFFF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defTabSz="685800">
                <a:defRPr/>
              </a:pPr>
              <a:r>
                <a:rPr lang="en-US" sz="1600" b="1" kern="0" dirty="0">
                  <a:solidFill>
                    <a:schemeClr val="accent4">
                      <a:lumMod val="7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Things We’ll Learn</a:t>
              </a:r>
            </a:p>
          </p:txBody>
        </p: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12116CC7-A4DF-4B4F-9E31-45DCD13DE0DD}"/>
                </a:ext>
              </a:extLst>
            </p:cNvPr>
            <p:cNvCxnSpPr/>
            <p:nvPr/>
          </p:nvCxnSpPr>
          <p:spPr>
            <a:xfrm>
              <a:off x="511277" y="2082513"/>
              <a:ext cx="7154214" cy="0"/>
            </a:xfrm>
            <a:prstGeom prst="line">
              <a:avLst/>
            </a:prstGeom>
            <a:noFill/>
            <a:ln w="25400" cap="flat" cmpd="sng" algn="ctr">
              <a:solidFill>
                <a:schemeClr val="accent4">
                  <a:lumMod val="75000"/>
                </a:schemeClr>
              </a:solidFill>
              <a:prstDash val="solid"/>
            </a:ln>
            <a:effectLst/>
          </p:spPr>
        </p:cxnSp>
      </p:grpSp>
      <p:sp>
        <p:nvSpPr>
          <p:cNvPr id="157" name="TextBox 156">
            <a:extLst>
              <a:ext uri="{FF2B5EF4-FFF2-40B4-BE49-F238E27FC236}">
                <a16:creationId xmlns:a16="http://schemas.microsoft.com/office/drawing/2014/main" id="{6C31D209-0E3D-4B8F-8693-3326789C7175}"/>
              </a:ext>
            </a:extLst>
          </p:cNvPr>
          <p:cNvSpPr txBox="1"/>
          <p:nvPr/>
        </p:nvSpPr>
        <p:spPr>
          <a:xfrm>
            <a:off x="914400" y="2044339"/>
            <a:ext cx="4998720" cy="36542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3038" indent="-173038" fontAlgn="base">
              <a:lnSpc>
                <a:spcPct val="12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Machine learning is a team sport; be respectful of others’ contributions and code reviews</a:t>
            </a:r>
          </a:p>
          <a:p>
            <a:pPr marL="173038" indent="-173038" fontAlgn="base">
              <a:lnSpc>
                <a:spcPct val="12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Try to fix your own bugs, but don’t be afraid to ask for help if you</a:t>
            </a:r>
            <a:br>
              <a:rPr lang="en-US" sz="1200" dirty="0"/>
            </a:br>
            <a:r>
              <a:rPr lang="en-US" sz="1200" dirty="0"/>
              <a:t>get stuck</a:t>
            </a:r>
          </a:p>
          <a:p>
            <a:pPr marL="173038" indent="-173038" fontAlgn="base">
              <a:lnSpc>
                <a:spcPct val="12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Commit early, commit often with useful descriptions</a:t>
            </a:r>
          </a:p>
          <a:p>
            <a:pPr marL="173038" indent="-173038" fontAlgn="base">
              <a:lnSpc>
                <a:spcPct val="12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Show up on time and ready to walk-through your code</a:t>
            </a:r>
          </a:p>
          <a:p>
            <a:pPr marL="173038" indent="-173038" fontAlgn="base">
              <a:lnSpc>
                <a:spcPct val="12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Update the Trello board before each Zoom meeting</a:t>
            </a:r>
          </a:p>
          <a:p>
            <a:pPr marL="173038" indent="-173038" fontAlgn="base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Everyone will present the weekly status update at least once</a:t>
            </a:r>
          </a:p>
          <a:p>
            <a:pPr marL="630238" lvl="2" indent="-173038" fontAlgn="base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Accomplishments</a:t>
            </a:r>
          </a:p>
          <a:p>
            <a:pPr marL="630238" lvl="2" indent="-173038" fontAlgn="base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Roadblocks</a:t>
            </a:r>
          </a:p>
          <a:p>
            <a:pPr marL="630238" lvl="2" indent="-173038" fontAlgn="base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Decisions Needed</a:t>
            </a:r>
          </a:p>
          <a:p>
            <a:pPr marL="630238" lvl="2" indent="-173038" fontAlgn="base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Next Steps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97005605-D9DD-4A7D-9EF6-7234CBB8A616}"/>
              </a:ext>
            </a:extLst>
          </p:cNvPr>
          <p:cNvSpPr txBox="1"/>
          <p:nvPr/>
        </p:nvSpPr>
        <p:spPr>
          <a:xfrm>
            <a:off x="6278880" y="2044339"/>
            <a:ext cx="5181600" cy="42698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3038" indent="-173038" fontAlgn="base">
              <a:lnSpc>
                <a:spcPct val="12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Real-world software engineering skills</a:t>
            </a:r>
          </a:p>
          <a:p>
            <a:pPr marL="630238" lvl="1" indent="-173038" fontAlgn="base">
              <a:lnSpc>
                <a:spcPct val="12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CI/CD basics</a:t>
            </a:r>
          </a:p>
          <a:p>
            <a:pPr marL="1087438" lvl="2" indent="-173038" fontAlgn="base">
              <a:lnSpc>
                <a:spcPct val="12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Writing good tests</a:t>
            </a:r>
          </a:p>
          <a:p>
            <a:pPr marL="1087438" lvl="2" indent="-173038" fontAlgn="base">
              <a:lnSpc>
                <a:spcPct val="12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Automating them with GitHub Actions</a:t>
            </a:r>
          </a:p>
          <a:p>
            <a:pPr marL="630238" lvl="1" indent="-173038" fontAlgn="base">
              <a:lnSpc>
                <a:spcPct val="12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Functional programming basics, including taking advantage of</a:t>
            </a:r>
            <a:br>
              <a:rPr lang="en-US" sz="1200" dirty="0"/>
            </a:br>
            <a:r>
              <a:rPr lang="en-US" sz="1200" dirty="0"/>
              <a:t>first-class objects</a:t>
            </a:r>
          </a:p>
          <a:p>
            <a:pPr marL="630238" lvl="1" indent="-173038" fontAlgn="base">
              <a:lnSpc>
                <a:spcPct val="12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Writing fast, efficient python code</a:t>
            </a:r>
          </a:p>
          <a:p>
            <a:pPr marL="173038" indent="-173038" fontAlgn="base">
              <a:lnSpc>
                <a:spcPct val="12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Machine learning skills</a:t>
            </a:r>
          </a:p>
          <a:p>
            <a:pPr marL="630238" lvl="1" indent="-173038" fontAlgn="base">
              <a:lnSpc>
                <a:spcPct val="12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Feature engineering</a:t>
            </a:r>
          </a:p>
          <a:p>
            <a:pPr marL="630238" lvl="1" indent="-173038" fontAlgn="base">
              <a:lnSpc>
                <a:spcPct val="12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Algos (</a:t>
            </a:r>
            <a:r>
              <a:rPr lang="en-US" sz="1200" dirty="0" err="1"/>
              <a:t>XGBoost</a:t>
            </a:r>
            <a:r>
              <a:rPr lang="en-US" sz="1200" dirty="0"/>
              <a:t>, </a:t>
            </a:r>
            <a:r>
              <a:rPr lang="en-US" sz="1200" dirty="0" err="1"/>
              <a:t>LightGBM</a:t>
            </a:r>
            <a:r>
              <a:rPr lang="en-US" sz="1200" dirty="0"/>
              <a:t>)</a:t>
            </a:r>
          </a:p>
          <a:p>
            <a:pPr marL="630238" lvl="1" indent="-173038" fontAlgn="base">
              <a:lnSpc>
                <a:spcPct val="12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Validation (and how not to do it)</a:t>
            </a:r>
          </a:p>
          <a:p>
            <a:pPr marL="173038" indent="-173038" fontAlgn="base">
              <a:lnSpc>
                <a:spcPct val="12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Collaborating with other programmers on GitHub and Trello</a:t>
            </a:r>
          </a:p>
        </p:txBody>
      </p:sp>
    </p:spTree>
    <p:extLst>
      <p:ext uri="{BB962C8B-B14F-4D97-AF65-F5344CB8AC3E}">
        <p14:creationId xmlns:p14="http://schemas.microsoft.com/office/powerpoint/2010/main" val="1363371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ECCC3-1CB7-4F95-A7D1-D15307F2A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94944"/>
            <a:ext cx="10363200" cy="411961"/>
          </a:xfrm>
        </p:spPr>
        <p:txBody>
          <a:bodyPr/>
          <a:lstStyle/>
          <a:p>
            <a:r>
              <a:rPr lang="en-US" dirty="0"/>
              <a:t>Guiding Principles &amp; Technology Stack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E9A82418-346D-4E8C-B1B2-88C6DE7B4095}"/>
              </a:ext>
            </a:extLst>
          </p:cNvPr>
          <p:cNvGrpSpPr/>
          <p:nvPr/>
        </p:nvGrpSpPr>
        <p:grpSpPr>
          <a:xfrm>
            <a:off x="9176285" y="1530151"/>
            <a:ext cx="2443404" cy="364878"/>
            <a:chOff x="8103334" y="1724109"/>
            <a:chExt cx="3577387" cy="364878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F4D89C1-A1B1-4005-8260-740DB9433863}"/>
                </a:ext>
              </a:extLst>
            </p:cNvPr>
            <p:cNvSpPr/>
            <p:nvPr/>
          </p:nvSpPr>
          <p:spPr>
            <a:xfrm>
              <a:off x="8103334" y="1724109"/>
              <a:ext cx="3577387" cy="364878"/>
            </a:xfrm>
            <a:prstGeom prst="rect">
              <a:avLst/>
            </a:prstGeom>
            <a:solidFill>
              <a:srgbClr val="FFFFFF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defTabSz="685800">
                <a:defRPr/>
              </a:pPr>
              <a:r>
                <a:rPr lang="en-US" sz="1600" b="1" kern="0" dirty="0">
                  <a:solidFill>
                    <a:schemeClr val="accent4">
                      <a:lumMod val="7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Tech. Stack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A3BFAB44-02DE-4BCE-A1F1-816D239100F4}"/>
                </a:ext>
              </a:extLst>
            </p:cNvPr>
            <p:cNvCxnSpPr/>
            <p:nvPr/>
          </p:nvCxnSpPr>
          <p:spPr>
            <a:xfrm>
              <a:off x="8103334" y="2082513"/>
              <a:ext cx="3577387" cy="0"/>
            </a:xfrm>
            <a:prstGeom prst="line">
              <a:avLst/>
            </a:prstGeom>
            <a:noFill/>
            <a:ln w="25400" cap="flat" cmpd="sng" algn="ctr">
              <a:solidFill>
                <a:schemeClr val="accent4">
                  <a:lumMod val="75000"/>
                </a:schemeClr>
              </a:solidFill>
              <a:prstDash val="solid"/>
            </a:ln>
            <a:effectLst/>
          </p:spPr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83358B39-3337-4A64-B29A-B0CE24F07EDA}"/>
              </a:ext>
            </a:extLst>
          </p:cNvPr>
          <p:cNvGrpSpPr/>
          <p:nvPr/>
        </p:nvGrpSpPr>
        <p:grpSpPr>
          <a:xfrm>
            <a:off x="914400" y="1530151"/>
            <a:ext cx="8017164" cy="364878"/>
            <a:chOff x="511277" y="1724109"/>
            <a:chExt cx="7154214" cy="364878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0773ECE-5107-40E6-980C-CF62982A3D09}"/>
                </a:ext>
              </a:extLst>
            </p:cNvPr>
            <p:cNvSpPr/>
            <p:nvPr/>
          </p:nvSpPr>
          <p:spPr>
            <a:xfrm>
              <a:off x="511277" y="1724109"/>
              <a:ext cx="7154214" cy="364878"/>
            </a:xfrm>
            <a:prstGeom prst="rect">
              <a:avLst/>
            </a:prstGeom>
            <a:solidFill>
              <a:srgbClr val="FFFFFF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defTabSz="685800">
                <a:defRPr/>
              </a:pPr>
              <a:r>
                <a:rPr lang="en-US" sz="1600" b="1" kern="0" dirty="0">
                  <a:solidFill>
                    <a:schemeClr val="accent4">
                      <a:lumMod val="7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Guiding Principles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1D9FF08-B62F-4B9E-BC92-2A0CCBA665D5}"/>
                </a:ext>
              </a:extLst>
            </p:cNvPr>
            <p:cNvCxnSpPr/>
            <p:nvPr/>
          </p:nvCxnSpPr>
          <p:spPr>
            <a:xfrm>
              <a:off x="511277" y="2082513"/>
              <a:ext cx="7154214" cy="0"/>
            </a:xfrm>
            <a:prstGeom prst="line">
              <a:avLst/>
            </a:prstGeom>
            <a:noFill/>
            <a:ln w="25400" cap="flat" cmpd="sng" algn="ctr">
              <a:solidFill>
                <a:schemeClr val="accent4">
                  <a:lumMod val="75000"/>
                </a:schemeClr>
              </a:solidFill>
              <a:prstDash val="solid"/>
            </a:ln>
            <a:effectLst/>
          </p:spPr>
        </p:cxn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20E01EB-8BE9-4DC4-BB8E-763E4A501373}"/>
              </a:ext>
            </a:extLst>
          </p:cNvPr>
          <p:cNvCxnSpPr>
            <a:cxnSpLocks/>
          </p:cNvCxnSpPr>
          <p:nvPr/>
        </p:nvCxnSpPr>
        <p:spPr>
          <a:xfrm>
            <a:off x="9053924" y="1959037"/>
            <a:ext cx="0" cy="431277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638DC71-E084-4C2F-9838-C3C70C71FAEB}"/>
              </a:ext>
            </a:extLst>
          </p:cNvPr>
          <p:cNvGrpSpPr/>
          <p:nvPr/>
        </p:nvGrpSpPr>
        <p:grpSpPr>
          <a:xfrm>
            <a:off x="914400" y="2169310"/>
            <a:ext cx="7253895" cy="376220"/>
            <a:chOff x="511276" y="2242462"/>
            <a:chExt cx="7253895" cy="376220"/>
          </a:xfrm>
        </p:grpSpPr>
        <p:sp>
          <p:nvSpPr>
            <p:cNvPr id="18" name="Donut 16">
              <a:extLst>
                <a:ext uri="{FF2B5EF4-FFF2-40B4-BE49-F238E27FC236}">
                  <a16:creationId xmlns:a16="http://schemas.microsoft.com/office/drawing/2014/main" id="{65A19F39-5F89-4AF2-BF4E-535AB708DA7F}"/>
                </a:ext>
              </a:extLst>
            </p:cNvPr>
            <p:cNvSpPr/>
            <p:nvPr/>
          </p:nvSpPr>
          <p:spPr>
            <a:xfrm>
              <a:off x="511276" y="2242462"/>
              <a:ext cx="376185" cy="376220"/>
            </a:xfrm>
            <a:prstGeom prst="donut">
              <a:avLst>
                <a:gd name="adj" fmla="val 13380"/>
              </a:avLst>
            </a:prstGeom>
            <a:solidFill>
              <a:schemeClr val="accent4">
                <a:lumMod val="7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 anchorCtr="0"/>
            <a:lstStyle/>
            <a:p>
              <a:pPr algn="ctr" defTabSz="685800"/>
              <a:r>
                <a:rPr lang="en-US" sz="1400" b="1" kern="0" dirty="0">
                  <a:solidFill>
                    <a:schemeClr val="accent4">
                      <a:lumMod val="7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1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4E0ADC9-2148-4322-B822-3E54A91703C1}"/>
                </a:ext>
              </a:extLst>
            </p:cNvPr>
            <p:cNvSpPr/>
            <p:nvPr/>
          </p:nvSpPr>
          <p:spPr>
            <a:xfrm>
              <a:off x="971261" y="2322850"/>
              <a:ext cx="6793910" cy="215444"/>
            </a:xfrm>
            <a:prstGeom prst="rect">
              <a:avLst/>
            </a:prstGeom>
          </p:spPr>
          <p:txBody>
            <a:bodyPr wrap="square" tIns="0" rIns="0" bIns="0" anchor="ctr">
              <a:spAutoFit/>
            </a:bodyPr>
            <a:lstStyle/>
            <a:p>
              <a:r>
                <a:rPr lang="en-US" sz="14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Other teams </a:t>
              </a:r>
              <a:r>
                <a:rPr lang="en-US" sz="1400" i="1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do </a:t>
              </a:r>
              <a:r>
                <a:rPr lang="en-US" sz="14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things; </a:t>
              </a:r>
              <a:r>
                <a:rPr lang="en-US" sz="1400" b="1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we build things</a:t>
              </a:r>
              <a:endParaRPr lang="en-US" sz="1400" dirty="0">
                <a:solidFill>
                  <a:srgbClr val="EEEDEA">
                    <a:lumMod val="10000"/>
                  </a:srgb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8B96513-B3AE-43E2-BDCC-4D2D566D0FD8}"/>
              </a:ext>
            </a:extLst>
          </p:cNvPr>
          <p:cNvGrpSpPr/>
          <p:nvPr/>
        </p:nvGrpSpPr>
        <p:grpSpPr>
          <a:xfrm>
            <a:off x="914400" y="4326604"/>
            <a:ext cx="7253895" cy="376220"/>
            <a:chOff x="511276" y="3870988"/>
            <a:chExt cx="7253895" cy="376220"/>
          </a:xfrm>
        </p:grpSpPr>
        <p:sp>
          <p:nvSpPr>
            <p:cNvPr id="41" name="Donut 16">
              <a:extLst>
                <a:ext uri="{FF2B5EF4-FFF2-40B4-BE49-F238E27FC236}">
                  <a16:creationId xmlns:a16="http://schemas.microsoft.com/office/drawing/2014/main" id="{FC7B0D70-937A-4625-85C7-E84C4AAA0E96}"/>
                </a:ext>
              </a:extLst>
            </p:cNvPr>
            <p:cNvSpPr/>
            <p:nvPr/>
          </p:nvSpPr>
          <p:spPr>
            <a:xfrm>
              <a:off x="511276" y="3870988"/>
              <a:ext cx="376185" cy="376220"/>
            </a:xfrm>
            <a:prstGeom prst="donut">
              <a:avLst>
                <a:gd name="adj" fmla="val 13380"/>
              </a:avLst>
            </a:prstGeom>
            <a:solidFill>
              <a:schemeClr val="accent4">
                <a:lumMod val="7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 anchorCtr="0"/>
            <a:lstStyle/>
            <a:p>
              <a:pPr algn="ctr" defTabSz="685800"/>
              <a:r>
                <a:rPr lang="en-US" sz="1400" b="1" kern="0" dirty="0">
                  <a:solidFill>
                    <a:schemeClr val="accent4">
                      <a:lumMod val="7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4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786A4C03-8C30-4587-8CE7-CCCABA18C10B}"/>
                </a:ext>
              </a:extLst>
            </p:cNvPr>
            <p:cNvSpPr/>
            <p:nvPr/>
          </p:nvSpPr>
          <p:spPr>
            <a:xfrm>
              <a:off x="971261" y="3951376"/>
              <a:ext cx="6793910" cy="215444"/>
            </a:xfrm>
            <a:prstGeom prst="rect">
              <a:avLst/>
            </a:prstGeom>
          </p:spPr>
          <p:txBody>
            <a:bodyPr wrap="square" tIns="0" rIns="0" bIns="0" anchor="ctr">
              <a:spAutoFit/>
            </a:bodyPr>
            <a:lstStyle/>
            <a:p>
              <a:r>
                <a:rPr lang="en-US" sz="1400" b="1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Proactively manage technical debt </a:t>
              </a:r>
              <a:r>
                <a:rPr lang="en-US" sz="14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(beware the “broken window” theory)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9500653-9A12-45B4-96FF-4C2DF82DB7AD}"/>
              </a:ext>
            </a:extLst>
          </p:cNvPr>
          <p:cNvGrpSpPr/>
          <p:nvPr/>
        </p:nvGrpSpPr>
        <p:grpSpPr>
          <a:xfrm>
            <a:off x="914400" y="2888408"/>
            <a:ext cx="7253895" cy="376220"/>
            <a:chOff x="511276" y="5499515"/>
            <a:chExt cx="7253895" cy="376220"/>
          </a:xfrm>
        </p:grpSpPr>
        <p:sp>
          <p:nvSpPr>
            <p:cNvPr id="56" name="Donut 16">
              <a:extLst>
                <a:ext uri="{FF2B5EF4-FFF2-40B4-BE49-F238E27FC236}">
                  <a16:creationId xmlns:a16="http://schemas.microsoft.com/office/drawing/2014/main" id="{CF586DAB-3B0E-4CEF-BFDC-8F8EC811D675}"/>
                </a:ext>
              </a:extLst>
            </p:cNvPr>
            <p:cNvSpPr/>
            <p:nvPr/>
          </p:nvSpPr>
          <p:spPr>
            <a:xfrm>
              <a:off x="511276" y="5499515"/>
              <a:ext cx="376185" cy="376220"/>
            </a:xfrm>
            <a:prstGeom prst="donut">
              <a:avLst>
                <a:gd name="adj" fmla="val 13380"/>
              </a:avLst>
            </a:prstGeom>
            <a:solidFill>
              <a:schemeClr val="accent4">
                <a:lumMod val="7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 anchorCtr="0"/>
            <a:lstStyle/>
            <a:p>
              <a:pPr algn="ctr" defTabSz="685800"/>
              <a:r>
                <a:rPr lang="en-US" sz="1400" b="1" kern="0" dirty="0">
                  <a:solidFill>
                    <a:schemeClr val="accent4">
                      <a:lumMod val="7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2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4F56E7CC-CBC6-4698-8994-378FFF69BF9F}"/>
                </a:ext>
              </a:extLst>
            </p:cNvPr>
            <p:cNvSpPr/>
            <p:nvPr/>
          </p:nvSpPr>
          <p:spPr>
            <a:xfrm>
              <a:off x="971261" y="5579903"/>
              <a:ext cx="6793910" cy="215444"/>
            </a:xfrm>
            <a:prstGeom prst="rect">
              <a:avLst/>
            </a:prstGeom>
          </p:spPr>
          <p:txBody>
            <a:bodyPr wrap="square" tIns="0" rIns="0" bIns="0" anchor="ctr">
              <a:spAutoFit/>
            </a:bodyPr>
            <a:lstStyle/>
            <a:p>
              <a:r>
                <a:rPr lang="en-US" sz="1400" b="1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Encourage continuous feedback and code reviews</a:t>
              </a:r>
              <a:r>
                <a:rPr lang="en-US" sz="14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; we’re all here to learn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99DB008C-19C0-43B5-8881-A5B1F4432256}"/>
              </a:ext>
            </a:extLst>
          </p:cNvPr>
          <p:cNvGrpSpPr/>
          <p:nvPr/>
        </p:nvGrpSpPr>
        <p:grpSpPr>
          <a:xfrm>
            <a:off x="9287350" y="3326228"/>
            <a:ext cx="2221275" cy="542055"/>
            <a:chOff x="9082463" y="3863534"/>
            <a:chExt cx="2687743" cy="655886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D867FF8-8F38-4AF7-B46F-4914C42D9EDE}"/>
                </a:ext>
              </a:extLst>
            </p:cNvPr>
            <p:cNvSpPr txBox="1"/>
            <p:nvPr/>
          </p:nvSpPr>
          <p:spPr>
            <a:xfrm>
              <a:off x="9082463" y="4295974"/>
              <a:ext cx="2687743" cy="22344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marL="1191" algn="ctr" defTabSz="685800" fontAlgn="base">
                <a:spcBef>
                  <a:spcPts val="15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EEEDEA">
                      <a:lumMod val="10000"/>
                    </a:srgb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Task Management Platform</a:t>
              </a:r>
            </a:p>
          </p:txBody>
        </p:sp>
        <p:pic>
          <p:nvPicPr>
            <p:cNvPr id="1030" name="Picture 6" descr="Image result for trello logo">
              <a:extLst>
                <a:ext uri="{FF2B5EF4-FFF2-40B4-BE49-F238E27FC236}">
                  <a16:creationId xmlns:a16="http://schemas.microsoft.com/office/drawing/2014/main" id="{EEB84456-5689-48F4-95B9-C67EA6AB0D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49363" y="3863534"/>
              <a:ext cx="1353943" cy="4160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03DB6B8-6B46-47DA-B1DB-9756C0688536}"/>
              </a:ext>
            </a:extLst>
          </p:cNvPr>
          <p:cNvGrpSpPr/>
          <p:nvPr/>
        </p:nvGrpSpPr>
        <p:grpSpPr>
          <a:xfrm>
            <a:off x="914400" y="5045702"/>
            <a:ext cx="7253895" cy="376220"/>
            <a:chOff x="511276" y="4685251"/>
            <a:chExt cx="7253895" cy="376220"/>
          </a:xfrm>
        </p:grpSpPr>
        <p:sp>
          <p:nvSpPr>
            <p:cNvPr id="49" name="Donut 16">
              <a:extLst>
                <a:ext uri="{FF2B5EF4-FFF2-40B4-BE49-F238E27FC236}">
                  <a16:creationId xmlns:a16="http://schemas.microsoft.com/office/drawing/2014/main" id="{C907915A-DE86-44AC-A537-35B36FB521D8}"/>
                </a:ext>
              </a:extLst>
            </p:cNvPr>
            <p:cNvSpPr/>
            <p:nvPr/>
          </p:nvSpPr>
          <p:spPr>
            <a:xfrm>
              <a:off x="511276" y="4685251"/>
              <a:ext cx="376185" cy="376220"/>
            </a:xfrm>
            <a:prstGeom prst="donut">
              <a:avLst>
                <a:gd name="adj" fmla="val 13380"/>
              </a:avLst>
            </a:prstGeom>
            <a:solidFill>
              <a:schemeClr val="accent4">
                <a:lumMod val="7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 anchorCtr="0"/>
            <a:lstStyle/>
            <a:p>
              <a:pPr algn="ctr" defTabSz="685800"/>
              <a:r>
                <a:rPr lang="en-US" sz="1400" b="1" kern="0" dirty="0">
                  <a:solidFill>
                    <a:schemeClr val="accent4">
                      <a:lumMod val="7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5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4EA49AF4-9863-42D9-BAF3-66638152DDB7}"/>
                </a:ext>
              </a:extLst>
            </p:cNvPr>
            <p:cNvSpPr/>
            <p:nvPr/>
          </p:nvSpPr>
          <p:spPr>
            <a:xfrm>
              <a:off x="971261" y="4765639"/>
              <a:ext cx="6793910" cy="215444"/>
            </a:xfrm>
            <a:prstGeom prst="rect">
              <a:avLst/>
            </a:prstGeom>
          </p:spPr>
          <p:txBody>
            <a:bodyPr wrap="square" tIns="0" rIns="0" bIns="0" anchor="ctr">
              <a:spAutoFit/>
            </a:bodyPr>
            <a:lstStyle/>
            <a:p>
              <a:r>
                <a:rPr lang="en-US" sz="1400" b="1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Minimize our collective WTF’s per minute </a:t>
              </a:r>
              <a:r>
                <a:rPr lang="en-US" sz="14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(next slide)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1A2C4E0-8F95-4689-BD5E-19D0FD9E9061}"/>
              </a:ext>
            </a:extLst>
          </p:cNvPr>
          <p:cNvGrpSpPr/>
          <p:nvPr/>
        </p:nvGrpSpPr>
        <p:grpSpPr>
          <a:xfrm>
            <a:off x="914400" y="3607506"/>
            <a:ext cx="7253895" cy="376220"/>
            <a:chOff x="511276" y="3056725"/>
            <a:chExt cx="7253895" cy="376220"/>
          </a:xfrm>
        </p:grpSpPr>
        <p:sp>
          <p:nvSpPr>
            <p:cNvPr id="55" name="Donut 16">
              <a:extLst>
                <a:ext uri="{FF2B5EF4-FFF2-40B4-BE49-F238E27FC236}">
                  <a16:creationId xmlns:a16="http://schemas.microsoft.com/office/drawing/2014/main" id="{031EE79C-0A03-4B01-99B9-8E5190C9EDF7}"/>
                </a:ext>
              </a:extLst>
            </p:cNvPr>
            <p:cNvSpPr/>
            <p:nvPr/>
          </p:nvSpPr>
          <p:spPr>
            <a:xfrm>
              <a:off x="511276" y="3056725"/>
              <a:ext cx="376185" cy="376220"/>
            </a:xfrm>
            <a:prstGeom prst="donut">
              <a:avLst>
                <a:gd name="adj" fmla="val 13380"/>
              </a:avLst>
            </a:prstGeom>
            <a:solidFill>
              <a:schemeClr val="accent4">
                <a:lumMod val="7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 anchorCtr="0"/>
            <a:lstStyle/>
            <a:p>
              <a:pPr algn="ctr" defTabSz="685800"/>
              <a:r>
                <a:rPr lang="en-US" sz="1400" b="1" kern="0" dirty="0">
                  <a:solidFill>
                    <a:schemeClr val="accent4">
                      <a:lumMod val="7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3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8298E94E-3B76-47C5-8F69-B4750B033572}"/>
                </a:ext>
              </a:extLst>
            </p:cNvPr>
            <p:cNvSpPr/>
            <p:nvPr/>
          </p:nvSpPr>
          <p:spPr>
            <a:xfrm>
              <a:off x="971261" y="3137113"/>
              <a:ext cx="6793910" cy="215444"/>
            </a:xfrm>
            <a:prstGeom prst="rect">
              <a:avLst/>
            </a:prstGeom>
          </p:spPr>
          <p:txBody>
            <a:bodyPr wrap="square" tIns="0" rIns="0" bIns="0" anchor="ctr">
              <a:spAutoFit/>
            </a:bodyPr>
            <a:lstStyle/>
            <a:p>
              <a:r>
                <a:rPr lang="en-US" sz="1400" b="1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Eliminate unnecessary meetings and PMO activities </a:t>
              </a:r>
              <a:r>
                <a:rPr lang="en-US" sz="14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(“Talk less, do more”)</a:t>
              </a:r>
              <a:endParaRPr lang="en-US" sz="1400" dirty="0">
                <a:solidFill>
                  <a:srgbClr val="EEEDEA">
                    <a:lumMod val="10000"/>
                  </a:srgb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166293EF-11D9-4EB9-9B01-43D3419D5707}"/>
              </a:ext>
            </a:extLst>
          </p:cNvPr>
          <p:cNvGrpSpPr/>
          <p:nvPr/>
        </p:nvGrpSpPr>
        <p:grpSpPr>
          <a:xfrm>
            <a:off x="914400" y="5764801"/>
            <a:ext cx="7253895" cy="376220"/>
            <a:chOff x="511276" y="4685251"/>
            <a:chExt cx="7253895" cy="376220"/>
          </a:xfrm>
        </p:grpSpPr>
        <p:sp>
          <p:nvSpPr>
            <p:cNvPr id="53" name="Donut 16">
              <a:extLst>
                <a:ext uri="{FF2B5EF4-FFF2-40B4-BE49-F238E27FC236}">
                  <a16:creationId xmlns:a16="http://schemas.microsoft.com/office/drawing/2014/main" id="{4F612B74-7CE2-4D05-81F3-92F98640CE60}"/>
                </a:ext>
              </a:extLst>
            </p:cNvPr>
            <p:cNvSpPr/>
            <p:nvPr/>
          </p:nvSpPr>
          <p:spPr>
            <a:xfrm>
              <a:off x="511276" y="4685251"/>
              <a:ext cx="376185" cy="376220"/>
            </a:xfrm>
            <a:prstGeom prst="donut">
              <a:avLst>
                <a:gd name="adj" fmla="val 13380"/>
              </a:avLst>
            </a:prstGeom>
            <a:solidFill>
              <a:schemeClr val="accent4">
                <a:lumMod val="7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 anchorCtr="0"/>
            <a:lstStyle/>
            <a:p>
              <a:pPr algn="ctr" defTabSz="685800"/>
              <a:r>
                <a:rPr lang="en-US" sz="1400" b="1" kern="0" dirty="0">
                  <a:solidFill>
                    <a:schemeClr val="accent4">
                      <a:lumMod val="7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6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23D4FEAC-B5E6-4873-AC37-FD914FDB5AFF}"/>
                </a:ext>
              </a:extLst>
            </p:cNvPr>
            <p:cNvSpPr/>
            <p:nvPr/>
          </p:nvSpPr>
          <p:spPr>
            <a:xfrm>
              <a:off x="971261" y="4765639"/>
              <a:ext cx="6793910" cy="215444"/>
            </a:xfrm>
            <a:prstGeom prst="rect">
              <a:avLst/>
            </a:prstGeom>
          </p:spPr>
          <p:txBody>
            <a:bodyPr wrap="square" tIns="0" rIns="0" bIns="0" anchor="ctr">
              <a:spAutoFit/>
            </a:bodyPr>
            <a:lstStyle/>
            <a:p>
              <a:r>
                <a:rPr lang="en-US" sz="1400" b="1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Automate your tests</a:t>
              </a:r>
              <a:r>
                <a:rPr lang="en-US" sz="14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for reuse (short-term pain =&gt; long-term gain)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EB4ABC1-F9A9-48B8-91CE-8F173AC40A74}"/>
              </a:ext>
            </a:extLst>
          </p:cNvPr>
          <p:cNvGrpSpPr/>
          <p:nvPr/>
        </p:nvGrpSpPr>
        <p:grpSpPr>
          <a:xfrm>
            <a:off x="9388317" y="2176922"/>
            <a:ext cx="2019341" cy="719949"/>
            <a:chOff x="9388316" y="2350658"/>
            <a:chExt cx="2019341" cy="719949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466C20DE-D9FC-4B6A-AE93-88AAF250A0AF}"/>
                </a:ext>
              </a:extLst>
            </p:cNvPr>
            <p:cNvSpPr txBox="1"/>
            <p:nvPr/>
          </p:nvSpPr>
          <p:spPr>
            <a:xfrm>
              <a:off x="9388316" y="2885941"/>
              <a:ext cx="20193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marL="1191" algn="ctr" defTabSz="685800" fontAlgn="base">
                <a:spcBef>
                  <a:spcPts val="15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EEEDEA">
                      <a:lumMod val="10000"/>
                    </a:srgb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Languages / Frameworks</a:t>
              </a: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46876B3-B68C-412A-80DD-5C78E75676D9}"/>
                </a:ext>
              </a:extLst>
            </p:cNvPr>
            <p:cNvGrpSpPr/>
            <p:nvPr/>
          </p:nvGrpSpPr>
          <p:grpSpPr>
            <a:xfrm>
              <a:off x="9912139" y="2350658"/>
              <a:ext cx="971695" cy="486245"/>
              <a:chOff x="10219340" y="2350658"/>
              <a:chExt cx="971695" cy="486245"/>
            </a:xfrm>
          </p:grpSpPr>
          <p:pic>
            <p:nvPicPr>
              <p:cNvPr id="5" name="Picture 4" descr="Image result for python logo">
                <a:extLst>
                  <a:ext uri="{FF2B5EF4-FFF2-40B4-BE49-F238E27FC236}">
                    <a16:creationId xmlns:a16="http://schemas.microsoft.com/office/drawing/2014/main" id="{82B429EE-32B8-4485-995A-ACC98B924B0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219340" y="2430572"/>
                <a:ext cx="357293" cy="35729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074" name="Picture 2" descr="Images and Logos — Dask 2.20.0+0.g1878a451.dirty documentation">
                <a:extLst>
                  <a:ext uri="{FF2B5EF4-FFF2-40B4-BE49-F238E27FC236}">
                    <a16:creationId xmlns:a16="http://schemas.microsoft.com/office/drawing/2014/main" id="{95230856-F4DB-4D4A-B29B-E596C56584A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723900" y="2350658"/>
                <a:ext cx="467135" cy="48624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088C49D-AEB2-41CC-B792-F70AFF7FDAD4}"/>
              </a:ext>
            </a:extLst>
          </p:cNvPr>
          <p:cNvGrpSpPr/>
          <p:nvPr/>
        </p:nvGrpSpPr>
        <p:grpSpPr>
          <a:xfrm>
            <a:off x="9480105" y="4370792"/>
            <a:ext cx="1835765" cy="713432"/>
            <a:chOff x="9484714" y="4664203"/>
            <a:chExt cx="1835765" cy="713432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80E4A71B-C980-4568-B126-86FCEFC0F657}"/>
                </a:ext>
              </a:extLst>
            </p:cNvPr>
            <p:cNvSpPr txBox="1"/>
            <p:nvPr/>
          </p:nvSpPr>
          <p:spPr>
            <a:xfrm>
              <a:off x="9484714" y="5192969"/>
              <a:ext cx="1835765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marL="1191" algn="ctr" defTabSz="685800" fontAlgn="base">
                <a:spcBef>
                  <a:spcPts val="15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EEEDEA">
                      <a:lumMod val="10000"/>
                    </a:srgb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Collaboration Tech.</a:t>
              </a:r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4E6A4A46-F324-4252-8958-81B21550CB96}"/>
                </a:ext>
              </a:extLst>
            </p:cNvPr>
            <p:cNvGrpSpPr/>
            <p:nvPr/>
          </p:nvGrpSpPr>
          <p:grpSpPr>
            <a:xfrm>
              <a:off x="9628290" y="4664203"/>
              <a:ext cx="1548613" cy="439195"/>
              <a:chOff x="9776475" y="4664203"/>
              <a:chExt cx="1548613" cy="439195"/>
            </a:xfrm>
          </p:grpSpPr>
          <p:pic>
            <p:nvPicPr>
              <p:cNvPr id="1040" name="Picture 16" descr="Image result for github logo">
                <a:extLst>
                  <a:ext uri="{FF2B5EF4-FFF2-40B4-BE49-F238E27FC236}">
                    <a16:creationId xmlns:a16="http://schemas.microsoft.com/office/drawing/2014/main" id="{9DECA2C3-88DC-4FC2-AE29-5A8E3F4E2ED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342674" y="4732592"/>
                <a:ext cx="982414" cy="32670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078" name="Picture 6" descr="Project Jupyter - Wikipedia">
                <a:extLst>
                  <a:ext uri="{FF2B5EF4-FFF2-40B4-BE49-F238E27FC236}">
                    <a16:creationId xmlns:a16="http://schemas.microsoft.com/office/drawing/2014/main" id="{CBE7FB3C-0EF5-45C7-901A-B9A2CE7025F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76475" y="4664203"/>
                <a:ext cx="378908" cy="43919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BD8E418-796A-4633-844F-67872EE33D1B}"/>
              </a:ext>
            </a:extLst>
          </p:cNvPr>
          <p:cNvGrpSpPr/>
          <p:nvPr/>
        </p:nvGrpSpPr>
        <p:grpSpPr>
          <a:xfrm>
            <a:off x="9563549" y="5330702"/>
            <a:ext cx="1668877" cy="894271"/>
            <a:chOff x="9563549" y="5432302"/>
            <a:chExt cx="1668877" cy="894271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086BD30-5171-4761-BC43-BF50407B1832}"/>
                </a:ext>
              </a:extLst>
            </p:cNvPr>
            <p:cNvSpPr txBox="1"/>
            <p:nvPr/>
          </p:nvSpPr>
          <p:spPr>
            <a:xfrm>
              <a:off x="9563549" y="6173956"/>
              <a:ext cx="1668877" cy="152617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marL="1191" algn="ctr" defTabSz="685800" fontAlgn="base">
                <a:spcBef>
                  <a:spcPts val="150"/>
                </a:spcBef>
                <a:spcAft>
                  <a:spcPct val="0"/>
                </a:spcAft>
                <a:buClr>
                  <a:srgbClr val="000000"/>
                </a:buClr>
              </a:pPr>
              <a:r>
                <a:rPr lang="en-US" sz="1200" dirty="0">
                  <a:solidFill>
                    <a:srgbClr val="EEEDEA">
                      <a:lumMod val="10000"/>
                    </a:srgb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Data Hosting Service</a:t>
              </a:r>
            </a:p>
          </p:txBody>
        </p:sp>
        <p:pic>
          <p:nvPicPr>
            <p:cNvPr id="3080" name="Picture 8" descr="Components of AWS EC2 - AWS and More - Medium">
              <a:extLst>
                <a:ext uri="{FF2B5EF4-FFF2-40B4-BE49-F238E27FC236}">
                  <a16:creationId xmlns:a16="http://schemas.microsoft.com/office/drawing/2014/main" id="{464371C4-1D74-4EA9-BC39-B4FB424F837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10075367" y="5432302"/>
              <a:ext cx="645241" cy="7060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040652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ECCC3-1CB7-4F95-A7D1-D15307F2A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Minimizing WTF’s Per Minute: Guidelines from </a:t>
            </a:r>
            <a:r>
              <a:rPr lang="en-US" i="1" dirty="0"/>
              <a:t>Clean Code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FAC164-AAEA-41AF-8066-92C70AFF95CE}"/>
              </a:ext>
            </a:extLst>
          </p:cNvPr>
          <p:cNvSpPr/>
          <p:nvPr/>
        </p:nvSpPr>
        <p:spPr>
          <a:xfrm>
            <a:off x="511276" y="1719072"/>
            <a:ext cx="7679892" cy="4493144"/>
          </a:xfrm>
          <a:prstGeom prst="rect">
            <a:avLst/>
          </a:prstGeom>
        </p:spPr>
        <p:txBody>
          <a:bodyPr wrap="square" numCol="2">
            <a:no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en-US" sz="11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All object names should be descriptive and meaningful</a:t>
            </a:r>
            <a:endParaRPr lang="en-US" sz="11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1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Long names are fine if that’s what it takes to make them descriptive (can easily search for names using tab key)</a:t>
            </a:r>
            <a:endParaRPr lang="en-US" sz="11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1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Objects / vectors / tables should be lower-case nouns [e.g., </a:t>
            </a:r>
            <a:r>
              <a:rPr lang="en-US" sz="11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training_df</a:t>
            </a:r>
            <a:r>
              <a:rPr lang="en-US" sz="11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]</a:t>
            </a:r>
            <a:endParaRPr lang="en-US" sz="11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1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Methods / functions should start with verbs [e.g., </a:t>
            </a:r>
            <a:r>
              <a:rPr lang="en-US" sz="11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get_file_path</a:t>
            </a:r>
            <a:r>
              <a:rPr lang="en-US" sz="11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()]</a:t>
            </a:r>
            <a:br>
              <a:rPr lang="en-US" sz="11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endParaRPr lang="en-US" sz="11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en-US" sz="11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Comments should only be included as a last resort when your code isn’t expressive enough</a:t>
            </a:r>
            <a:endParaRPr lang="en-US" sz="11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1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Comments are always failures; they suggest that you haven’t found a way to express yourself using code</a:t>
            </a:r>
            <a:endParaRPr lang="en-US" sz="11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1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When writing a comment, ask yourself: can I refactor my code or change variable / function names to clearly express what I’d want to convey in a comment?</a:t>
            </a:r>
            <a:br>
              <a:rPr lang="en-US" sz="11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endParaRPr lang="en-US" sz="11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en-US" sz="11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Unused code is to be deleted, not commented out</a:t>
            </a:r>
            <a:endParaRPr lang="en-US" sz="11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1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If you’re worried about losing a piece that you may need later, commit a new change in GitHub, delete the unwanted code, and then commit a new change</a:t>
            </a:r>
            <a:endParaRPr lang="en-US" sz="11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endParaRPr lang="en-US" sz="1100" b="1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en-US" sz="11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The vast majority of data transformations should sit within expressively-named functions</a:t>
            </a:r>
            <a:endParaRPr lang="en-US" sz="11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1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Makes code easier to follow</a:t>
            </a:r>
            <a:endParaRPr lang="en-US" sz="11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1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Enables us to test each piece independently</a:t>
            </a:r>
            <a:endParaRPr lang="en-US" sz="11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1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Allows us to quickly locate and fix broken code in production</a:t>
            </a:r>
            <a:endParaRPr lang="en-US" sz="11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1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Avoids having interim tables take up valuable RAM</a:t>
            </a:r>
            <a:br>
              <a:rPr lang="en-US" sz="11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endParaRPr lang="en-US" sz="11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en-US" sz="11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All functions should do one and only one thing and contain no more than 3 parameters maximum</a:t>
            </a:r>
            <a:endParaRPr lang="en-US" sz="11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1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Functions should be as small as possible</a:t>
            </a:r>
            <a:endParaRPr lang="en-US" sz="11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1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If you have a function longer than 5 lines, you probably should split it up until multiple functions</a:t>
            </a:r>
            <a:br>
              <a:rPr lang="en-US" sz="11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endParaRPr lang="en-US" sz="11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en-US" sz="11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No hardcoding, period</a:t>
            </a:r>
            <a:endParaRPr lang="en-US" sz="11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1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Anything hardcoded should be in the parameters table at the beginning of the script</a:t>
            </a:r>
            <a:br>
              <a:rPr lang="en-US" sz="11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endParaRPr lang="en-US" sz="11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en-US" sz="11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Minimize the number of for() and while() loops used in each script</a:t>
            </a:r>
            <a:endParaRPr lang="en-US" sz="11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1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Spark internals are designed to simplify your code on the back-end as long as you avoid UDFs</a:t>
            </a:r>
            <a:endParaRPr lang="en-US" sz="11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Image result for minimizing wtfs per minute">
            <a:extLst>
              <a:ext uri="{FF2B5EF4-FFF2-40B4-BE49-F238E27FC236}">
                <a16:creationId xmlns:a16="http://schemas.microsoft.com/office/drawing/2014/main" id="{54A7EDE2-24F2-4859-9BE9-9DA4DD9A51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168" y="2591181"/>
            <a:ext cx="3443372" cy="2710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3149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3">
            <a:extLst>
              <a:ext uri="{FF2B5EF4-FFF2-40B4-BE49-F238E27FC236}">
                <a16:creationId xmlns:a16="http://schemas.microsoft.com/office/drawing/2014/main" id="{E16AC79F-7CE0-411D-BD66-6BDF2A14C38D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7" name="Title 7">
            <a:extLst>
              <a:ext uri="{FF2B5EF4-FFF2-40B4-BE49-F238E27FC236}">
                <a16:creationId xmlns:a16="http://schemas.microsoft.com/office/drawing/2014/main" id="{43A42DA1-4BB1-4009-BB90-9CD596C9E1F8}"/>
              </a:ext>
            </a:extLst>
          </p:cNvPr>
          <p:cNvSpPr txBox="1">
            <a:spLocks/>
          </p:cNvSpPr>
          <p:nvPr/>
        </p:nvSpPr>
        <p:spPr>
          <a:xfrm>
            <a:off x="762000" y="5166360"/>
            <a:ext cx="6265333" cy="1691640"/>
          </a:xfrm>
          <a:prstGeom prst="rect">
            <a:avLst/>
          </a:prstGeom>
          <a:solidFill>
            <a:schemeClr val="bg1"/>
          </a:solidFill>
        </p:spPr>
        <p:txBody>
          <a:bodyPr vert="horz" lIns="274320" tIns="0" rIns="91440" bIns="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i="0" kern="1200" cap="none" spc="-75" baseline="0" dirty="0">
                <a:solidFill>
                  <a:sysClr val="windowText" lastClr="000000"/>
                </a:solidFill>
                <a:latin typeface="+mn-lt"/>
                <a:ea typeface="Bebas Neue" charset="0"/>
                <a:cs typeface="Chronicle Display Black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-7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</a:rPr>
              <a:t>Appendix:</a:t>
            </a:r>
            <a:br>
              <a:rPr kumimoji="0" lang="en-US" sz="3600" b="1" i="0" u="none" strike="noStrike" kern="1200" cap="none" spc="-7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</a:rPr>
            </a:br>
            <a:r>
              <a:rPr kumimoji="0" lang="en-US" sz="3600" b="0" i="0" u="none" strike="noStrike" kern="1200" cap="none" spc="-7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/>
              </a:rPr>
              <a:t>“Hacker Laws”</a:t>
            </a:r>
          </a:p>
        </p:txBody>
      </p:sp>
    </p:spTree>
    <p:extLst>
      <p:ext uri="{BB962C8B-B14F-4D97-AF65-F5344CB8AC3E}">
        <p14:creationId xmlns:p14="http://schemas.microsoft.com/office/powerpoint/2010/main" val="1810406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ECCC3-1CB7-4F95-A7D1-D15307F2A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r"/>
            <a:r>
              <a:rPr lang="en-US" sz="1100" u="sng" dirty="0">
                <a:latin typeface="+mn-lt"/>
                <a:hlinkClick r:id="rId2"/>
              </a:rPr>
              <a:t>(source</a:t>
            </a:r>
            <a:r>
              <a:rPr lang="en-US" sz="1100" u="sng" dirty="0">
                <a:latin typeface="+mn-lt"/>
              </a:rPr>
              <a:t>)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210EE6E-2627-4529-A3F8-21AC22BA480F}"/>
              </a:ext>
            </a:extLst>
          </p:cNvPr>
          <p:cNvSpPr txBox="1">
            <a:spLocks/>
          </p:cNvSpPr>
          <p:nvPr/>
        </p:nvSpPr>
        <p:spPr>
          <a:xfrm>
            <a:off x="663678" y="798184"/>
            <a:ext cx="11169444" cy="411961"/>
          </a:xfrm>
          <a:prstGeom prst="rect">
            <a:avLst/>
          </a:prstGeom>
        </p:spPr>
        <p:txBody>
          <a:bodyPr vert="horz" lIns="0" tIns="4572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000" b="0" i="0" kern="1200" cap="none" spc="-75" baseline="0" dirty="0">
                <a:solidFill>
                  <a:schemeClr val="tx1"/>
                </a:solidFill>
                <a:latin typeface="+mj-lt"/>
                <a:ea typeface="Bebas Neue" charset="0"/>
                <a:cs typeface="Chronicle Display Black"/>
              </a:defRPr>
            </a:lvl1pPr>
          </a:lstStyle>
          <a:p>
            <a:r>
              <a:rPr lang="en-US" dirty="0"/>
              <a:t>“Hacker Laws” (1 of 3)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66E0FBF-B98C-4D57-8E8E-4EDE8D29B8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3569224"/>
              </p:ext>
            </p:extLst>
          </p:nvPr>
        </p:nvGraphicFramePr>
        <p:xfrm>
          <a:off x="838199" y="1645920"/>
          <a:ext cx="10439401" cy="496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5561">
                  <a:extLst>
                    <a:ext uri="{9D8B030D-6E8A-4147-A177-3AD203B41FA5}">
                      <a16:colId xmlns:a16="http://schemas.microsoft.com/office/drawing/2014/main" val="2483686361"/>
                    </a:ext>
                  </a:extLst>
                </a:gridCol>
                <a:gridCol w="3931920">
                  <a:extLst>
                    <a:ext uri="{9D8B030D-6E8A-4147-A177-3AD203B41FA5}">
                      <a16:colId xmlns:a16="http://schemas.microsoft.com/office/drawing/2014/main" val="2428128330"/>
                    </a:ext>
                  </a:extLst>
                </a:gridCol>
                <a:gridCol w="3931920">
                  <a:extLst>
                    <a:ext uri="{9D8B030D-6E8A-4147-A177-3AD203B41FA5}">
                      <a16:colId xmlns:a16="http://schemas.microsoft.com/office/drawing/2014/main" val="4263001516"/>
                    </a:ext>
                  </a:extLst>
                </a:gridCol>
              </a:tblGrid>
              <a:tr h="339955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Summary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Implications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3017590"/>
                  </a:ext>
                </a:extLst>
              </a:tr>
              <a:tr h="396614">
                <a:tc>
                  <a:txBody>
                    <a:bodyPr/>
                    <a:lstStyle/>
                    <a:p>
                      <a:r>
                        <a:rPr 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/>
                        </a:rPr>
                        <a:t>Amdahl's Law</a:t>
                      </a:r>
                      <a:endParaRPr lang="en-US" sz="11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spcAft>
                          <a:spcPts val="3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Parallelization increases processing speed according to a hyperbolic tangent curve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spcAft>
                          <a:spcPts val="3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There’s a drastic speed difference between something that’s 95% parallelized and something that’s only 50%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5279298"/>
                  </a:ext>
                </a:extLst>
              </a:tr>
              <a:tr h="396614">
                <a:tc>
                  <a:txBody>
                    <a:bodyPr/>
                    <a:lstStyle/>
                    <a:p>
                      <a:r>
                        <a:rPr 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4"/>
                        </a:rPr>
                        <a:t>The Broken Windows Theory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spcAft>
                          <a:spcPts val="3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Visible signs of crime or lack of care increases the odd for future crime / disorderliness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spcAft>
                          <a:spcPts val="3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Be intolerant of bad code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9920458"/>
                  </a:ext>
                </a:extLst>
              </a:tr>
              <a:tr h="3966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5"/>
                        </a:rPr>
                        <a:t>Brooks' Law</a:t>
                      </a:r>
                      <a:endParaRPr lang="en-US" sz="11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spcAft>
                          <a:spcPts val="3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Adding human resources to a late development project makes it later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spcAft>
                          <a:spcPts val="3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Staff the team right from the beginning. Focus on quality, not quantity, of DB practitioners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2106030"/>
                  </a:ext>
                </a:extLst>
              </a:tr>
              <a:tr h="3966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6"/>
                        </a:rPr>
                        <a:t>Conway's Law</a:t>
                      </a:r>
                      <a:endParaRPr lang="en-US" sz="11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spcAft>
                          <a:spcPts val="3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Technical boundaries of a system will reflect the structure of the organization that built it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spcAft>
                          <a:spcPts val="3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Use a client-server model for powering other use cases. Don’t bolt-on new applications.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4274531"/>
                  </a:ext>
                </a:extLst>
              </a:tr>
              <a:tr h="3966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7"/>
                        </a:rPr>
                        <a:t>Dunbar's Number</a:t>
                      </a:r>
                      <a:endParaRPr lang="en-US" sz="11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spcAft>
                          <a:spcPts val="3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We can only keep so much in memory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spcAft>
                          <a:spcPts val="3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Refactor early and often. Write simple systems. Ruthlessly cut deprecated code.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2702412"/>
                  </a:ext>
                </a:extLst>
              </a:tr>
              <a:tr h="3966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8"/>
                        </a:rPr>
                        <a:t>Gall's Law</a:t>
                      </a:r>
                      <a:endParaRPr lang="en-US" sz="11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spcAft>
                          <a:spcPts val="3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Highly-complex systems are more likely to fail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spcAft>
                          <a:spcPts val="3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Write clean, tight functions. </a:t>
                      </a:r>
                      <a:r>
                        <a:rPr lang="en-US" sz="1100" b="0" u="sng" dirty="0">
                          <a:solidFill>
                            <a:schemeClr val="tx1"/>
                          </a:solidFill>
                        </a:rPr>
                        <a:t>Limit dependency between modules.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2492187"/>
                  </a:ext>
                </a:extLst>
              </a:tr>
              <a:tr h="3966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9"/>
                        </a:rPr>
                        <a:t>Goodhart's Law</a:t>
                      </a:r>
                      <a:endParaRPr lang="en-US" sz="11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spcAft>
                          <a:spcPts val="3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When a measure becomes a target, it ceases to be a good measure.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spcAft>
                          <a:spcPts val="3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Be vigilant about overfitting.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8511717"/>
                  </a:ext>
                </a:extLst>
              </a:tr>
              <a:tr h="3966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10"/>
                        </a:rPr>
                        <a:t>Hofstadter's Law</a:t>
                      </a:r>
                      <a:endParaRPr lang="en-US" sz="11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spcAft>
                          <a:spcPts val="3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It always takes longer than expected.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spcAft>
                          <a:spcPts val="3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Be careful not to over scope engagements. Leave room to breathe so you can cover the team if disaster strikes.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2156195"/>
                  </a:ext>
                </a:extLst>
              </a:tr>
              <a:tr h="55242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11"/>
                        </a:rPr>
                        <a:t>Hutber's</a:t>
                      </a:r>
                      <a:r>
                        <a:rPr 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11"/>
                        </a:rPr>
                        <a:t> Law</a:t>
                      </a:r>
                      <a:endParaRPr lang="en-US" sz="11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spcAft>
                          <a:spcPts val="3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Improvements to a system will lead to a deterioration in other parts of that same system.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spcAft>
                          <a:spcPts val="3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Limit dependencies between modules. Ensure you’re constantly rerunning the pipeline during development to avoid upstream issues.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8279916"/>
                  </a:ext>
                </a:extLst>
              </a:tr>
              <a:tr h="55242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12"/>
                        </a:rPr>
                        <a:t>The Hype Cycle &amp; Amara's Law</a:t>
                      </a:r>
                      <a:endParaRPr lang="en-US" sz="11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spcAft>
                          <a:spcPts val="3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We overestimate tech. in the short-run and underestimate in the long-run.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spcAft>
                          <a:spcPts val="3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Be purposeful when building your roadmap to describe exactly what the team will / will not do. Avoid scope creep caused by tech. hype.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22176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52282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ECCC3-1CB7-4F95-A7D1-D15307F2A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r"/>
            <a:r>
              <a:rPr lang="en-US" sz="1100" u="sng" dirty="0">
                <a:latin typeface="+mn-lt"/>
                <a:hlinkClick r:id="rId2"/>
              </a:rPr>
              <a:t>(source</a:t>
            </a:r>
            <a:r>
              <a:rPr lang="en-US" sz="1100" u="sng" dirty="0">
                <a:latin typeface="+mn-lt"/>
              </a:rPr>
              <a:t>)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210EE6E-2627-4529-A3F8-21AC22BA480F}"/>
              </a:ext>
            </a:extLst>
          </p:cNvPr>
          <p:cNvSpPr txBox="1">
            <a:spLocks/>
          </p:cNvSpPr>
          <p:nvPr/>
        </p:nvSpPr>
        <p:spPr>
          <a:xfrm>
            <a:off x="663678" y="798184"/>
            <a:ext cx="11169444" cy="411961"/>
          </a:xfrm>
          <a:prstGeom prst="rect">
            <a:avLst/>
          </a:prstGeom>
        </p:spPr>
        <p:txBody>
          <a:bodyPr vert="horz" lIns="0" tIns="4572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000" b="0" i="0" kern="1200" cap="none" spc="-75" baseline="0" dirty="0">
                <a:solidFill>
                  <a:schemeClr val="tx1"/>
                </a:solidFill>
                <a:latin typeface="+mj-lt"/>
                <a:ea typeface="Bebas Neue" charset="0"/>
                <a:cs typeface="Chronicle Display Black"/>
              </a:defRPr>
            </a:lvl1pPr>
          </a:lstStyle>
          <a:p>
            <a:r>
              <a:rPr lang="en-US" dirty="0"/>
              <a:t>“Hacker Laws” (2 of 3)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66E0FBF-B98C-4D57-8E8E-4EDE8D29B8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4411874"/>
              </p:ext>
            </p:extLst>
          </p:nvPr>
        </p:nvGraphicFramePr>
        <p:xfrm>
          <a:off x="838199" y="1645920"/>
          <a:ext cx="10439401" cy="47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5561">
                  <a:extLst>
                    <a:ext uri="{9D8B030D-6E8A-4147-A177-3AD203B41FA5}">
                      <a16:colId xmlns:a16="http://schemas.microsoft.com/office/drawing/2014/main" val="2483686361"/>
                    </a:ext>
                  </a:extLst>
                </a:gridCol>
                <a:gridCol w="3931920">
                  <a:extLst>
                    <a:ext uri="{9D8B030D-6E8A-4147-A177-3AD203B41FA5}">
                      <a16:colId xmlns:a16="http://schemas.microsoft.com/office/drawing/2014/main" val="2428128330"/>
                    </a:ext>
                  </a:extLst>
                </a:gridCol>
                <a:gridCol w="3931920">
                  <a:extLst>
                    <a:ext uri="{9D8B030D-6E8A-4147-A177-3AD203B41FA5}">
                      <a16:colId xmlns:a16="http://schemas.microsoft.com/office/drawing/2014/main" val="4263001516"/>
                    </a:ext>
                  </a:extLst>
                </a:gridCol>
              </a:tblGrid>
              <a:tr h="261115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Summary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Implications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3017590"/>
                  </a:ext>
                </a:extLst>
              </a:tr>
              <a:tr h="1849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/>
                        </a:rPr>
                        <a:t>Hyrum's Law (The Law of Implicit Interfaces)</a:t>
                      </a:r>
                      <a:endParaRPr lang="en-US" sz="11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spcAft>
                          <a:spcPts val="3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As your number of users scale, you should expect all attributes of your API to be used.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spcAft>
                          <a:spcPts val="3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Test</a:t>
                      </a:r>
                      <a:r>
                        <a:rPr lang="en-US" sz="1100" b="0" i="1" dirty="0">
                          <a:solidFill>
                            <a:schemeClr val="tx1"/>
                          </a:solidFill>
                        </a:rPr>
                        <a:t> all </a:t>
                      </a:r>
                      <a:r>
                        <a:rPr lang="en-US" sz="1100" b="0" i="0" dirty="0">
                          <a:solidFill>
                            <a:schemeClr val="tx1"/>
                          </a:solidFill>
                        </a:rPr>
                        <a:t>of your code. 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8616497"/>
                  </a:ext>
                </a:extLst>
              </a:tr>
              <a:tr h="1849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4"/>
                        </a:rPr>
                        <a:t>Kernighan's Law</a:t>
                      </a:r>
                      <a:endParaRPr lang="en-US" sz="11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spcAft>
                          <a:spcPts val="3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Debugging is twice as hard as writing the code in the first place.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spcAft>
                          <a:spcPts val="3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Write simple, not clever code. Make it as easy to read as possible.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9762740"/>
                  </a:ext>
                </a:extLst>
              </a:tr>
              <a:tr h="1849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5"/>
                        </a:rPr>
                        <a:t>Murphy's Law / Sod's Law</a:t>
                      </a:r>
                      <a:endParaRPr lang="en-US" sz="11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spcAft>
                          <a:spcPts val="3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Anything that can go wrong will go wrong.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spcAft>
                          <a:spcPts val="3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Test </a:t>
                      </a:r>
                      <a:r>
                        <a:rPr lang="en-US" sz="1100" b="0" i="1" dirty="0">
                          <a:solidFill>
                            <a:schemeClr val="tx1"/>
                          </a:solidFill>
                        </a:rPr>
                        <a:t>all</a:t>
                      </a:r>
                      <a:r>
                        <a:rPr lang="en-US" sz="1100" b="0" i="0" dirty="0">
                          <a:solidFill>
                            <a:schemeClr val="tx1"/>
                          </a:solidFill>
                        </a:rPr>
                        <a:t> of your code.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713"/>
                  </a:ext>
                </a:extLst>
              </a:tr>
              <a:tr h="1849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6"/>
                        </a:rPr>
                        <a:t>Occam's Razor</a:t>
                      </a:r>
                      <a:endParaRPr lang="en-US" sz="11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spcAft>
                          <a:spcPts val="3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Prefer simple solutions.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spcAft>
                          <a:spcPts val="3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Write simple code. If something feels complicated, ask yourself if there’s an easier way to think about it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0839061"/>
                  </a:ext>
                </a:extLst>
              </a:tr>
              <a:tr h="1849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7"/>
                        </a:rPr>
                        <a:t>Parkinson's Law</a:t>
                      </a:r>
                      <a:endParaRPr lang="en-US" sz="11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spcAft>
                          <a:spcPts val="3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Work expands so as to fill the time available for its completion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spcAft>
                          <a:spcPts val="3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Timebox efforts to 3-5 hours per week. Work smarter, not harder.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3587060"/>
                  </a:ext>
                </a:extLst>
              </a:tr>
              <a:tr h="1849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8"/>
                        </a:rPr>
                        <a:t>Premature Optimization Effect</a:t>
                      </a:r>
                      <a:endParaRPr lang="en-US" sz="11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spcAft>
                          <a:spcPts val="3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Premature optimization is the root of all evil.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spcAft>
                          <a:spcPts val="3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Get it to work and write the test before you worry about optimizing.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5278136"/>
                  </a:ext>
                </a:extLst>
              </a:tr>
              <a:tr h="1849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9"/>
                        </a:rPr>
                        <a:t>Putt's Law</a:t>
                      </a:r>
                      <a:endParaRPr lang="en-US" sz="11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spcAft>
                          <a:spcPts val="3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Management often necessarily doesn’t understand technical details.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spcAft>
                          <a:spcPts val="3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Simplify your messaging. Partner with people who have different strengths than you do.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4649289"/>
                  </a:ext>
                </a:extLst>
              </a:tr>
              <a:tr h="1849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10"/>
                        </a:rPr>
                        <a:t>Reed's Law</a:t>
                      </a:r>
                      <a:endParaRPr lang="en-US" sz="11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spcAft>
                          <a:spcPts val="3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The utility of large networks scales exponentially with the size of the network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spcAft>
                          <a:spcPts val="3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Build a big, diverse team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9850026"/>
                  </a:ext>
                </a:extLst>
              </a:tr>
              <a:tr h="2611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11"/>
                        </a:rPr>
                        <a:t>The Law of Conservation of Complexity (</a:t>
                      </a:r>
                      <a:r>
                        <a:rPr lang="en-US" sz="11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11"/>
                        </a:rPr>
                        <a:t>Tesler's</a:t>
                      </a:r>
                      <a:r>
                        <a:rPr 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11"/>
                        </a:rPr>
                        <a:t> Law)</a:t>
                      </a:r>
                      <a:endParaRPr lang="en-US" sz="11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spcAft>
                          <a:spcPts val="3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Some complexities cannot be reduced.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spcAft>
                          <a:spcPts val="3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Don’t make the user journey more complex by making the code easier.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224190"/>
                  </a:ext>
                </a:extLst>
              </a:tr>
              <a:tr h="1849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12"/>
                        </a:rPr>
                        <a:t>The Law of Leaky Abstractions</a:t>
                      </a:r>
                      <a:endParaRPr lang="en-US" sz="11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spcAft>
                          <a:spcPts val="3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All non-trivial abstractions introduce bugs.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spcAft>
                          <a:spcPts val="3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Be sure your abstractions are necessary.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7139079"/>
                  </a:ext>
                </a:extLst>
              </a:tr>
              <a:tr h="1849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13"/>
                        </a:rPr>
                        <a:t>The Law of Triviality</a:t>
                      </a:r>
                      <a:endParaRPr lang="en-US" sz="11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spcAft>
                          <a:spcPts val="3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People tend to spend more time on trivial or cosmetic issues than on substantial ones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spcAft>
                          <a:spcPts val="3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Be judicious with your time. Avoid unnecessary PMO like the plague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55723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13956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ECCC3-1CB7-4F95-A7D1-D15307F2A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r"/>
            <a:r>
              <a:rPr lang="en-US" sz="1100" u="sng" dirty="0">
                <a:latin typeface="+mn-lt"/>
                <a:hlinkClick r:id="rId2"/>
              </a:rPr>
              <a:t>(source</a:t>
            </a:r>
            <a:r>
              <a:rPr lang="en-US" sz="1100" u="sng" dirty="0">
                <a:latin typeface="+mn-lt"/>
              </a:rPr>
              <a:t>)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210EE6E-2627-4529-A3F8-21AC22BA480F}"/>
              </a:ext>
            </a:extLst>
          </p:cNvPr>
          <p:cNvSpPr txBox="1">
            <a:spLocks/>
          </p:cNvSpPr>
          <p:nvPr/>
        </p:nvSpPr>
        <p:spPr>
          <a:xfrm>
            <a:off x="663678" y="798184"/>
            <a:ext cx="11169444" cy="411961"/>
          </a:xfrm>
          <a:prstGeom prst="rect">
            <a:avLst/>
          </a:prstGeom>
        </p:spPr>
        <p:txBody>
          <a:bodyPr vert="horz" lIns="0" tIns="4572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000" b="0" i="0" kern="1200" cap="none" spc="-75" baseline="0" dirty="0">
                <a:solidFill>
                  <a:schemeClr val="tx1"/>
                </a:solidFill>
                <a:latin typeface="+mj-lt"/>
                <a:ea typeface="Bebas Neue" charset="0"/>
                <a:cs typeface="Chronicle Display Black"/>
              </a:defRPr>
            </a:lvl1pPr>
          </a:lstStyle>
          <a:p>
            <a:r>
              <a:rPr lang="en-US" dirty="0"/>
              <a:t>“Hacker Laws” (3 of 3)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66E0FBF-B98C-4D57-8E8E-4EDE8D29B8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7930061"/>
              </p:ext>
            </p:extLst>
          </p:nvPr>
        </p:nvGraphicFramePr>
        <p:xfrm>
          <a:off x="838199" y="1645920"/>
          <a:ext cx="10439401" cy="34920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5561">
                  <a:extLst>
                    <a:ext uri="{9D8B030D-6E8A-4147-A177-3AD203B41FA5}">
                      <a16:colId xmlns:a16="http://schemas.microsoft.com/office/drawing/2014/main" val="2483686361"/>
                    </a:ext>
                  </a:extLst>
                </a:gridCol>
                <a:gridCol w="3931920">
                  <a:extLst>
                    <a:ext uri="{9D8B030D-6E8A-4147-A177-3AD203B41FA5}">
                      <a16:colId xmlns:a16="http://schemas.microsoft.com/office/drawing/2014/main" val="2428128330"/>
                    </a:ext>
                  </a:extLst>
                </a:gridCol>
                <a:gridCol w="3931920">
                  <a:extLst>
                    <a:ext uri="{9D8B030D-6E8A-4147-A177-3AD203B41FA5}">
                      <a16:colId xmlns:a16="http://schemas.microsoft.com/office/drawing/2014/main" val="4263001516"/>
                    </a:ext>
                  </a:extLst>
                </a:gridCol>
              </a:tblGrid>
              <a:tr h="261115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Summary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Implications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3017590"/>
                  </a:ext>
                </a:extLst>
              </a:tr>
              <a:tr h="184956">
                <a:tc>
                  <a:txBody>
                    <a:bodyPr/>
                    <a:lstStyle/>
                    <a:p>
                      <a:r>
                        <a:rPr 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/>
                        </a:rPr>
                        <a:t>The Pareto Principle (The 80/20 Rule)</a:t>
                      </a:r>
                      <a:endParaRPr lang="en-US" sz="11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spcAft>
                          <a:spcPts val="3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80% of value comes from 20%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spcAft>
                          <a:spcPts val="3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Work with leadership to identify the 80% of value we should be going after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2021978"/>
                  </a:ext>
                </a:extLst>
              </a:tr>
              <a:tr h="184956">
                <a:tc>
                  <a:txBody>
                    <a:bodyPr/>
                    <a:lstStyle/>
                    <a:p>
                      <a:r>
                        <a:rPr 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4"/>
                        </a:rPr>
                        <a:t>The Robustness Principle (</a:t>
                      </a:r>
                      <a:r>
                        <a:rPr lang="en-US" sz="11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4"/>
                        </a:rPr>
                        <a:t>Postel's</a:t>
                      </a:r>
                      <a:r>
                        <a:rPr 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4"/>
                        </a:rPr>
                        <a:t> Law)</a:t>
                      </a:r>
                      <a:endParaRPr lang="en-US" sz="11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spcAft>
                          <a:spcPts val="3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Be conservative in what you do, be liberal in what you accept from others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spcAft>
                          <a:spcPts val="3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Avoid using rigid functions. Understand that most users will try to enter weird objects as inputs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1477423"/>
                  </a:ext>
                </a:extLst>
              </a:tr>
              <a:tr h="306876">
                <a:tc>
                  <a:txBody>
                    <a:bodyPr/>
                    <a:lstStyle/>
                    <a:p>
                      <a:r>
                        <a:rPr 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5"/>
                        </a:rPr>
                        <a:t>The Single Responsibility Principle</a:t>
                      </a:r>
                      <a:endParaRPr lang="en-US" sz="11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spcAft>
                          <a:spcPts val="3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Every module should only do one thing.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Write simple code. Don’t try to do too much in one function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0841982"/>
                  </a:ext>
                </a:extLst>
              </a:tr>
              <a:tr h="184956">
                <a:tc>
                  <a:txBody>
                    <a:bodyPr/>
                    <a:lstStyle/>
                    <a:p>
                      <a:r>
                        <a:rPr 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6"/>
                        </a:rPr>
                        <a:t>The Open/Closed Principle</a:t>
                      </a:r>
                      <a:endParaRPr lang="en-US" sz="11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spcAft>
                          <a:spcPts val="3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Interfaces should be open for extension but closed for modification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Write extensible functions (e.g., take other functions as parameters). Try not to be too prescriptive.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2649047"/>
                  </a:ext>
                </a:extLst>
              </a:tr>
              <a:tr h="184956">
                <a:tc>
                  <a:txBody>
                    <a:bodyPr/>
                    <a:lstStyle/>
                    <a:p>
                      <a:r>
                        <a:rPr 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7"/>
                        </a:rPr>
                        <a:t>The DRY Principle</a:t>
                      </a:r>
                      <a:endParaRPr lang="en-US" sz="11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spcAft>
                          <a:spcPts val="3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Don’t repeat yourself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spcAft>
                          <a:spcPts val="3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Don’t write the same code more than once. Use functions and variable effectively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8324113"/>
                  </a:ext>
                </a:extLst>
              </a:tr>
              <a:tr h="184956">
                <a:tc>
                  <a:txBody>
                    <a:bodyPr/>
                    <a:lstStyle/>
                    <a:p>
                      <a:r>
                        <a:rPr 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8"/>
                        </a:rPr>
                        <a:t>The KISS principle</a:t>
                      </a:r>
                      <a:endParaRPr lang="en-US" sz="11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spcAft>
                          <a:spcPts val="3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Keep it simple.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spcAft>
                          <a:spcPts val="3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Do everything you can to fight complexity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823781"/>
                  </a:ext>
                </a:extLst>
              </a:tr>
              <a:tr h="184956">
                <a:tc>
                  <a:txBody>
                    <a:bodyPr/>
                    <a:lstStyle/>
                    <a:p>
                      <a:r>
                        <a:rPr 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9"/>
                        </a:rPr>
                        <a:t>YAGNI</a:t>
                      </a:r>
                      <a:endParaRPr lang="en-US" sz="11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spcAft>
                          <a:spcPts val="3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Only build functionality your users are asking for.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spcAft>
                          <a:spcPts val="3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Try to avoid pursuing ideas that aren’t explicitly being asked for by someone (either a PMD or a client)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8777273"/>
                  </a:ext>
                </a:extLst>
              </a:tr>
              <a:tr h="1849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10"/>
                        </a:rPr>
                        <a:t>The Fallacies of Distributed Computing</a:t>
                      </a:r>
                      <a:endParaRPr lang="en-US" sz="11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spcAft>
                          <a:spcPts val="3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Distributed computing offers many advantages but also some unforeseen consequences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spcAft>
                          <a:spcPts val="3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Educate the team on Spark to help them solve known issues, particularly OOM failures and latency limitations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80351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954247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cZTfIG9eAETkB.MFFjN4w"/>
</p:tagLst>
</file>

<file path=ppt/theme/theme1.xml><?xml version="1.0" encoding="utf-8"?>
<a:theme xmlns:a="http://schemas.openxmlformats.org/drawingml/2006/main" name="DD Template Aug 2017 16x9">
  <a:themeElements>
    <a:clrScheme name="DD Rebrand Dec 2016">
      <a:dk1>
        <a:srgbClr val="000000"/>
      </a:dk1>
      <a:lt1>
        <a:srgbClr val="FFFFFF"/>
      </a:lt1>
      <a:dk2>
        <a:srgbClr val="000000"/>
      </a:dk2>
      <a:lt2>
        <a:srgbClr val="F7F5F3"/>
      </a:lt2>
      <a:accent1>
        <a:srgbClr val="86F200"/>
      </a:accent1>
      <a:accent2>
        <a:srgbClr val="34F0FF"/>
      </a:accent2>
      <a:accent3>
        <a:srgbClr val="FDD300"/>
      </a:accent3>
      <a:accent4>
        <a:srgbClr val="3EFAC5"/>
      </a:accent4>
      <a:accent5>
        <a:srgbClr val="787878"/>
      </a:accent5>
      <a:accent6>
        <a:srgbClr val="5A5A5A"/>
      </a:accent6>
      <a:hlink>
        <a:srgbClr val="3C3C3C"/>
      </a:hlink>
      <a:folHlink>
        <a:srgbClr val="1E1E1E"/>
      </a:folHlink>
    </a:clrScheme>
    <a:fontScheme name="DD Presentation Template Aug 2017">
      <a:majorFont>
        <a:latin typeface="Chronicle Display Black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3"/>
        </a:solidFill>
        <a:ln>
          <a:noFill/>
        </a:ln>
      </a:spPr>
      <a:bodyPr rtlCol="0" anchor="ctr"/>
      <a:lstStyle>
        <a:defPPr algn="ctr">
          <a:defRPr sz="12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>
        <a:spAutoFit/>
      </a:bodyPr>
      <a:lstStyle>
        <a:defPPr algn="l" fontAlgn="base">
          <a:lnSpc>
            <a:spcPct val="120000"/>
          </a:lnSpc>
          <a:defRPr sz="1400" b="0" dirty="0" smtClean="0">
            <a:effectLst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DD-PresentationTemplate_16x9.potx" id="{B4543C5C-A3F5-40EC-92E6-E0B5EFCAD0CA}" vid="{540D5DE9-AACF-4F06-9757-1B7754C15DC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1670</Words>
  <Application>Microsoft Office PowerPoint</Application>
  <PresentationFormat>Widescreen</PresentationFormat>
  <Paragraphs>192</Paragraphs>
  <Slides>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Arial</vt:lpstr>
      <vt:lpstr>Calibri</vt:lpstr>
      <vt:lpstr>Century Gothic</vt:lpstr>
      <vt:lpstr>Chronicle Display Black</vt:lpstr>
      <vt:lpstr>Courier New</vt:lpstr>
      <vt:lpstr>Open Sans</vt:lpstr>
      <vt:lpstr>Wingdings</vt:lpstr>
      <vt:lpstr>DD Template Aug 2017 16x9</vt:lpstr>
      <vt:lpstr>think-cell Slide</vt:lpstr>
      <vt:lpstr>Document</vt:lpstr>
      <vt:lpstr>Team Objectives</vt:lpstr>
      <vt:lpstr>Data Overview</vt:lpstr>
      <vt:lpstr>Team Expectations</vt:lpstr>
      <vt:lpstr>Guiding Principles &amp; Technology Stack</vt:lpstr>
      <vt:lpstr>Minimizing WTF’s Per Minute: Guidelines from Clean Code</vt:lpstr>
      <vt:lpstr>PowerPoint Presentation</vt:lpstr>
      <vt:lpstr>(source)</vt:lpstr>
      <vt:lpstr>(source)</vt:lpstr>
      <vt:lpstr>(source)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2020-07-06T21:23:14Z</dcterms:created>
  <dcterms:modified xsi:type="dcterms:W3CDTF">2020-07-07T20:59:23Z</dcterms:modified>
</cp:coreProperties>
</file>