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6" r:id="rId1"/>
  </p:sldMasterIdLst>
  <p:notesMasterIdLst>
    <p:notesMasterId r:id="rId11"/>
  </p:notesMasterIdLst>
  <p:sldIdLst>
    <p:sldId id="4595" r:id="rId2"/>
    <p:sldId id="4596" r:id="rId3"/>
    <p:sldId id="4597" r:id="rId4"/>
    <p:sldId id="555" r:id="rId5"/>
    <p:sldId id="556" r:id="rId6"/>
    <p:sldId id="4594" r:id="rId7"/>
    <p:sldId id="557" r:id="rId8"/>
    <p:sldId id="558" r:id="rId9"/>
    <p:sldId id="5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9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4A5"/>
    <a:srgbClr val="05C790"/>
    <a:srgbClr val="000000"/>
    <a:srgbClr val="07F9B4"/>
    <a:srgbClr val="27F9BD"/>
    <a:srgbClr val="FF3399"/>
    <a:srgbClr val="FF00FF"/>
    <a:srgbClr val="DF59DF"/>
    <a:srgbClr val="04986E"/>
    <a:srgbClr val="FFF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5268" autoAdjust="0"/>
  </p:normalViewPr>
  <p:slideViewPr>
    <p:cSldViewPr snapToGrid="0">
      <p:cViewPr varScale="1">
        <p:scale>
          <a:sx n="84" d="100"/>
          <a:sy n="84" d="100"/>
        </p:scale>
        <p:origin x="725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852DC10-65F1-4F14-A1AA-164D41BDCDE2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C85536-370A-4288-ABE7-5DBC88A814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8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411961"/>
          </a:xfrm>
        </p:spPr>
        <p:txBody>
          <a:bodyPr vert="horz" lIns="0" tIns="45720" rIns="0" bIns="0" rtlCol="0" anchor="t" anchorCtr="0">
            <a:noAutofit/>
          </a:bodyPr>
          <a:lstStyle>
            <a:lvl1pPr>
              <a:defRPr lang="en-US" spc="-75" dirty="0"/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132305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140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Open Sans" charset="0"/>
                <a:cs typeface="Open Sans" charset="0"/>
              </a:defRPr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3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7999"/>
          </a:xfr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914402" y="4725108"/>
            <a:ext cx="4389120" cy="2132892"/>
          </a:xfrm>
          <a:solidFill>
            <a:schemeClr val="bg1"/>
          </a:solidFill>
        </p:spPr>
        <p:txBody>
          <a:bodyPr vert="horz" lIns="365760" tIns="365760" rIns="365760" bIns="1280160" rtlCol="0" anchor="b" anchorCtr="0">
            <a:spAutoFit/>
          </a:bodyPr>
          <a:lstStyle>
            <a:lvl1pPr>
              <a:lnSpc>
                <a:spcPct val="90000"/>
              </a:lnSpc>
              <a:defRPr lang="en-US" sz="3600" b="1" baseline="0" dirty="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Click to edit Title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2" y="5694829"/>
            <a:ext cx="4389120" cy="1163171"/>
          </a:xfrm>
        </p:spPr>
        <p:txBody>
          <a:bodyPr vert="horz" lIns="365760" tIns="0" rIns="365760" bIns="0" rtlCol="0">
            <a:noAutofit/>
          </a:bodyPr>
          <a:lstStyle>
            <a:lvl1pPr marL="0" indent="0">
              <a:buNone/>
              <a:defRPr lang="en-US" sz="1400" baseline="0" dirty="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698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5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367E66C-CB5B-4DA2-99FE-C698E1750E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80576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think-cell Slide" r:id="rId8" imgW="498" imgH="499" progId="TCLayout.ActiveDocument.1">
                  <p:embed/>
                </p:oleObj>
              </mc:Choice>
              <mc:Fallback>
                <p:oleObj name="think-cell Slide" r:id="rId8" imgW="498" imgH="499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367E66C-CB5B-4DA2-99FE-C698E1750E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4727849-B440-45E6-870A-36816207D68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000" b="0" i="0" baseline="0" dirty="0">
              <a:latin typeface="Chronicle Display Black"/>
              <a:sym typeface="Chronicle Display Black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3200" cy="4346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277" y="694944"/>
            <a:ext cx="11213875" cy="59436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/>
          <a:p>
            <a:pPr lvl="0" defTabSz="685800">
              <a:lnSpc>
                <a:spcPct val="85000"/>
              </a:lnSpc>
            </a:pPr>
            <a:r>
              <a:rPr lang="en-US"/>
              <a:t>Click To Edit Master Title</a:t>
            </a:r>
          </a:p>
        </p:txBody>
      </p:sp>
      <p:sp>
        <p:nvSpPr>
          <p:cNvPr id="4" name="Rectangle 2"/>
          <p:cNvSpPr>
            <a:spLocks/>
          </p:cNvSpPr>
          <p:nvPr userDrawn="1"/>
        </p:nvSpPr>
        <p:spPr bwMode="auto">
          <a:xfrm>
            <a:off x="511277" y="6462515"/>
            <a:ext cx="459606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4F2FB2-4A16-1542-BD5E-F56870239E74}" type="slidenum">
              <a:rPr lang="en-US" sz="800" smtClean="0">
                <a:solidFill>
                  <a:srgbClr val="787878">
                    <a:lumMod val="60000"/>
                    <a:lumOff val="40000"/>
                  </a:srgbClr>
                </a:solidFill>
                <a:ea typeface="Open Sans" charset="0"/>
                <a:cs typeface="Open Sans" charset="0"/>
                <a:sym typeface="Frutiger Next Pro Light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dirty="0">
                <a:solidFill>
                  <a:srgbClr val="787878">
                    <a:lumMod val="60000"/>
                    <a:lumOff val="40000"/>
                  </a:srgbClr>
                </a:solidFill>
                <a:ea typeface="Open Sans" charset="0"/>
                <a:cs typeface="Open Sans" charset="0"/>
                <a:sym typeface="Frutiger Next Pro Light" charset="0"/>
              </a:rPr>
              <a:t> | Copyright © 2020 Nick Lind.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0495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6" r:id="rId2"/>
    <p:sldLayoutId id="2147483727" r:id="rId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000" b="0" i="0" kern="1200" cap="none" spc="-75" baseline="0" dirty="0">
          <a:solidFill>
            <a:schemeClr val="tx1"/>
          </a:solidFill>
          <a:latin typeface="+mj-lt"/>
          <a:ea typeface="Bebas Neue" charset="0"/>
          <a:cs typeface="Chronicle Display Black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F26B43"/>
          </p15:clr>
        </p15:guide>
        <p15:guide id="2" pos="7104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m5-forecasting-accuracy" TargetMode="External"/><Relationship Id="rId7" Type="http://schemas.openxmlformats.org/officeDocument/2006/relationships/hyperlink" Target="https://www.kaggle.com/anshuls235/time-series-forecasting-eda-fe-modelling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wmkerr/hacker-laws#galls-law" TargetMode="External"/><Relationship Id="rId3" Type="http://schemas.openxmlformats.org/officeDocument/2006/relationships/hyperlink" Target="https://github.com/dwmkerr/hacker-laws#amdahls-law" TargetMode="External"/><Relationship Id="rId7" Type="http://schemas.openxmlformats.org/officeDocument/2006/relationships/hyperlink" Target="https://github.com/dwmkerr/hacker-laws#dunbars-number" TargetMode="External"/><Relationship Id="rId12" Type="http://schemas.openxmlformats.org/officeDocument/2006/relationships/hyperlink" Target="https://github.com/dwmkerr/hacker-laws#the-hype-cycle--amaras-law" TargetMode="External"/><Relationship Id="rId2" Type="http://schemas.openxmlformats.org/officeDocument/2006/relationships/hyperlink" Target="https://github.com/dwmkerr/hacker-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wmkerr/hacker-laws#conways-law" TargetMode="External"/><Relationship Id="rId11" Type="http://schemas.openxmlformats.org/officeDocument/2006/relationships/hyperlink" Target="https://github.com/dwmkerr/hacker-laws#hutbers-law" TargetMode="External"/><Relationship Id="rId5" Type="http://schemas.openxmlformats.org/officeDocument/2006/relationships/hyperlink" Target="https://github.com/dwmkerr/hacker-laws#brooks-law" TargetMode="External"/><Relationship Id="rId10" Type="http://schemas.openxmlformats.org/officeDocument/2006/relationships/hyperlink" Target="https://github.com/dwmkerr/hacker-laws#hofstadters-law" TargetMode="External"/><Relationship Id="rId4" Type="http://schemas.openxmlformats.org/officeDocument/2006/relationships/hyperlink" Target="https://github.com/dwmkerr/hacker-laws#the-broken-windows-theory" TargetMode="External"/><Relationship Id="rId9" Type="http://schemas.openxmlformats.org/officeDocument/2006/relationships/hyperlink" Target="https://github.com/dwmkerr/hacker-laws#goodharts-law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wmkerr/hacker-laws#premature-optimization-effect" TargetMode="External"/><Relationship Id="rId13" Type="http://schemas.openxmlformats.org/officeDocument/2006/relationships/hyperlink" Target="https://github.com/dwmkerr/hacker-laws#the-law-of-triviality" TargetMode="External"/><Relationship Id="rId3" Type="http://schemas.openxmlformats.org/officeDocument/2006/relationships/hyperlink" Target="https://github.com/dwmkerr/hacker-laws#hyrums-law-the-law-of-implicit-interfaces" TargetMode="External"/><Relationship Id="rId7" Type="http://schemas.openxmlformats.org/officeDocument/2006/relationships/hyperlink" Target="https://github.com/dwmkerr/hacker-laws#parkinsons-law" TargetMode="External"/><Relationship Id="rId12" Type="http://schemas.openxmlformats.org/officeDocument/2006/relationships/hyperlink" Target="https://github.com/dwmkerr/hacker-laws#the-law-of-leaky-abstractions" TargetMode="External"/><Relationship Id="rId2" Type="http://schemas.openxmlformats.org/officeDocument/2006/relationships/hyperlink" Target="https://github.com/dwmkerr/hacker-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wmkerr/hacker-laws#occams-razor" TargetMode="External"/><Relationship Id="rId11" Type="http://schemas.openxmlformats.org/officeDocument/2006/relationships/hyperlink" Target="https://github.com/dwmkerr/hacker-laws#the-law-of-conservation-of-complexity-teslers-law" TargetMode="External"/><Relationship Id="rId5" Type="http://schemas.openxmlformats.org/officeDocument/2006/relationships/hyperlink" Target="https://github.com/dwmkerr/hacker-laws#murphys-law--sods-law" TargetMode="External"/><Relationship Id="rId10" Type="http://schemas.openxmlformats.org/officeDocument/2006/relationships/hyperlink" Target="https://github.com/dwmkerr/hacker-laws#reeds-law" TargetMode="External"/><Relationship Id="rId4" Type="http://schemas.openxmlformats.org/officeDocument/2006/relationships/hyperlink" Target="https://github.com/dwmkerr/hacker-laws#kernighans-law" TargetMode="External"/><Relationship Id="rId9" Type="http://schemas.openxmlformats.org/officeDocument/2006/relationships/hyperlink" Target="https://github.com/dwmkerr/hacker-laws#putts-law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wmkerr/hacker-laws#the-kiss-principle" TargetMode="External"/><Relationship Id="rId3" Type="http://schemas.openxmlformats.org/officeDocument/2006/relationships/hyperlink" Target="https://github.com/dwmkerr/hacker-laws#the-pareto-principle-the-8020-rule" TargetMode="External"/><Relationship Id="rId7" Type="http://schemas.openxmlformats.org/officeDocument/2006/relationships/hyperlink" Target="https://github.com/dwmkerr/hacker-laws#the-dry-principle" TargetMode="External"/><Relationship Id="rId2" Type="http://schemas.openxmlformats.org/officeDocument/2006/relationships/hyperlink" Target="https://github.com/dwmkerr/hacker-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wmkerr/hacker-laws#the-openclosed-principle" TargetMode="External"/><Relationship Id="rId5" Type="http://schemas.openxmlformats.org/officeDocument/2006/relationships/hyperlink" Target="https://github.com/dwmkerr/hacker-laws#the-single-responsibility-principle" TargetMode="External"/><Relationship Id="rId10" Type="http://schemas.openxmlformats.org/officeDocument/2006/relationships/hyperlink" Target="https://github.com/dwmkerr/hacker-laws#the-fallacies-of-distributed-computing" TargetMode="External"/><Relationship Id="rId4" Type="http://schemas.openxmlformats.org/officeDocument/2006/relationships/hyperlink" Target="https://github.com/dwmkerr/hacker-laws#the-robustness-principle-postels-law" TargetMode="External"/><Relationship Id="rId9" Type="http://schemas.openxmlformats.org/officeDocument/2006/relationships/hyperlink" Target="https://github.com/dwmkerr/hacker-laws#yagn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5DE80AE5-25E8-4B7D-B246-81256D74BD30}"/>
              </a:ext>
            </a:extLst>
          </p:cNvPr>
          <p:cNvSpPr/>
          <p:nvPr/>
        </p:nvSpPr>
        <p:spPr>
          <a:xfrm>
            <a:off x="2211105" y="6202417"/>
            <a:ext cx="7769790" cy="173615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6E4A5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ECCC3-1CB7-4F95-A7D1-D15307F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Objectives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5603B5B-23DE-4922-9C91-2F276BA83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Build a distributed machine learning pipeline in Pandas and </a:t>
            </a:r>
            <a:r>
              <a:rPr lang="en-US" dirty="0" err="1"/>
              <a:t>Dask</a:t>
            </a:r>
            <a:r>
              <a:rPr lang="en-US" dirty="0"/>
              <a:t> using gigabytes of retail data from a large retail company. The final deliverable will be a presentation in </a:t>
            </a:r>
            <a:r>
              <a:rPr lang="en-US" dirty="0" err="1"/>
              <a:t>Jupyter</a:t>
            </a:r>
            <a:r>
              <a:rPr lang="en-US" dirty="0"/>
              <a:t> / PowerPoint describing your approach, modeling techniques, and final results.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6EDF89-3C97-4C4C-BD88-1D17F28093EB}"/>
              </a:ext>
            </a:extLst>
          </p:cNvPr>
          <p:cNvGrpSpPr/>
          <p:nvPr/>
        </p:nvGrpSpPr>
        <p:grpSpPr>
          <a:xfrm>
            <a:off x="1012567" y="1934354"/>
            <a:ext cx="2402019" cy="981378"/>
            <a:chOff x="1358007" y="1888634"/>
            <a:chExt cx="2402019" cy="981378"/>
          </a:xfrm>
        </p:grpSpPr>
        <p:sp>
          <p:nvSpPr>
            <p:cNvPr id="45" name="Donut 55">
              <a:extLst>
                <a:ext uri="{FF2B5EF4-FFF2-40B4-BE49-F238E27FC236}">
                  <a16:creationId xmlns:a16="http://schemas.microsoft.com/office/drawing/2014/main" id="{4359DDAA-D1BD-4CE8-82B4-BED842959C80}"/>
                </a:ext>
              </a:extLst>
            </p:cNvPr>
            <p:cNvSpPr/>
            <p:nvPr/>
          </p:nvSpPr>
          <p:spPr>
            <a:xfrm>
              <a:off x="2360685" y="1888634"/>
              <a:ext cx="396663" cy="398461"/>
            </a:xfrm>
            <a:prstGeom prst="donut">
              <a:avLst>
                <a:gd name="adj" fmla="val 13380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tIns="45720" rIns="45720" rtlCol="0" anchor="ctr" anchorCtr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EFAC5"/>
                  </a:solidFill>
                  <a:effectLst/>
                  <a:uLnTx/>
                  <a:uFillTx/>
                  <a:latin typeface="Century Gothic" panose="020B0502020202020204" pitchFamily="34" charset="0"/>
                  <a:ea typeface="MS PGothic" pitchFamily="34" charset="-128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7801B1-5119-4D8C-981E-766DDC78B83E}"/>
                </a:ext>
              </a:extLst>
            </p:cNvPr>
            <p:cNvSpPr/>
            <p:nvPr/>
          </p:nvSpPr>
          <p:spPr>
            <a:xfrm>
              <a:off x="1358007" y="2408188"/>
              <a:ext cx="2402019" cy="461824"/>
            </a:xfrm>
            <a:prstGeom prst="rect">
              <a:avLst/>
            </a:prstGeom>
          </p:spPr>
          <p:txBody>
            <a:bodyPr wrap="square" tIns="0" rIns="0" bIns="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Load data from a 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pkl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 into </a:t>
              </a:r>
              <a:r>
                <a:rPr lang="en-US" sz="1400" dirty="0" err="1">
                  <a:solidFill>
                    <a:srgbClr val="000000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Jupyter</a:t>
              </a:r>
              <a:r>
                <a:rPr lang="en-US" sz="1400" dirty="0">
                  <a:solidFill>
                    <a:srgbClr val="000000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 notebook running on an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Amazon EC2 instance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18679FC-2522-4E1F-8CF6-83010D416B67}"/>
              </a:ext>
            </a:extLst>
          </p:cNvPr>
          <p:cNvGrpSpPr/>
          <p:nvPr/>
        </p:nvGrpSpPr>
        <p:grpSpPr>
          <a:xfrm>
            <a:off x="3597463" y="1934354"/>
            <a:ext cx="2402019" cy="981378"/>
            <a:chOff x="4894990" y="1888634"/>
            <a:chExt cx="2402019" cy="981378"/>
          </a:xfrm>
        </p:grpSpPr>
        <p:sp>
          <p:nvSpPr>
            <p:cNvPr id="46" name="Donut 55">
              <a:extLst>
                <a:ext uri="{FF2B5EF4-FFF2-40B4-BE49-F238E27FC236}">
                  <a16:creationId xmlns:a16="http://schemas.microsoft.com/office/drawing/2014/main" id="{54D505B1-DF2E-47F2-BBB3-64D8AB2ED59E}"/>
                </a:ext>
              </a:extLst>
            </p:cNvPr>
            <p:cNvSpPr/>
            <p:nvPr/>
          </p:nvSpPr>
          <p:spPr>
            <a:xfrm>
              <a:off x="5897668" y="1888634"/>
              <a:ext cx="396663" cy="398461"/>
            </a:xfrm>
            <a:prstGeom prst="donut">
              <a:avLst>
                <a:gd name="adj" fmla="val 13380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tIns="45720" rIns="45720" rtlCol="0" anchor="ctr" anchorCtr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EFAC5"/>
                  </a:solidFill>
                  <a:effectLst/>
                  <a:uLnTx/>
                  <a:uFillTx/>
                  <a:latin typeface="Century Gothic" panose="020B0502020202020204" pitchFamily="34" charset="0"/>
                  <a:ea typeface="MS PGothic" pitchFamily="34" charset="-128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9C1B52-B7BB-4A9F-B7A5-437639236EAF}"/>
                </a:ext>
              </a:extLst>
            </p:cNvPr>
            <p:cNvSpPr/>
            <p:nvPr/>
          </p:nvSpPr>
          <p:spPr>
            <a:xfrm>
              <a:off x="4894990" y="2408188"/>
              <a:ext cx="2402019" cy="461824"/>
            </a:xfrm>
            <a:prstGeom prst="rect">
              <a:avLst/>
            </a:prstGeom>
          </p:spPr>
          <p:txBody>
            <a:bodyPr wrap="square" tIns="0" rIns="0" bIns="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Explore the data and generate new features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for modeling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DDC397-DE4F-48B9-A2D3-33EF1BF5000A}"/>
              </a:ext>
            </a:extLst>
          </p:cNvPr>
          <p:cNvGrpSpPr/>
          <p:nvPr/>
        </p:nvGrpSpPr>
        <p:grpSpPr>
          <a:xfrm>
            <a:off x="6182359" y="1934354"/>
            <a:ext cx="2402019" cy="981378"/>
            <a:chOff x="8431974" y="1888634"/>
            <a:chExt cx="2402019" cy="981378"/>
          </a:xfrm>
        </p:grpSpPr>
        <p:sp>
          <p:nvSpPr>
            <p:cNvPr id="47" name="Donut 55">
              <a:extLst>
                <a:ext uri="{FF2B5EF4-FFF2-40B4-BE49-F238E27FC236}">
                  <a16:creationId xmlns:a16="http://schemas.microsoft.com/office/drawing/2014/main" id="{D9E371B8-BFDC-4D3E-807F-C8EE167BDDFE}"/>
                </a:ext>
              </a:extLst>
            </p:cNvPr>
            <p:cNvSpPr/>
            <p:nvPr/>
          </p:nvSpPr>
          <p:spPr>
            <a:xfrm>
              <a:off x="9434652" y="1888634"/>
              <a:ext cx="396663" cy="398461"/>
            </a:xfrm>
            <a:prstGeom prst="donut">
              <a:avLst>
                <a:gd name="adj" fmla="val 13380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tIns="45720" rIns="45720" rtlCol="0" anchor="ctr" anchorCtr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EFAC5"/>
                  </a:solidFill>
                  <a:effectLst/>
                  <a:uLnTx/>
                  <a:uFillTx/>
                  <a:latin typeface="Century Gothic" panose="020B0502020202020204" pitchFamily="34" charset="0"/>
                  <a:ea typeface="MS PGothic" pitchFamily="34" charset="-128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D782542-EBF1-4C7E-AFB2-F57D709E8021}"/>
                </a:ext>
              </a:extLst>
            </p:cNvPr>
            <p:cNvSpPr/>
            <p:nvPr/>
          </p:nvSpPr>
          <p:spPr>
            <a:xfrm>
              <a:off x="8431974" y="2408188"/>
              <a:ext cx="2402019" cy="461824"/>
            </a:xfrm>
            <a:prstGeom prst="rect">
              <a:avLst/>
            </a:prstGeom>
          </p:spPr>
          <p:txBody>
            <a:bodyPr wrap="square" tIns="0" rIns="0" bIns="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Build a tuned modeling pipeline to produce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accurate forecasts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487DD16-2C18-4395-AC05-E2FDB0824E50}"/>
              </a:ext>
            </a:extLst>
          </p:cNvPr>
          <p:cNvGrpSpPr/>
          <p:nvPr/>
        </p:nvGrpSpPr>
        <p:grpSpPr>
          <a:xfrm>
            <a:off x="1413989" y="3812215"/>
            <a:ext cx="1802358" cy="1679693"/>
            <a:chOff x="2330587" y="4025569"/>
            <a:chExt cx="1802358" cy="167969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8437851-D49C-476A-9D28-0AFB5A1A31EF}"/>
                </a:ext>
              </a:extLst>
            </p:cNvPr>
            <p:cNvSpPr/>
            <p:nvPr/>
          </p:nvSpPr>
          <p:spPr>
            <a:xfrm>
              <a:off x="2443999" y="4584650"/>
              <a:ext cx="1606626" cy="37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0" name="Freeform 51">
              <a:extLst>
                <a:ext uri="{FF2B5EF4-FFF2-40B4-BE49-F238E27FC236}">
                  <a16:creationId xmlns:a16="http://schemas.microsoft.com/office/drawing/2014/main" id="{42C7268C-352B-4C3B-A1BD-B52E0CD736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0587" y="4025569"/>
              <a:ext cx="1802358" cy="1257213"/>
            </a:xfrm>
            <a:custGeom>
              <a:avLst/>
              <a:gdLst>
                <a:gd name="T0" fmla="*/ 165 w 361"/>
                <a:gd name="T1" fmla="*/ 252 h 252"/>
                <a:gd name="T2" fmla="*/ 65 w 361"/>
                <a:gd name="T3" fmla="*/ 214 h 252"/>
                <a:gd name="T4" fmla="*/ 1 w 361"/>
                <a:gd name="T5" fmla="*/ 148 h 252"/>
                <a:gd name="T6" fmla="*/ 63 w 361"/>
                <a:gd name="T7" fmla="*/ 78 h 252"/>
                <a:gd name="T8" fmla="*/ 171 w 361"/>
                <a:gd name="T9" fmla="*/ 0 h 252"/>
                <a:gd name="T10" fmla="*/ 277 w 361"/>
                <a:gd name="T11" fmla="*/ 74 h 252"/>
                <a:gd name="T12" fmla="*/ 361 w 361"/>
                <a:gd name="T13" fmla="*/ 155 h 252"/>
                <a:gd name="T14" fmla="*/ 274 w 361"/>
                <a:gd name="T15" fmla="*/ 235 h 252"/>
                <a:gd name="T16" fmla="*/ 242 w 361"/>
                <a:gd name="T17" fmla="*/ 230 h 252"/>
                <a:gd name="T18" fmla="*/ 165 w 361"/>
                <a:gd name="T19" fmla="*/ 252 h 252"/>
                <a:gd name="T20" fmla="*/ 171 w 361"/>
                <a:gd name="T21" fmla="*/ 20 h 252"/>
                <a:gd name="T22" fmla="*/ 81 w 361"/>
                <a:gd name="T23" fmla="*/ 88 h 252"/>
                <a:gd name="T24" fmla="*/ 80 w 361"/>
                <a:gd name="T25" fmla="*/ 96 h 252"/>
                <a:gd name="T26" fmla="*/ 72 w 361"/>
                <a:gd name="T27" fmla="*/ 96 h 252"/>
                <a:gd name="T28" fmla="*/ 21 w 361"/>
                <a:gd name="T29" fmla="*/ 149 h 252"/>
                <a:gd name="T30" fmla="*/ 71 w 361"/>
                <a:gd name="T31" fmla="*/ 195 h 252"/>
                <a:gd name="T32" fmla="*/ 74 w 361"/>
                <a:gd name="T33" fmla="*/ 196 h 252"/>
                <a:gd name="T34" fmla="*/ 76 w 361"/>
                <a:gd name="T35" fmla="*/ 198 h 252"/>
                <a:gd name="T36" fmla="*/ 165 w 361"/>
                <a:gd name="T37" fmla="*/ 233 h 252"/>
                <a:gd name="T38" fmla="*/ 235 w 361"/>
                <a:gd name="T39" fmla="*/ 211 h 252"/>
                <a:gd name="T40" fmla="*/ 240 w 361"/>
                <a:gd name="T41" fmla="*/ 208 h 252"/>
                <a:gd name="T42" fmla="*/ 244 w 361"/>
                <a:gd name="T43" fmla="*/ 210 h 252"/>
                <a:gd name="T44" fmla="*/ 274 w 361"/>
                <a:gd name="T45" fmla="*/ 216 h 252"/>
                <a:gd name="T46" fmla="*/ 342 w 361"/>
                <a:gd name="T47" fmla="*/ 155 h 252"/>
                <a:gd name="T48" fmla="*/ 274 w 361"/>
                <a:gd name="T49" fmla="*/ 94 h 252"/>
                <a:gd name="T50" fmla="*/ 270 w 361"/>
                <a:gd name="T51" fmla="*/ 94 h 252"/>
                <a:gd name="T52" fmla="*/ 262 w 361"/>
                <a:gd name="T53" fmla="*/ 94 h 252"/>
                <a:gd name="T54" fmla="*/ 260 w 361"/>
                <a:gd name="T55" fmla="*/ 86 h 252"/>
                <a:gd name="T56" fmla="*/ 171 w 361"/>
                <a:gd name="T57" fmla="*/ 2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1" h="252">
                  <a:moveTo>
                    <a:pt x="165" y="252"/>
                  </a:moveTo>
                  <a:cubicBezTo>
                    <a:pt x="130" y="252"/>
                    <a:pt x="95" y="239"/>
                    <a:pt x="65" y="214"/>
                  </a:cubicBezTo>
                  <a:cubicBezTo>
                    <a:pt x="16" y="206"/>
                    <a:pt x="0" y="174"/>
                    <a:pt x="1" y="148"/>
                  </a:cubicBezTo>
                  <a:cubicBezTo>
                    <a:pt x="3" y="117"/>
                    <a:pt x="28" y="83"/>
                    <a:pt x="63" y="78"/>
                  </a:cubicBezTo>
                  <a:cubicBezTo>
                    <a:pt x="75" y="32"/>
                    <a:pt x="119" y="0"/>
                    <a:pt x="171" y="0"/>
                  </a:cubicBezTo>
                  <a:cubicBezTo>
                    <a:pt x="220" y="0"/>
                    <a:pt x="264" y="31"/>
                    <a:pt x="277" y="74"/>
                  </a:cubicBezTo>
                  <a:cubicBezTo>
                    <a:pt x="324" y="76"/>
                    <a:pt x="361" y="111"/>
                    <a:pt x="361" y="155"/>
                  </a:cubicBezTo>
                  <a:cubicBezTo>
                    <a:pt x="361" y="199"/>
                    <a:pt x="322" y="235"/>
                    <a:pt x="274" y="235"/>
                  </a:cubicBezTo>
                  <a:cubicBezTo>
                    <a:pt x="263" y="235"/>
                    <a:pt x="252" y="233"/>
                    <a:pt x="242" y="230"/>
                  </a:cubicBezTo>
                  <a:cubicBezTo>
                    <a:pt x="218" y="244"/>
                    <a:pt x="192" y="252"/>
                    <a:pt x="165" y="252"/>
                  </a:cubicBezTo>
                  <a:close/>
                  <a:moveTo>
                    <a:pt x="171" y="20"/>
                  </a:moveTo>
                  <a:cubicBezTo>
                    <a:pt x="126" y="20"/>
                    <a:pt x="88" y="49"/>
                    <a:pt x="81" y="88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43" y="98"/>
                    <a:pt x="22" y="124"/>
                    <a:pt x="21" y="149"/>
                  </a:cubicBezTo>
                  <a:cubicBezTo>
                    <a:pt x="19" y="173"/>
                    <a:pt x="38" y="190"/>
                    <a:pt x="71" y="195"/>
                  </a:cubicBezTo>
                  <a:cubicBezTo>
                    <a:pt x="74" y="196"/>
                    <a:pt x="74" y="196"/>
                    <a:pt x="74" y="196"/>
                  </a:cubicBezTo>
                  <a:cubicBezTo>
                    <a:pt x="76" y="198"/>
                    <a:pt x="76" y="198"/>
                    <a:pt x="76" y="198"/>
                  </a:cubicBezTo>
                  <a:cubicBezTo>
                    <a:pt x="102" y="221"/>
                    <a:pt x="133" y="233"/>
                    <a:pt x="165" y="233"/>
                  </a:cubicBezTo>
                  <a:cubicBezTo>
                    <a:pt x="190" y="233"/>
                    <a:pt x="214" y="225"/>
                    <a:pt x="235" y="211"/>
                  </a:cubicBezTo>
                  <a:cubicBezTo>
                    <a:pt x="240" y="208"/>
                    <a:pt x="240" y="208"/>
                    <a:pt x="240" y="208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54" y="214"/>
                    <a:pt x="264" y="216"/>
                    <a:pt x="274" y="216"/>
                  </a:cubicBezTo>
                  <a:cubicBezTo>
                    <a:pt x="311" y="216"/>
                    <a:pt x="342" y="189"/>
                    <a:pt x="342" y="155"/>
                  </a:cubicBezTo>
                  <a:cubicBezTo>
                    <a:pt x="342" y="121"/>
                    <a:pt x="311" y="94"/>
                    <a:pt x="274" y="94"/>
                  </a:cubicBezTo>
                  <a:cubicBezTo>
                    <a:pt x="273" y="94"/>
                    <a:pt x="271" y="94"/>
                    <a:pt x="270" y="94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0" y="86"/>
                    <a:pt x="260" y="86"/>
                    <a:pt x="260" y="86"/>
                  </a:cubicBezTo>
                  <a:cubicBezTo>
                    <a:pt x="252" y="48"/>
                    <a:pt x="214" y="20"/>
                    <a:pt x="171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6DAD76A-8F5E-46C5-A30F-BE3469C95732}"/>
                </a:ext>
              </a:extLst>
            </p:cNvPr>
            <p:cNvSpPr txBox="1"/>
            <p:nvPr/>
          </p:nvSpPr>
          <p:spPr>
            <a:xfrm>
              <a:off x="2495520" y="5366708"/>
              <a:ext cx="139466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AWS EC2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D5EB44-3642-4AD5-9DE5-8CAEA112DA5C}"/>
              </a:ext>
            </a:extLst>
          </p:cNvPr>
          <p:cNvGrpSpPr/>
          <p:nvPr/>
        </p:nvGrpSpPr>
        <p:grpSpPr>
          <a:xfrm>
            <a:off x="4322984" y="3450774"/>
            <a:ext cx="950976" cy="2375142"/>
            <a:chOff x="4322984" y="3504114"/>
            <a:chExt cx="950976" cy="2375142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B565BCC-8F5C-418C-A052-B150FB0DCD19}"/>
                </a:ext>
              </a:extLst>
            </p:cNvPr>
            <p:cNvGrpSpPr/>
            <p:nvPr/>
          </p:nvGrpSpPr>
          <p:grpSpPr>
            <a:xfrm>
              <a:off x="4322984" y="3504114"/>
              <a:ext cx="950976" cy="662472"/>
              <a:chOff x="8846896" y="4134458"/>
              <a:chExt cx="769252" cy="650868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8A3CE3A-2B63-451E-9B18-24C16CB36937}"/>
                  </a:ext>
                </a:extLst>
              </p:cNvPr>
              <p:cNvGrpSpPr/>
              <p:nvPr/>
            </p:nvGrpSpPr>
            <p:grpSpPr>
              <a:xfrm>
                <a:off x="8846896" y="4134463"/>
                <a:ext cx="769252" cy="650863"/>
                <a:chOff x="9831315" y="4449094"/>
                <a:chExt cx="662283" cy="560356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47878289-EEEE-4C2F-9F02-8FEEB9A2158D}"/>
                    </a:ext>
                  </a:extLst>
                </p:cNvPr>
                <p:cNvGrpSpPr/>
                <p:nvPr/>
              </p:nvGrpSpPr>
              <p:grpSpPr>
                <a:xfrm>
                  <a:off x="9831315" y="4449094"/>
                  <a:ext cx="662283" cy="560356"/>
                  <a:chOff x="9375422" y="4304488"/>
                  <a:chExt cx="984955" cy="833367"/>
                </a:xfrm>
              </p:grpSpPr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35C1DAE1-6DB9-4463-BB29-C84CF89A43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75422" y="4304488"/>
                    <a:ext cx="0" cy="83336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E1B75D3-7910-45A9-8A68-9715D5E6EA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9867900" y="4645377"/>
                    <a:ext cx="0" cy="984955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5C9EC73B-8ED7-4B5B-85E8-4D8BA7FCD757}"/>
                    </a:ext>
                  </a:extLst>
                </p:cNvPr>
                <p:cNvGrpSpPr/>
                <p:nvPr/>
              </p:nvGrpSpPr>
              <p:grpSpPr>
                <a:xfrm>
                  <a:off x="9855919" y="4492763"/>
                  <a:ext cx="617333" cy="502920"/>
                  <a:chOff x="9855919" y="4492763"/>
                  <a:chExt cx="617333" cy="502920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DCC10242-0A01-49E2-81DD-F1FD07DD701E}"/>
                      </a:ext>
                    </a:extLst>
                  </p:cNvPr>
                  <p:cNvSpPr/>
                  <p:nvPr/>
                </p:nvSpPr>
                <p:spPr>
                  <a:xfrm>
                    <a:off x="9855919" y="4908932"/>
                    <a:ext cx="45719" cy="86751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D7E40914-AE80-4E32-9814-30D4535CD771}"/>
                      </a:ext>
                    </a:extLst>
                  </p:cNvPr>
                  <p:cNvSpPr/>
                  <p:nvPr/>
                </p:nvSpPr>
                <p:spPr>
                  <a:xfrm>
                    <a:off x="10109971" y="4721363"/>
                    <a:ext cx="45719" cy="27432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08EA2FAA-30F2-4B72-85AF-F661549E2559}"/>
                      </a:ext>
                    </a:extLst>
                  </p:cNvPr>
                  <p:cNvSpPr/>
                  <p:nvPr/>
                </p:nvSpPr>
                <p:spPr>
                  <a:xfrm flipV="1">
                    <a:off x="9919432" y="4858523"/>
                    <a:ext cx="45719" cy="13716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5918197E-9C07-4D36-B5AC-DE5BA8CB5CD0}"/>
                      </a:ext>
                    </a:extLst>
                  </p:cNvPr>
                  <p:cNvSpPr/>
                  <p:nvPr/>
                </p:nvSpPr>
                <p:spPr>
                  <a:xfrm>
                    <a:off x="9982945" y="4812803"/>
                    <a:ext cx="45719" cy="18288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0878D479-F522-4DAC-A9B7-F6DAD7C2575F}"/>
                      </a:ext>
                    </a:extLst>
                  </p:cNvPr>
                  <p:cNvSpPr/>
                  <p:nvPr/>
                </p:nvSpPr>
                <p:spPr>
                  <a:xfrm>
                    <a:off x="10173484" y="4675643"/>
                    <a:ext cx="45719" cy="32004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ACC6DF19-8AC5-4ABE-96DC-92EB1DDA0B60}"/>
                      </a:ext>
                    </a:extLst>
                  </p:cNvPr>
                  <p:cNvSpPr/>
                  <p:nvPr/>
                </p:nvSpPr>
                <p:spPr>
                  <a:xfrm>
                    <a:off x="10046458" y="4767083"/>
                    <a:ext cx="45719" cy="2286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C5558343-1E9F-4DC8-A8A9-B7033E97982C}"/>
                      </a:ext>
                    </a:extLst>
                  </p:cNvPr>
                  <p:cNvSpPr/>
                  <p:nvPr/>
                </p:nvSpPr>
                <p:spPr>
                  <a:xfrm>
                    <a:off x="10236997" y="4629923"/>
                    <a:ext cx="45719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77470348-A645-4EE2-97AC-08CDDFCA2A14}"/>
                      </a:ext>
                    </a:extLst>
                  </p:cNvPr>
                  <p:cNvSpPr/>
                  <p:nvPr/>
                </p:nvSpPr>
                <p:spPr>
                  <a:xfrm>
                    <a:off x="10364023" y="4538483"/>
                    <a:ext cx="45719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accent4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7CD3E195-7C50-477C-AC31-A083BF3134C2}"/>
                      </a:ext>
                    </a:extLst>
                  </p:cNvPr>
                  <p:cNvSpPr/>
                  <p:nvPr/>
                </p:nvSpPr>
                <p:spPr>
                  <a:xfrm>
                    <a:off x="10300510" y="4584203"/>
                    <a:ext cx="45719" cy="4114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accent4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220EDA55-A8D3-4D32-8B6C-6D0446DEE30D}"/>
                      </a:ext>
                    </a:extLst>
                  </p:cNvPr>
                  <p:cNvSpPr/>
                  <p:nvPr/>
                </p:nvSpPr>
                <p:spPr>
                  <a:xfrm>
                    <a:off x="10427533" y="4492763"/>
                    <a:ext cx="45719" cy="50292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accent4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D3D7FFEA-13A0-4E76-8201-473726834A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5109" y="4134458"/>
                <a:ext cx="663939" cy="51447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BD03FCD-03B1-440A-83CF-DC28D0DF37C7}"/>
                </a:ext>
              </a:extLst>
            </p:cNvPr>
            <p:cNvGrpSpPr/>
            <p:nvPr/>
          </p:nvGrpSpPr>
          <p:grpSpPr>
            <a:xfrm>
              <a:off x="4322984" y="4415376"/>
              <a:ext cx="950976" cy="662466"/>
              <a:chOff x="8129420" y="5428681"/>
              <a:chExt cx="950976" cy="70787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0E153A0-1ED0-4463-9B0F-36515A75B891}"/>
                  </a:ext>
                </a:extLst>
              </p:cNvPr>
              <p:cNvGrpSpPr/>
              <p:nvPr/>
            </p:nvGrpSpPr>
            <p:grpSpPr>
              <a:xfrm>
                <a:off x="8129420" y="5428681"/>
                <a:ext cx="950976" cy="707879"/>
                <a:chOff x="9375422" y="4304488"/>
                <a:chExt cx="984955" cy="833367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1AFB332-EA33-4F73-BA2F-22948012B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75422" y="4304488"/>
                  <a:ext cx="0" cy="83336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7BF70BC-371F-4FF5-A51C-A72F42E5E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867900" y="4645377"/>
                  <a:ext cx="0" cy="984955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4625FBC-C525-40B7-BB1D-BCC0642B5D4F}"/>
                  </a:ext>
                </a:extLst>
              </p:cNvPr>
              <p:cNvGrpSpPr/>
              <p:nvPr/>
            </p:nvGrpSpPr>
            <p:grpSpPr>
              <a:xfrm>
                <a:off x="8160981" y="5459844"/>
                <a:ext cx="919413" cy="652912"/>
                <a:chOff x="8160981" y="5459844"/>
                <a:chExt cx="919413" cy="652912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8E79E889-AB5E-4A8C-8FC2-BA12992519E6}"/>
                    </a:ext>
                  </a:extLst>
                </p:cNvPr>
                <p:cNvGrpSpPr/>
                <p:nvPr/>
              </p:nvGrpSpPr>
              <p:grpSpPr>
                <a:xfrm>
                  <a:off x="8160981" y="5459844"/>
                  <a:ext cx="919413" cy="121086"/>
                  <a:chOff x="8217373" y="5490339"/>
                  <a:chExt cx="412825" cy="108185"/>
                </a:xfrm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30F1E274-DDBC-4D1E-B12F-D85127335B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390962" y="5338019"/>
                    <a:ext cx="65648" cy="41282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29" name="Straight Arrow Connector 128">
                    <a:extLst>
                      <a:ext uri="{FF2B5EF4-FFF2-40B4-BE49-F238E27FC236}">
                        <a16:creationId xmlns:a16="http://schemas.microsoft.com/office/drawing/2014/main" id="{62F9D07C-DF2A-46BA-B2EF-CE5540E671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92032" y="5490339"/>
                    <a:ext cx="0" cy="108185"/>
                  </a:xfrm>
                  <a:prstGeom prst="straightConnector1">
                    <a:avLst/>
                  </a:prstGeom>
                  <a:ln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B08DCDB2-5D9A-4D35-AACF-236D78B89FE9}"/>
                    </a:ext>
                  </a:extLst>
                </p:cNvPr>
                <p:cNvGrpSpPr/>
                <p:nvPr/>
              </p:nvGrpSpPr>
              <p:grpSpPr>
                <a:xfrm>
                  <a:off x="8160981" y="5637119"/>
                  <a:ext cx="689560" cy="121086"/>
                  <a:chOff x="8217373" y="5573747"/>
                  <a:chExt cx="309619" cy="108185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767A9623-48F9-4FFE-AAE0-E561C3FE84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339359" y="5473030"/>
                    <a:ext cx="65648" cy="30961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E14C7D2B-654C-4F39-8CF8-EDDAE7138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457834" y="5573747"/>
                    <a:ext cx="0" cy="108185"/>
                  </a:xfrm>
                  <a:prstGeom prst="straightConnector1">
                    <a:avLst/>
                  </a:prstGeom>
                  <a:ln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F11D1AB8-BDC0-41A7-9B48-525CF10BB146}"/>
                    </a:ext>
                  </a:extLst>
                </p:cNvPr>
                <p:cNvGrpSpPr/>
                <p:nvPr/>
              </p:nvGrpSpPr>
              <p:grpSpPr>
                <a:xfrm>
                  <a:off x="8160983" y="5814394"/>
                  <a:ext cx="635167" cy="121086"/>
                  <a:chOff x="8217374" y="5660664"/>
                  <a:chExt cx="285196" cy="108185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5F1DD196-DF1D-4FF4-8DC1-C226699AA40A}"/>
                      </a:ext>
                    </a:extLst>
                  </p:cNvPr>
                  <p:cNvSpPr/>
                  <p:nvPr/>
                </p:nvSpPr>
                <p:spPr>
                  <a:xfrm rot="5400000" flipV="1">
                    <a:off x="8312171" y="5587136"/>
                    <a:ext cx="65648" cy="25524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610CD648-DE72-4F2B-B4B6-7A0300D382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02570" y="5660664"/>
                    <a:ext cx="0" cy="108185"/>
                  </a:xfrm>
                  <a:prstGeom prst="straightConnector1">
                    <a:avLst/>
                  </a:prstGeom>
                  <a:ln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E4B6F69D-182F-4C42-9418-E4B8AF42659D}"/>
                    </a:ext>
                  </a:extLst>
                </p:cNvPr>
                <p:cNvGrpSpPr/>
                <p:nvPr/>
              </p:nvGrpSpPr>
              <p:grpSpPr>
                <a:xfrm>
                  <a:off x="8160981" y="5991670"/>
                  <a:ext cx="447677" cy="121086"/>
                  <a:chOff x="8217373" y="5811256"/>
                  <a:chExt cx="201011" cy="108185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9AC0A46D-50C5-4BCC-880C-118C098421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233506" y="5816391"/>
                    <a:ext cx="65648" cy="97914"/>
                  </a:xfrm>
                  <a:prstGeom prst="rect">
                    <a:avLst/>
                  </a:prstGeom>
                  <a:solidFill>
                    <a:srgbClr val="FE77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CC85911E-EF3D-47D7-9A32-0F5306CEDC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418384" y="5811256"/>
                    <a:ext cx="0" cy="108185"/>
                  </a:xfrm>
                  <a:prstGeom prst="straightConnector1">
                    <a:avLst/>
                  </a:prstGeom>
                  <a:ln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C9DC690-39B3-4491-8241-4A1F5C7D3B2E}"/>
                </a:ext>
              </a:extLst>
            </p:cNvPr>
            <p:cNvGrpSpPr/>
            <p:nvPr/>
          </p:nvGrpSpPr>
          <p:grpSpPr>
            <a:xfrm>
              <a:off x="4337592" y="5326633"/>
              <a:ext cx="921761" cy="552623"/>
              <a:chOff x="2963946" y="3880702"/>
              <a:chExt cx="494671" cy="41132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EF4ACDB-01B7-4C04-9AD9-4C91E370CC47}"/>
                  </a:ext>
                </a:extLst>
              </p:cNvPr>
              <p:cNvSpPr/>
              <p:nvPr/>
            </p:nvSpPr>
            <p:spPr>
              <a:xfrm>
                <a:off x="2963946" y="3880702"/>
                <a:ext cx="494671" cy="411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B488B17-1ADA-412B-B8D6-3903CC8F03EB}"/>
                  </a:ext>
                </a:extLst>
              </p:cNvPr>
              <p:cNvGrpSpPr/>
              <p:nvPr/>
            </p:nvGrpSpPr>
            <p:grpSpPr>
              <a:xfrm>
                <a:off x="2968584" y="3904823"/>
                <a:ext cx="485396" cy="386269"/>
                <a:chOff x="2968584" y="3904823"/>
                <a:chExt cx="485396" cy="386269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0C884CBA-8D3C-430F-B6EC-AE3AC633EC10}"/>
                    </a:ext>
                  </a:extLst>
                </p:cNvPr>
                <p:cNvSpPr/>
                <p:nvPr/>
              </p:nvSpPr>
              <p:spPr>
                <a:xfrm>
                  <a:off x="2968584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E09B7BF3-F2E4-41B4-9B00-4CA427F99FDE}"/>
                    </a:ext>
                  </a:extLst>
                </p:cNvPr>
                <p:cNvSpPr/>
                <p:nvPr/>
              </p:nvSpPr>
              <p:spPr>
                <a:xfrm>
                  <a:off x="3451667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26001A-16D1-4905-968B-2B19142A1D95}"/>
                    </a:ext>
                  </a:extLst>
                </p:cNvPr>
                <p:cNvSpPr/>
                <p:nvPr/>
              </p:nvSpPr>
              <p:spPr>
                <a:xfrm>
                  <a:off x="3012501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AC181612-0380-4CD6-8F7F-98D055D621FA}"/>
                    </a:ext>
                  </a:extLst>
                </p:cNvPr>
                <p:cNvSpPr/>
                <p:nvPr/>
              </p:nvSpPr>
              <p:spPr>
                <a:xfrm>
                  <a:off x="3056417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95885ABF-450B-48DD-BF06-A679FE6AB329}"/>
                    </a:ext>
                  </a:extLst>
                </p:cNvPr>
                <p:cNvSpPr/>
                <p:nvPr/>
              </p:nvSpPr>
              <p:spPr>
                <a:xfrm>
                  <a:off x="3100334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4EDE8CA-85AF-4A0B-9951-BCDE1E1176F9}"/>
                    </a:ext>
                  </a:extLst>
                </p:cNvPr>
                <p:cNvSpPr/>
                <p:nvPr/>
              </p:nvSpPr>
              <p:spPr>
                <a:xfrm>
                  <a:off x="3144250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CC18BCB-8DF0-487F-9085-21D01CA6A3B7}"/>
                    </a:ext>
                  </a:extLst>
                </p:cNvPr>
                <p:cNvSpPr/>
                <p:nvPr/>
              </p:nvSpPr>
              <p:spPr>
                <a:xfrm>
                  <a:off x="3188167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53D239BE-AD17-4744-B06B-8C97CAE1A215}"/>
                    </a:ext>
                  </a:extLst>
                </p:cNvPr>
                <p:cNvSpPr/>
                <p:nvPr/>
              </p:nvSpPr>
              <p:spPr>
                <a:xfrm>
                  <a:off x="3232082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B56D41A5-DD41-4244-B754-B9F6FA00F22F}"/>
                    </a:ext>
                  </a:extLst>
                </p:cNvPr>
                <p:cNvSpPr/>
                <p:nvPr/>
              </p:nvSpPr>
              <p:spPr>
                <a:xfrm>
                  <a:off x="3275999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876DA57-D8A7-4464-A605-F3CBB37A50ED}"/>
                    </a:ext>
                  </a:extLst>
                </p:cNvPr>
                <p:cNvSpPr/>
                <p:nvPr/>
              </p:nvSpPr>
              <p:spPr>
                <a:xfrm>
                  <a:off x="3319914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C993C59B-05A2-4BBE-BF48-58E9FCADD5CA}"/>
                    </a:ext>
                  </a:extLst>
                </p:cNvPr>
                <p:cNvSpPr/>
                <p:nvPr/>
              </p:nvSpPr>
              <p:spPr>
                <a:xfrm>
                  <a:off x="3363830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D6CDBCCA-C09F-4030-AC95-C6454EDBFB1A}"/>
                    </a:ext>
                  </a:extLst>
                </p:cNvPr>
                <p:cNvSpPr/>
                <p:nvPr/>
              </p:nvSpPr>
              <p:spPr>
                <a:xfrm>
                  <a:off x="3407738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D5E117A-48CC-4FE9-B489-7D311B6C7D34}"/>
                  </a:ext>
                </a:extLst>
              </p:cNvPr>
              <p:cNvGrpSpPr/>
              <p:nvPr/>
            </p:nvGrpSpPr>
            <p:grpSpPr>
              <a:xfrm>
                <a:off x="2963946" y="3880702"/>
                <a:ext cx="494671" cy="411320"/>
                <a:chOff x="7440265" y="3179676"/>
                <a:chExt cx="2342033" cy="194738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9343902-E842-4567-B23F-4E2A536A202E}"/>
                    </a:ext>
                  </a:extLst>
                </p:cNvPr>
                <p:cNvSpPr/>
                <p:nvPr/>
              </p:nvSpPr>
              <p:spPr>
                <a:xfrm>
                  <a:off x="7440265" y="3179676"/>
                  <a:ext cx="2342033" cy="1940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2E5A757-90B2-4E7A-9EC8-B85C157ABE51}"/>
                    </a:ext>
                  </a:extLst>
                </p:cNvPr>
                <p:cNvSpPr/>
                <p:nvPr/>
              </p:nvSpPr>
              <p:spPr>
                <a:xfrm>
                  <a:off x="7440265" y="5104259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9B410E5-46F3-4264-B2D3-0A094ABA4454}"/>
                    </a:ext>
                  </a:extLst>
                </p:cNvPr>
                <p:cNvSpPr/>
                <p:nvPr/>
              </p:nvSpPr>
              <p:spPr>
                <a:xfrm>
                  <a:off x="7440265" y="3460507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49B073B-151A-40D6-A2C0-0373000DECC8}"/>
                    </a:ext>
                  </a:extLst>
                </p:cNvPr>
                <p:cNvSpPr/>
                <p:nvPr/>
              </p:nvSpPr>
              <p:spPr>
                <a:xfrm>
                  <a:off x="7440265" y="3679671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0449057-3060-4A2C-B336-E5900CA724CE}"/>
                    </a:ext>
                  </a:extLst>
                </p:cNvPr>
                <p:cNvSpPr/>
                <p:nvPr/>
              </p:nvSpPr>
              <p:spPr>
                <a:xfrm>
                  <a:off x="7440265" y="3898840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FB50F38-6677-4D22-A0C8-D972B928E1A4}"/>
                    </a:ext>
                  </a:extLst>
                </p:cNvPr>
                <p:cNvSpPr/>
                <p:nvPr/>
              </p:nvSpPr>
              <p:spPr>
                <a:xfrm>
                  <a:off x="7440265" y="4118004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0CCAFD15-4B1C-4EAC-BAB8-6B8060583A48}"/>
                    </a:ext>
                  </a:extLst>
                </p:cNvPr>
                <p:cNvSpPr/>
                <p:nvPr/>
              </p:nvSpPr>
              <p:spPr>
                <a:xfrm>
                  <a:off x="7440265" y="4337168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1AB1C715-4690-4481-B016-538576B53745}"/>
                    </a:ext>
                  </a:extLst>
                </p:cNvPr>
                <p:cNvSpPr/>
                <p:nvPr/>
              </p:nvSpPr>
              <p:spPr>
                <a:xfrm>
                  <a:off x="7440265" y="4556337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5EBBD7D-7BD1-4A7A-8731-F86B2F1135FF}"/>
                    </a:ext>
                  </a:extLst>
                </p:cNvPr>
                <p:cNvSpPr/>
                <p:nvPr/>
              </p:nvSpPr>
              <p:spPr>
                <a:xfrm>
                  <a:off x="7440265" y="4665922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9385A394-F809-469F-84AE-1408F7C042D8}"/>
                    </a:ext>
                  </a:extLst>
                </p:cNvPr>
                <p:cNvSpPr/>
                <p:nvPr/>
              </p:nvSpPr>
              <p:spPr>
                <a:xfrm>
                  <a:off x="7440265" y="4775501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D44CAE5-785D-46FC-8395-44A4D012D62D}"/>
                    </a:ext>
                  </a:extLst>
                </p:cNvPr>
                <p:cNvSpPr/>
                <p:nvPr/>
              </p:nvSpPr>
              <p:spPr>
                <a:xfrm>
                  <a:off x="7440265" y="4885086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7201618-8B8C-4769-8EEA-F1395B4D614A}"/>
                    </a:ext>
                  </a:extLst>
                </p:cNvPr>
                <p:cNvSpPr/>
                <p:nvPr/>
              </p:nvSpPr>
              <p:spPr>
                <a:xfrm>
                  <a:off x="7440265" y="4994670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C9DDE25-44C7-4050-8396-E85819FB7B7D}"/>
                    </a:ext>
                  </a:extLst>
                </p:cNvPr>
                <p:cNvSpPr/>
                <p:nvPr/>
              </p:nvSpPr>
              <p:spPr>
                <a:xfrm>
                  <a:off x="7440265" y="3570087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94CC45D2-98A0-428B-952D-EB02E84E3A6A}"/>
                    </a:ext>
                  </a:extLst>
                </p:cNvPr>
                <p:cNvSpPr/>
                <p:nvPr/>
              </p:nvSpPr>
              <p:spPr>
                <a:xfrm>
                  <a:off x="7440265" y="3789256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0585AA5-C98E-4D07-878F-89483878F1B0}"/>
                    </a:ext>
                  </a:extLst>
                </p:cNvPr>
                <p:cNvSpPr/>
                <p:nvPr/>
              </p:nvSpPr>
              <p:spPr>
                <a:xfrm>
                  <a:off x="7440265" y="4008420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9FD8A006-5208-4337-813A-A38401E9CE6E}"/>
                    </a:ext>
                  </a:extLst>
                </p:cNvPr>
                <p:cNvSpPr/>
                <p:nvPr/>
              </p:nvSpPr>
              <p:spPr>
                <a:xfrm>
                  <a:off x="7440265" y="4227584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CCEC20E-3D3A-4324-A3AD-4C3F452499FD}"/>
                    </a:ext>
                  </a:extLst>
                </p:cNvPr>
                <p:cNvSpPr/>
                <p:nvPr/>
              </p:nvSpPr>
              <p:spPr>
                <a:xfrm>
                  <a:off x="7440265" y="4446786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7F46963-FBE9-4150-BF0F-3553117C3F78}"/>
              </a:ext>
            </a:extLst>
          </p:cNvPr>
          <p:cNvGrpSpPr/>
          <p:nvPr/>
        </p:nvGrpSpPr>
        <p:grpSpPr>
          <a:xfrm>
            <a:off x="8775919" y="1934354"/>
            <a:ext cx="2402019" cy="981378"/>
            <a:chOff x="8431974" y="1888634"/>
            <a:chExt cx="2402019" cy="981378"/>
          </a:xfrm>
        </p:grpSpPr>
        <p:sp>
          <p:nvSpPr>
            <p:cNvPr id="153" name="Donut 55">
              <a:extLst>
                <a:ext uri="{FF2B5EF4-FFF2-40B4-BE49-F238E27FC236}">
                  <a16:creationId xmlns:a16="http://schemas.microsoft.com/office/drawing/2014/main" id="{CBF44C4A-29E9-483B-8AF7-CBC11AEEECA0}"/>
                </a:ext>
              </a:extLst>
            </p:cNvPr>
            <p:cNvSpPr/>
            <p:nvPr/>
          </p:nvSpPr>
          <p:spPr>
            <a:xfrm>
              <a:off x="9434652" y="1888634"/>
              <a:ext cx="396663" cy="398461"/>
            </a:xfrm>
            <a:prstGeom prst="donut">
              <a:avLst>
                <a:gd name="adj" fmla="val 13380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tIns="45720" rIns="45720" rtlCol="0" anchor="ctr" anchorCtr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EFAC5"/>
                  </a:solidFill>
                  <a:effectLst/>
                  <a:uLnTx/>
                  <a:uFillTx/>
                  <a:latin typeface="Century Gothic" panose="020B0502020202020204" pitchFamily="34" charset="0"/>
                  <a:ea typeface="MS PGothic" pitchFamily="34" charset="-128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EB0DD25-FB66-4C5B-A62A-D76E7A51E1A3}"/>
                </a:ext>
              </a:extLst>
            </p:cNvPr>
            <p:cNvSpPr/>
            <p:nvPr/>
          </p:nvSpPr>
          <p:spPr>
            <a:xfrm>
              <a:off x="8431974" y="2408188"/>
              <a:ext cx="2402019" cy="461824"/>
            </a:xfrm>
            <a:prstGeom prst="rect">
              <a:avLst/>
            </a:prstGeom>
          </p:spPr>
          <p:txBody>
            <a:bodyPr wrap="square" tIns="0" rIns="0" bIns="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Interpret the results and write a summary for a non-technical audience</a:t>
              </a:r>
            </a:p>
          </p:txBody>
        </p:sp>
      </p:grpSp>
      <p:pic>
        <p:nvPicPr>
          <p:cNvPr id="160" name="Picture 6" descr="https://raw.githubusercontent.com/slundberg/shap/master/docs/artwork/nhanes_age_sex_interaction.png">
            <a:extLst>
              <a:ext uri="{FF2B5EF4-FFF2-40B4-BE49-F238E27FC236}">
                <a16:creationId xmlns:a16="http://schemas.microsoft.com/office/drawing/2014/main" id="{DEFBC76A-0DE9-4F4B-BF6E-3BC9BEE9C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006" y="3517494"/>
            <a:ext cx="1719845" cy="12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1" descr="Image result for residual plots">
            <a:extLst>
              <a:ext uri="{FF2B5EF4-FFF2-40B4-BE49-F238E27FC236}">
                <a16:creationId xmlns:a16="http://schemas.microsoft.com/office/drawing/2014/main" id="{7B2A35E3-3076-406E-95F4-C79AE63E3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17006" y="5080452"/>
            <a:ext cx="1647029" cy="80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BA1E907-B5E2-49C2-9A5A-C3998509228B}"/>
              </a:ext>
            </a:extLst>
          </p:cNvPr>
          <p:cNvGrpSpPr/>
          <p:nvPr/>
        </p:nvGrpSpPr>
        <p:grpSpPr>
          <a:xfrm>
            <a:off x="6408764" y="3802574"/>
            <a:ext cx="2002427" cy="1671543"/>
            <a:chOff x="4604587" y="3593187"/>
            <a:chExt cx="3224929" cy="2213399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FB7D108-818B-4431-B2D9-1F37B4F3E63E}"/>
                </a:ext>
              </a:extLst>
            </p:cNvPr>
            <p:cNvSpPr/>
            <p:nvPr/>
          </p:nvSpPr>
          <p:spPr>
            <a:xfrm>
              <a:off x="4675400" y="4017137"/>
              <a:ext cx="3078030" cy="1484410"/>
            </a:xfrm>
            <a:custGeom>
              <a:avLst/>
              <a:gdLst>
                <a:gd name="connsiteX0" fmla="*/ 0 w 4521200"/>
                <a:gd name="connsiteY0" fmla="*/ 1137920 h 2398429"/>
                <a:gd name="connsiteX1" fmla="*/ 1188720 w 4521200"/>
                <a:gd name="connsiteY1" fmla="*/ 2367280 h 2398429"/>
                <a:gd name="connsiteX2" fmla="*/ 4521200 w 4521200"/>
                <a:gd name="connsiteY2" fmla="*/ 0 h 239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1200" h="2398429">
                  <a:moveTo>
                    <a:pt x="0" y="1137920"/>
                  </a:moveTo>
                  <a:cubicBezTo>
                    <a:pt x="217593" y="1847426"/>
                    <a:pt x="435187" y="2556933"/>
                    <a:pt x="1188720" y="2367280"/>
                  </a:cubicBezTo>
                  <a:cubicBezTo>
                    <a:pt x="1942253" y="2177627"/>
                    <a:pt x="3231726" y="1088813"/>
                    <a:pt x="4521200" y="0"/>
                  </a:cubicBezTo>
                </a:path>
              </a:pathLst>
            </a:custGeom>
            <a:noFill/>
            <a:ln w="57150" cap="rnd">
              <a:solidFill>
                <a:srgbClr val="06E4A5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0BBDDA9B-C0EF-4003-8BFC-50303133CD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4697170" y="5111703"/>
              <a:ext cx="290511" cy="275809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DB25DF7A-7D7D-4216-80DB-C259CC705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4640815" y="4872321"/>
              <a:ext cx="290511" cy="275809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5F85EA2B-794C-4E0B-83D2-FD5CA62A84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4863803" y="5042100"/>
              <a:ext cx="290511" cy="275809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C8595D2A-998D-4FEE-9B52-E1466CCA3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031651" y="5338129"/>
              <a:ext cx="290511" cy="275809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47AE9351-0F9E-43F1-A428-B5665F50FF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198284" y="5450828"/>
              <a:ext cx="290511" cy="275809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AB4D1EED-8BC7-433B-83A9-65DA6E03D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532766" y="5155286"/>
              <a:ext cx="290511" cy="275809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C9D75CD-031B-43FB-A78F-A0BF7E0FD2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393523" y="5506986"/>
              <a:ext cx="290511" cy="275809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4E9B0C5F-3C7D-4A3F-AAB4-75F74022D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588762" y="5399674"/>
              <a:ext cx="290511" cy="275809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B66E5B06-E507-4D84-9F28-179C157D0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974971" y="5325934"/>
              <a:ext cx="290511" cy="275809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35F34797-6A62-441C-AFB4-ACC1C3B2A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978741" y="4746558"/>
              <a:ext cx="290511" cy="275809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30F561D1-E295-4F52-BC49-B7072BD78E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6550292" y="4802717"/>
              <a:ext cx="290511" cy="275809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EBCBE7DF-23EA-4F8A-8E3E-C310F067F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6062170" y="5129608"/>
              <a:ext cx="290511" cy="275809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67FD60AF-90C4-4B45-A2C2-F7697F42E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6129442" y="4954510"/>
              <a:ext cx="290511" cy="275809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72194FFB-DF69-41F7-B004-2925F8519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4843249" y="5285417"/>
              <a:ext cx="290511" cy="275809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AF7F8985-ECCD-4538-BC32-94DC1762F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267199" y="5129608"/>
              <a:ext cx="290511" cy="275809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B068B23-1D82-4C61-9E06-C4B31A9EE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763250" y="5256330"/>
              <a:ext cx="290511" cy="275809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DF94D151-9561-4B3D-A5FA-50A9930A33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6332019" y="4911066"/>
              <a:ext cx="290511" cy="275809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D61EE33-AF23-4EC7-9860-687CF5528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6228811" y="4700677"/>
              <a:ext cx="290511" cy="275809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351A482-4CCD-40DB-811D-56FABB945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6459571" y="4570672"/>
              <a:ext cx="290511" cy="275809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9C94C54A-CED9-4B39-9AD5-D914BD9B2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6647704" y="4451947"/>
              <a:ext cx="290511" cy="275809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BC1AFA4D-5871-4D6A-9CE2-5A249EE6DF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6701521" y="4702397"/>
              <a:ext cx="290511" cy="275809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D0EE6B8F-90C4-400E-A268-5BE7095AD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675961" y="4940622"/>
              <a:ext cx="290511" cy="275809"/>
            </a:xfrm>
            <a:prstGeom prst="rect">
              <a:avLst/>
            </a:prstGeom>
          </p:spPr>
        </p:pic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59646D7-3D3F-4605-BB14-C410D497EC1C}"/>
                </a:ext>
              </a:extLst>
            </p:cNvPr>
            <p:cNvCxnSpPr>
              <a:cxnSpLocks/>
            </p:cNvCxnSpPr>
            <p:nvPr/>
          </p:nvCxnSpPr>
          <p:spPr>
            <a:xfrm>
              <a:off x="6951315" y="3703708"/>
              <a:ext cx="0" cy="204376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ight Arrow 14">
              <a:extLst>
                <a:ext uri="{FF2B5EF4-FFF2-40B4-BE49-F238E27FC236}">
                  <a16:creationId xmlns:a16="http://schemas.microsoft.com/office/drawing/2014/main" id="{B3D9974B-D15C-42AB-8CCA-851898D4EE7E}"/>
                </a:ext>
              </a:extLst>
            </p:cNvPr>
            <p:cNvSpPr/>
            <p:nvPr/>
          </p:nvSpPr>
          <p:spPr bwMode="gray">
            <a:xfrm>
              <a:off x="4753147" y="3727591"/>
              <a:ext cx="2148184" cy="68667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</a:pPr>
              <a:endParaRPr lang="en-US" sz="700" b="1" dirty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14C0B31-7043-422B-A69A-C383DD17CF85}"/>
                </a:ext>
              </a:extLst>
            </p:cNvPr>
            <p:cNvSpPr txBox="1"/>
            <p:nvPr/>
          </p:nvSpPr>
          <p:spPr>
            <a:xfrm>
              <a:off x="5490693" y="3715373"/>
              <a:ext cx="673089" cy="931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US" sz="500" dirty="0">
                  <a:cs typeface="Arial"/>
                  <a:sym typeface="Arial"/>
                </a:rPr>
                <a:t>Training Data</a:t>
              </a:r>
            </a:p>
          </p:txBody>
        </p:sp>
        <p:sp>
          <p:nvSpPr>
            <p:cNvPr id="201" name="Right Arrow 14">
              <a:extLst>
                <a:ext uri="{FF2B5EF4-FFF2-40B4-BE49-F238E27FC236}">
                  <a16:creationId xmlns:a16="http://schemas.microsoft.com/office/drawing/2014/main" id="{E7A1E488-F997-4A09-8DFB-5A31EDE503A8}"/>
                </a:ext>
              </a:extLst>
            </p:cNvPr>
            <p:cNvSpPr/>
            <p:nvPr/>
          </p:nvSpPr>
          <p:spPr bwMode="gray">
            <a:xfrm>
              <a:off x="7001298" y="3727593"/>
              <a:ext cx="828218" cy="68667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</a:pPr>
              <a:endParaRPr lang="en-US" sz="700" b="1" dirty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670FD19-A88D-456B-982C-8D14F32DE25A}"/>
                </a:ext>
              </a:extLst>
            </p:cNvPr>
            <p:cNvSpPr txBox="1"/>
            <p:nvPr/>
          </p:nvSpPr>
          <p:spPr>
            <a:xfrm>
              <a:off x="7131680" y="3715374"/>
              <a:ext cx="567451" cy="931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US" sz="500" dirty="0">
                  <a:cs typeface="Arial"/>
                  <a:sym typeface="Arial"/>
                </a:rPr>
                <a:t>Predictions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5142D120-EBFB-4636-AE6E-3D681C57A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4587" y="3593187"/>
              <a:ext cx="0" cy="2213399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5165FC95-7817-479E-BA80-7305ECC9B59D}"/>
                </a:ext>
              </a:extLst>
            </p:cNvPr>
            <p:cNvCxnSpPr>
              <a:cxnSpLocks/>
            </p:cNvCxnSpPr>
            <p:nvPr/>
          </p:nvCxnSpPr>
          <p:spPr>
            <a:xfrm>
              <a:off x="4604587" y="5806586"/>
              <a:ext cx="3205993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667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CCC3-1CB7-4F95-A7D1-D15307F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9DE0C-4FE8-4205-8A4A-D7AD2DEAF3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dataset we’ll be using is real, historical Walmart data taken from the </a:t>
            </a:r>
            <a:r>
              <a:rPr lang="en-US" dirty="0">
                <a:hlinkClick r:id="rId3"/>
              </a:rPr>
              <a:t>M5 Forecasting Competition </a:t>
            </a:r>
            <a:r>
              <a:rPr lang="en-US" dirty="0"/>
              <a:t>on Kaggle. The data was briefly cleaned and aggregated to the week level to reduce sparsity.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E50B5E-C21A-4A6D-BF5D-6AB6F6FD1683}"/>
              </a:ext>
            </a:extLst>
          </p:cNvPr>
          <p:cNvGrpSpPr/>
          <p:nvPr/>
        </p:nvGrpSpPr>
        <p:grpSpPr>
          <a:xfrm>
            <a:off x="914400" y="1766371"/>
            <a:ext cx="4998720" cy="364878"/>
            <a:chOff x="511277" y="1724109"/>
            <a:chExt cx="7154214" cy="3648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9E3C551-3357-4347-8002-E70D32335FA1}"/>
                </a:ext>
              </a:extLst>
            </p:cNvPr>
            <p:cNvSpPr/>
            <p:nvPr/>
          </p:nvSpPr>
          <p:spPr>
            <a:xfrm>
              <a:off x="511277" y="1724109"/>
              <a:ext cx="7154214" cy="36487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defTabSz="685800">
                <a:defRPr/>
              </a:pPr>
              <a:r>
                <a:rPr lang="en-US" sz="16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the M5 Competition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35E560-EE6E-45BE-98F7-68E20E7E5764}"/>
                </a:ext>
              </a:extLst>
            </p:cNvPr>
            <p:cNvCxnSpPr/>
            <p:nvPr/>
          </p:nvCxnSpPr>
          <p:spPr>
            <a:xfrm>
              <a:off x="511277" y="2082513"/>
              <a:ext cx="7154214" cy="0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12750E-1133-448F-8DFA-282530FDA45E}"/>
              </a:ext>
            </a:extLst>
          </p:cNvPr>
          <p:cNvGrpSpPr/>
          <p:nvPr/>
        </p:nvGrpSpPr>
        <p:grpSpPr>
          <a:xfrm>
            <a:off x="914400" y="3779079"/>
            <a:ext cx="4998720" cy="364878"/>
            <a:chOff x="511277" y="1724109"/>
            <a:chExt cx="7154214" cy="364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0799567-CAC1-42A9-8D37-3C9DF83A1BBE}"/>
                </a:ext>
              </a:extLst>
            </p:cNvPr>
            <p:cNvSpPr/>
            <p:nvPr/>
          </p:nvSpPr>
          <p:spPr>
            <a:xfrm>
              <a:off x="511277" y="1724109"/>
              <a:ext cx="7154214" cy="36487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defTabSz="685800">
                <a:defRPr/>
              </a:pPr>
              <a:r>
                <a:rPr lang="en-US" sz="16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Overview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00EDBD5-1C29-4386-9034-CB61E759415C}"/>
                </a:ext>
              </a:extLst>
            </p:cNvPr>
            <p:cNvCxnSpPr/>
            <p:nvPr/>
          </p:nvCxnSpPr>
          <p:spPr>
            <a:xfrm>
              <a:off x="511277" y="2082513"/>
              <a:ext cx="7154214" cy="0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64B3EB2-95CE-42D9-8D8C-1604B19A45D2}"/>
              </a:ext>
            </a:extLst>
          </p:cNvPr>
          <p:cNvSpPr txBox="1"/>
          <p:nvPr/>
        </p:nvSpPr>
        <p:spPr>
          <a:xfrm>
            <a:off x="914400" y="4229044"/>
            <a:ext cx="5181600" cy="160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Hierarchical sales data from Walmart, the world’s largest company by revenue</a:t>
            </a:r>
          </a:p>
          <a:p>
            <a:pPr marL="173038" indent="-173038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Covers stores in three US States (California, Texas, and Wisconsin) </a:t>
            </a:r>
          </a:p>
          <a:p>
            <a:pPr marL="173038" indent="-173038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Includes item level, department, product categories, and store details</a:t>
            </a:r>
          </a:p>
          <a:p>
            <a:pPr marL="173038" indent="-173038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See the Word doc below for details:</a:t>
            </a:r>
          </a:p>
          <a:p>
            <a:pPr marL="173038" indent="-173038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D10778-DE99-49CF-91FB-8656CCAD7DA1}"/>
              </a:ext>
            </a:extLst>
          </p:cNvPr>
          <p:cNvSpPr txBox="1"/>
          <p:nvPr/>
        </p:nvSpPr>
        <p:spPr>
          <a:xfrm>
            <a:off x="914400" y="2218075"/>
            <a:ext cx="5181600" cy="1333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</a:rPr>
              <a:t>Purpose is to advance the theory of forecasting and improve its utilization by business and non-profit organizations</a:t>
            </a:r>
          </a:p>
          <a:p>
            <a:pPr marL="173038" indent="-173038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</a:rPr>
              <a:t>Preeminent forecasting competition in the academic world</a:t>
            </a:r>
          </a:p>
          <a:p>
            <a:pPr marL="173038" indent="-173038" algn="l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</a:rPr>
              <a:t>First competition (now called the M1) took place in the 1980’s)</a:t>
            </a:r>
          </a:p>
          <a:p>
            <a:pPr marL="173038" indent="-173038" algn="l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Latest competition (M5) closed just last week</a:t>
            </a:r>
            <a:endParaRPr lang="en-US" sz="1200" b="0" dirty="0">
              <a:effectLst/>
            </a:endParaRP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0CEA91AC-BE12-45D8-BD81-6964DC159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278664"/>
              </p:ext>
            </p:extLst>
          </p:nvPr>
        </p:nvGraphicFramePr>
        <p:xfrm>
          <a:off x="2106168" y="564941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Document" showAsIcon="1" r:id="rId4" imgW="914400" imgH="792360" progId="Word.Document.12">
                  <p:embed/>
                </p:oleObj>
              </mc:Choice>
              <mc:Fallback>
                <p:oleObj name="Document" showAsIcon="1" r:id="rId4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6168" y="564941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CB54CF78-8F80-4834-85E6-0312B9974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8057" y="1948810"/>
            <a:ext cx="5358282" cy="333862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17CC875-C8AD-4DC8-AA04-9A8F382A2408}"/>
              </a:ext>
            </a:extLst>
          </p:cNvPr>
          <p:cNvSpPr txBox="1"/>
          <p:nvPr/>
        </p:nvSpPr>
        <p:spPr>
          <a:xfrm>
            <a:off x="8111329" y="5349389"/>
            <a:ext cx="2924878" cy="259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>
              <a:lnSpc>
                <a:spcPct val="120000"/>
              </a:lnSpc>
              <a:spcAft>
                <a:spcPts val="400"/>
              </a:spcAft>
            </a:pPr>
            <a:r>
              <a:rPr lang="en-US" sz="1000" i="1" dirty="0"/>
              <a:t>More EDA available </a:t>
            </a:r>
            <a:r>
              <a:rPr lang="en-US" sz="1000" i="1" dirty="0">
                <a:hlinkClick r:id="rId7"/>
              </a:rPr>
              <a:t>here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16331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CCC3-1CB7-4F95-A7D1-D15307F2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411961"/>
          </a:xfrm>
        </p:spPr>
        <p:txBody>
          <a:bodyPr/>
          <a:lstStyle/>
          <a:p>
            <a:r>
              <a:rPr lang="en-US" dirty="0"/>
              <a:t>Team Expectations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B71392C-2FC9-4F9E-9C91-811CB27F1403}"/>
              </a:ext>
            </a:extLst>
          </p:cNvPr>
          <p:cNvGrpSpPr/>
          <p:nvPr/>
        </p:nvGrpSpPr>
        <p:grpSpPr>
          <a:xfrm>
            <a:off x="914400" y="1556059"/>
            <a:ext cx="4998720" cy="364878"/>
            <a:chOff x="511277" y="1724109"/>
            <a:chExt cx="7154214" cy="364878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553101A-381E-41D3-AA1A-E95290DCD5F8}"/>
                </a:ext>
              </a:extLst>
            </p:cNvPr>
            <p:cNvSpPr/>
            <p:nvPr/>
          </p:nvSpPr>
          <p:spPr>
            <a:xfrm>
              <a:off x="511277" y="1724109"/>
              <a:ext cx="7154214" cy="36487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defTabSz="685800">
                <a:defRPr/>
              </a:pPr>
              <a:r>
                <a:rPr lang="en-US" sz="16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Rules of the Road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4FE918C-3F81-4019-9654-8844CD0F2639}"/>
                </a:ext>
              </a:extLst>
            </p:cNvPr>
            <p:cNvCxnSpPr/>
            <p:nvPr/>
          </p:nvCxnSpPr>
          <p:spPr>
            <a:xfrm>
              <a:off x="511277" y="2082513"/>
              <a:ext cx="7154214" cy="0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1FD6724-D742-4F5F-93F9-114833D3087F}"/>
              </a:ext>
            </a:extLst>
          </p:cNvPr>
          <p:cNvGrpSpPr/>
          <p:nvPr/>
        </p:nvGrpSpPr>
        <p:grpSpPr>
          <a:xfrm>
            <a:off x="6278880" y="1556059"/>
            <a:ext cx="4998720" cy="364878"/>
            <a:chOff x="511277" y="1724109"/>
            <a:chExt cx="7154214" cy="364878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CECB768-A7D2-4603-ABE4-292CCD801832}"/>
                </a:ext>
              </a:extLst>
            </p:cNvPr>
            <p:cNvSpPr/>
            <p:nvPr/>
          </p:nvSpPr>
          <p:spPr>
            <a:xfrm>
              <a:off x="511277" y="1724109"/>
              <a:ext cx="7154214" cy="36487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defTabSz="685800">
                <a:defRPr/>
              </a:pPr>
              <a:r>
                <a:rPr lang="en-US" sz="16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Things We’ll Learn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2116CC7-A4DF-4B4F-9E31-45DCD13DE0DD}"/>
                </a:ext>
              </a:extLst>
            </p:cNvPr>
            <p:cNvCxnSpPr/>
            <p:nvPr/>
          </p:nvCxnSpPr>
          <p:spPr>
            <a:xfrm>
              <a:off x="511277" y="2082513"/>
              <a:ext cx="7154214" cy="0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6C31D209-0E3D-4B8F-8693-3326789C7175}"/>
              </a:ext>
            </a:extLst>
          </p:cNvPr>
          <p:cNvSpPr txBox="1"/>
          <p:nvPr/>
        </p:nvSpPr>
        <p:spPr>
          <a:xfrm>
            <a:off x="914400" y="2044339"/>
            <a:ext cx="4998720" cy="3654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Machine learning is a team sport; be respectful of others’ contributions and code reviews</a:t>
            </a:r>
          </a:p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Try to fix your own bugs, but don’t be afraid to ask for help if you</a:t>
            </a:r>
            <a:br>
              <a:rPr lang="en-US" sz="1200" dirty="0"/>
            </a:br>
            <a:r>
              <a:rPr lang="en-US" sz="1200" dirty="0"/>
              <a:t>get stuck</a:t>
            </a:r>
          </a:p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Commit early, commit often with useful descriptions</a:t>
            </a:r>
          </a:p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Show up on time and ready to walk-through your code</a:t>
            </a:r>
          </a:p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Update the Trello board before each Zoom meeting</a:t>
            </a:r>
          </a:p>
          <a:p>
            <a:pPr marL="173038" indent="-173038" fontAlgn="base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Everyone will present the weekly status update at least once</a:t>
            </a:r>
          </a:p>
          <a:p>
            <a:pPr marL="630238" lvl="2" indent="-173038" fontAlgn="base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Accomplishments</a:t>
            </a:r>
          </a:p>
          <a:p>
            <a:pPr marL="630238" lvl="2" indent="-173038" fontAlgn="base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Roadblocks</a:t>
            </a:r>
          </a:p>
          <a:p>
            <a:pPr marL="630238" lvl="2" indent="-173038" fontAlgn="base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Decisions Needed</a:t>
            </a:r>
          </a:p>
          <a:p>
            <a:pPr marL="630238" lvl="2" indent="-173038" fontAlgn="base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Next Steps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005605-D9DD-4A7D-9EF6-7234CBB8A616}"/>
              </a:ext>
            </a:extLst>
          </p:cNvPr>
          <p:cNvSpPr txBox="1"/>
          <p:nvPr/>
        </p:nvSpPr>
        <p:spPr>
          <a:xfrm>
            <a:off x="6278880" y="2044339"/>
            <a:ext cx="5181600" cy="3143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Machine learning basics</a:t>
            </a:r>
          </a:p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CI/CD basics</a:t>
            </a:r>
          </a:p>
          <a:p>
            <a:pPr marL="630238" lvl="1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Writing good tests</a:t>
            </a:r>
          </a:p>
          <a:p>
            <a:pPr marL="630238" lvl="1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Automating them with GitHub Actions</a:t>
            </a:r>
          </a:p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Functional programming basics, including taking advantage of</a:t>
            </a:r>
            <a:br>
              <a:rPr lang="en-US" sz="1200" dirty="0"/>
            </a:br>
            <a:r>
              <a:rPr lang="en-US" sz="1200" dirty="0"/>
              <a:t>first-class objects</a:t>
            </a:r>
          </a:p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Collaborating with others on Trello and GitHub</a:t>
            </a:r>
          </a:p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Writing fast, efficient python code</a:t>
            </a:r>
          </a:p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How to craft killer resume bullets</a:t>
            </a:r>
          </a:p>
        </p:txBody>
      </p:sp>
    </p:spTree>
    <p:extLst>
      <p:ext uri="{BB962C8B-B14F-4D97-AF65-F5344CB8AC3E}">
        <p14:creationId xmlns:p14="http://schemas.microsoft.com/office/powerpoint/2010/main" val="136337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CCC3-1CB7-4F95-A7D1-D15307F2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411961"/>
          </a:xfrm>
        </p:spPr>
        <p:txBody>
          <a:bodyPr/>
          <a:lstStyle/>
          <a:p>
            <a:r>
              <a:rPr lang="en-US" dirty="0"/>
              <a:t>Guiding Principles &amp; Technology Stack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9A82418-346D-4E8C-B1B2-88C6DE7B4095}"/>
              </a:ext>
            </a:extLst>
          </p:cNvPr>
          <p:cNvGrpSpPr/>
          <p:nvPr/>
        </p:nvGrpSpPr>
        <p:grpSpPr>
          <a:xfrm>
            <a:off x="9176285" y="1530151"/>
            <a:ext cx="2443404" cy="364878"/>
            <a:chOff x="8103334" y="1724109"/>
            <a:chExt cx="3577387" cy="3648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D89C1-A1B1-4005-8260-740DB9433863}"/>
                </a:ext>
              </a:extLst>
            </p:cNvPr>
            <p:cNvSpPr/>
            <p:nvPr/>
          </p:nvSpPr>
          <p:spPr>
            <a:xfrm>
              <a:off x="8103334" y="1724109"/>
              <a:ext cx="3577387" cy="36487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defTabSz="685800">
                <a:defRPr/>
              </a:pPr>
              <a:r>
                <a:rPr lang="en-US" sz="16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Tech. Stack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3BFAB44-02DE-4BCE-A1F1-816D239100F4}"/>
                </a:ext>
              </a:extLst>
            </p:cNvPr>
            <p:cNvCxnSpPr/>
            <p:nvPr/>
          </p:nvCxnSpPr>
          <p:spPr>
            <a:xfrm>
              <a:off x="8103334" y="2082513"/>
              <a:ext cx="3577387" cy="0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3358B39-3337-4A64-B29A-B0CE24F07EDA}"/>
              </a:ext>
            </a:extLst>
          </p:cNvPr>
          <p:cNvGrpSpPr/>
          <p:nvPr/>
        </p:nvGrpSpPr>
        <p:grpSpPr>
          <a:xfrm>
            <a:off x="914400" y="1530151"/>
            <a:ext cx="8017164" cy="364878"/>
            <a:chOff x="511277" y="1724109"/>
            <a:chExt cx="7154214" cy="36487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773ECE-5107-40E6-980C-CF62982A3D09}"/>
                </a:ext>
              </a:extLst>
            </p:cNvPr>
            <p:cNvSpPr/>
            <p:nvPr/>
          </p:nvSpPr>
          <p:spPr>
            <a:xfrm>
              <a:off x="511277" y="1724109"/>
              <a:ext cx="7154214" cy="36487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defTabSz="685800">
                <a:defRPr/>
              </a:pPr>
              <a:r>
                <a:rPr lang="en-US" sz="16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Guiding Principles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D9FF08-B62F-4B9E-BC92-2A0CCBA665D5}"/>
                </a:ext>
              </a:extLst>
            </p:cNvPr>
            <p:cNvCxnSpPr/>
            <p:nvPr/>
          </p:nvCxnSpPr>
          <p:spPr>
            <a:xfrm>
              <a:off x="511277" y="2082513"/>
              <a:ext cx="7154214" cy="0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0E01EB-8BE9-4DC4-BB8E-763E4A501373}"/>
              </a:ext>
            </a:extLst>
          </p:cNvPr>
          <p:cNvCxnSpPr>
            <a:cxnSpLocks/>
          </p:cNvCxnSpPr>
          <p:nvPr/>
        </p:nvCxnSpPr>
        <p:spPr>
          <a:xfrm>
            <a:off x="9053924" y="1959037"/>
            <a:ext cx="0" cy="4312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38DC71-E084-4C2F-9838-C3C70C71FAEB}"/>
              </a:ext>
            </a:extLst>
          </p:cNvPr>
          <p:cNvGrpSpPr/>
          <p:nvPr/>
        </p:nvGrpSpPr>
        <p:grpSpPr>
          <a:xfrm>
            <a:off x="914400" y="2169310"/>
            <a:ext cx="7253895" cy="376220"/>
            <a:chOff x="511276" y="2242462"/>
            <a:chExt cx="7253895" cy="376220"/>
          </a:xfrm>
        </p:grpSpPr>
        <p:sp>
          <p:nvSpPr>
            <p:cNvPr id="18" name="Donut 16">
              <a:extLst>
                <a:ext uri="{FF2B5EF4-FFF2-40B4-BE49-F238E27FC236}">
                  <a16:creationId xmlns:a16="http://schemas.microsoft.com/office/drawing/2014/main" id="{65A19F39-5F89-4AF2-BF4E-535AB708DA7F}"/>
                </a:ext>
              </a:extLst>
            </p:cNvPr>
            <p:cNvSpPr/>
            <p:nvPr/>
          </p:nvSpPr>
          <p:spPr>
            <a:xfrm>
              <a:off x="511276" y="2242462"/>
              <a:ext cx="376185" cy="376220"/>
            </a:xfrm>
            <a:prstGeom prst="donut">
              <a:avLst>
                <a:gd name="adj" fmla="val 13380"/>
              </a:avLst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685800"/>
              <a:r>
                <a:rPr lang="en-US" sz="14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E0ADC9-2148-4322-B822-3E54A91703C1}"/>
                </a:ext>
              </a:extLst>
            </p:cNvPr>
            <p:cNvSpPr/>
            <p:nvPr/>
          </p:nvSpPr>
          <p:spPr>
            <a:xfrm>
              <a:off x="971261" y="2322850"/>
              <a:ext cx="6793910" cy="215444"/>
            </a:xfrm>
            <a:prstGeom prst="rect">
              <a:avLst/>
            </a:prstGeom>
          </p:spPr>
          <p:txBody>
            <a:bodyPr wrap="square" tIns="0" rIns="0" bIns="0" anchor="ctr">
              <a:spAutoFit/>
            </a:bodyPr>
            <a:lstStyle/>
            <a:p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Other teams </a:t>
              </a:r>
              <a:r>
                <a:rPr lang="en-US" sz="14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 </a:t>
              </a:r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things; </a:t>
              </a: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build things</a:t>
              </a:r>
              <a:endParaRPr lang="en-US" sz="1400" dirty="0">
                <a:solidFill>
                  <a:srgbClr val="EEEDEA">
                    <a:lumMod val="1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B96513-B3AE-43E2-BDCC-4D2D566D0FD8}"/>
              </a:ext>
            </a:extLst>
          </p:cNvPr>
          <p:cNvGrpSpPr/>
          <p:nvPr/>
        </p:nvGrpSpPr>
        <p:grpSpPr>
          <a:xfrm>
            <a:off x="914400" y="4326604"/>
            <a:ext cx="7253895" cy="376220"/>
            <a:chOff x="511276" y="3870988"/>
            <a:chExt cx="7253895" cy="376220"/>
          </a:xfrm>
        </p:grpSpPr>
        <p:sp>
          <p:nvSpPr>
            <p:cNvPr id="41" name="Donut 16">
              <a:extLst>
                <a:ext uri="{FF2B5EF4-FFF2-40B4-BE49-F238E27FC236}">
                  <a16:creationId xmlns:a16="http://schemas.microsoft.com/office/drawing/2014/main" id="{FC7B0D70-937A-4625-85C7-E84C4AAA0E96}"/>
                </a:ext>
              </a:extLst>
            </p:cNvPr>
            <p:cNvSpPr/>
            <p:nvPr/>
          </p:nvSpPr>
          <p:spPr>
            <a:xfrm>
              <a:off x="511276" y="3870988"/>
              <a:ext cx="376185" cy="376220"/>
            </a:xfrm>
            <a:prstGeom prst="donut">
              <a:avLst>
                <a:gd name="adj" fmla="val 13380"/>
              </a:avLst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685800"/>
              <a:r>
                <a:rPr lang="en-US" sz="14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86A4C03-8C30-4587-8CE7-CCCABA18C10B}"/>
                </a:ext>
              </a:extLst>
            </p:cNvPr>
            <p:cNvSpPr/>
            <p:nvPr/>
          </p:nvSpPr>
          <p:spPr>
            <a:xfrm>
              <a:off x="971261" y="3951376"/>
              <a:ext cx="6793910" cy="215444"/>
            </a:xfrm>
            <a:prstGeom prst="rect">
              <a:avLst/>
            </a:prstGeom>
          </p:spPr>
          <p:txBody>
            <a:bodyPr wrap="square" tIns="0" rIns="0" bIns="0" anchor="ctr">
              <a:spAutoFit/>
            </a:bodyPr>
            <a:lstStyle/>
            <a:p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Proactively manage technical debt </a:t>
              </a:r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(beware the “broken window” theory)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500653-9A12-45B4-96FF-4C2DF82DB7AD}"/>
              </a:ext>
            </a:extLst>
          </p:cNvPr>
          <p:cNvGrpSpPr/>
          <p:nvPr/>
        </p:nvGrpSpPr>
        <p:grpSpPr>
          <a:xfrm>
            <a:off x="914400" y="2888408"/>
            <a:ext cx="7253895" cy="376220"/>
            <a:chOff x="511276" y="5499515"/>
            <a:chExt cx="7253895" cy="376220"/>
          </a:xfrm>
        </p:grpSpPr>
        <p:sp>
          <p:nvSpPr>
            <p:cNvPr id="56" name="Donut 16">
              <a:extLst>
                <a:ext uri="{FF2B5EF4-FFF2-40B4-BE49-F238E27FC236}">
                  <a16:creationId xmlns:a16="http://schemas.microsoft.com/office/drawing/2014/main" id="{CF586DAB-3B0E-4CEF-BFDC-8F8EC811D675}"/>
                </a:ext>
              </a:extLst>
            </p:cNvPr>
            <p:cNvSpPr/>
            <p:nvPr/>
          </p:nvSpPr>
          <p:spPr>
            <a:xfrm>
              <a:off x="511276" y="5499515"/>
              <a:ext cx="376185" cy="376220"/>
            </a:xfrm>
            <a:prstGeom prst="donut">
              <a:avLst>
                <a:gd name="adj" fmla="val 13380"/>
              </a:avLst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685800"/>
              <a:r>
                <a:rPr lang="en-US" sz="14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56E7CC-CBC6-4698-8994-378FFF69BF9F}"/>
                </a:ext>
              </a:extLst>
            </p:cNvPr>
            <p:cNvSpPr/>
            <p:nvPr/>
          </p:nvSpPr>
          <p:spPr>
            <a:xfrm>
              <a:off x="971261" y="5579903"/>
              <a:ext cx="6793910" cy="215444"/>
            </a:xfrm>
            <a:prstGeom prst="rect">
              <a:avLst/>
            </a:prstGeom>
          </p:spPr>
          <p:txBody>
            <a:bodyPr wrap="square" tIns="0" rIns="0" bIns="0" anchor="ctr">
              <a:spAutoFit/>
            </a:bodyPr>
            <a:lstStyle/>
            <a:p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Encourage continuous feedback and code reviews</a:t>
              </a:r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; we’re all here to learn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9DB008C-19C0-43B5-8881-A5B1F4432256}"/>
              </a:ext>
            </a:extLst>
          </p:cNvPr>
          <p:cNvGrpSpPr/>
          <p:nvPr/>
        </p:nvGrpSpPr>
        <p:grpSpPr>
          <a:xfrm>
            <a:off x="9287350" y="3326228"/>
            <a:ext cx="2221275" cy="542055"/>
            <a:chOff x="9082463" y="3863534"/>
            <a:chExt cx="2687743" cy="655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867FF8-8F38-4AF7-B46F-4914C42D9EDE}"/>
                </a:ext>
              </a:extLst>
            </p:cNvPr>
            <p:cNvSpPr txBox="1"/>
            <p:nvPr/>
          </p:nvSpPr>
          <p:spPr>
            <a:xfrm>
              <a:off x="9082463" y="4295974"/>
              <a:ext cx="2687743" cy="22344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1191" algn="ctr" defTabSz="685800" fontAlgn="base">
                <a:spcBef>
                  <a:spcPts val="15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EEEDEA">
                      <a:lumMod val="1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Task Management Platform</a:t>
              </a:r>
            </a:p>
          </p:txBody>
        </p:sp>
        <p:pic>
          <p:nvPicPr>
            <p:cNvPr id="1030" name="Picture 6" descr="Image result for trello logo">
              <a:extLst>
                <a:ext uri="{FF2B5EF4-FFF2-40B4-BE49-F238E27FC236}">
                  <a16:creationId xmlns:a16="http://schemas.microsoft.com/office/drawing/2014/main" id="{EEB84456-5689-48F4-95B9-C67EA6AB0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9363" y="3863534"/>
              <a:ext cx="1353943" cy="416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3DB6B8-6B46-47DA-B1DB-9756C0688536}"/>
              </a:ext>
            </a:extLst>
          </p:cNvPr>
          <p:cNvGrpSpPr/>
          <p:nvPr/>
        </p:nvGrpSpPr>
        <p:grpSpPr>
          <a:xfrm>
            <a:off x="914400" y="5045702"/>
            <a:ext cx="7253895" cy="376220"/>
            <a:chOff x="511276" y="4685251"/>
            <a:chExt cx="7253895" cy="376220"/>
          </a:xfrm>
        </p:grpSpPr>
        <p:sp>
          <p:nvSpPr>
            <p:cNvPr id="49" name="Donut 16">
              <a:extLst>
                <a:ext uri="{FF2B5EF4-FFF2-40B4-BE49-F238E27FC236}">
                  <a16:creationId xmlns:a16="http://schemas.microsoft.com/office/drawing/2014/main" id="{C907915A-DE86-44AC-A537-35B36FB521D8}"/>
                </a:ext>
              </a:extLst>
            </p:cNvPr>
            <p:cNvSpPr/>
            <p:nvPr/>
          </p:nvSpPr>
          <p:spPr>
            <a:xfrm>
              <a:off x="511276" y="4685251"/>
              <a:ext cx="376185" cy="376220"/>
            </a:xfrm>
            <a:prstGeom prst="donut">
              <a:avLst>
                <a:gd name="adj" fmla="val 13380"/>
              </a:avLst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685800"/>
              <a:r>
                <a:rPr lang="en-US" sz="14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EA49AF4-9863-42D9-BAF3-66638152DDB7}"/>
                </a:ext>
              </a:extLst>
            </p:cNvPr>
            <p:cNvSpPr/>
            <p:nvPr/>
          </p:nvSpPr>
          <p:spPr>
            <a:xfrm>
              <a:off x="971261" y="4765639"/>
              <a:ext cx="6793910" cy="215444"/>
            </a:xfrm>
            <a:prstGeom prst="rect">
              <a:avLst/>
            </a:prstGeom>
          </p:spPr>
          <p:txBody>
            <a:bodyPr wrap="square" tIns="0" rIns="0" bIns="0" anchor="ctr">
              <a:spAutoFit/>
            </a:bodyPr>
            <a:lstStyle/>
            <a:p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Minimize our collective WTF’s per minute </a:t>
              </a:r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(next slide)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A2C4E0-8F95-4689-BD5E-19D0FD9E9061}"/>
              </a:ext>
            </a:extLst>
          </p:cNvPr>
          <p:cNvGrpSpPr/>
          <p:nvPr/>
        </p:nvGrpSpPr>
        <p:grpSpPr>
          <a:xfrm>
            <a:off x="914400" y="3607506"/>
            <a:ext cx="7253895" cy="376220"/>
            <a:chOff x="511276" y="3056725"/>
            <a:chExt cx="7253895" cy="376220"/>
          </a:xfrm>
        </p:grpSpPr>
        <p:sp>
          <p:nvSpPr>
            <p:cNvPr id="55" name="Donut 16">
              <a:extLst>
                <a:ext uri="{FF2B5EF4-FFF2-40B4-BE49-F238E27FC236}">
                  <a16:creationId xmlns:a16="http://schemas.microsoft.com/office/drawing/2014/main" id="{031EE79C-0A03-4B01-99B9-8E5190C9EDF7}"/>
                </a:ext>
              </a:extLst>
            </p:cNvPr>
            <p:cNvSpPr/>
            <p:nvPr/>
          </p:nvSpPr>
          <p:spPr>
            <a:xfrm>
              <a:off x="511276" y="3056725"/>
              <a:ext cx="376185" cy="376220"/>
            </a:xfrm>
            <a:prstGeom prst="donut">
              <a:avLst>
                <a:gd name="adj" fmla="val 13380"/>
              </a:avLst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685800"/>
              <a:r>
                <a:rPr lang="en-US" sz="14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98E94E-3B76-47C5-8F69-B4750B033572}"/>
                </a:ext>
              </a:extLst>
            </p:cNvPr>
            <p:cNvSpPr/>
            <p:nvPr/>
          </p:nvSpPr>
          <p:spPr>
            <a:xfrm>
              <a:off x="971261" y="3137113"/>
              <a:ext cx="6793910" cy="215444"/>
            </a:xfrm>
            <a:prstGeom prst="rect">
              <a:avLst/>
            </a:prstGeom>
          </p:spPr>
          <p:txBody>
            <a:bodyPr wrap="square" tIns="0" rIns="0" bIns="0" anchor="ctr">
              <a:spAutoFit/>
            </a:bodyPr>
            <a:lstStyle/>
            <a:p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Eliminate unnecessary meetings and PMO activities </a:t>
              </a:r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(“Talk less, do more”)</a:t>
              </a:r>
              <a:endParaRPr lang="en-US" sz="1400" dirty="0">
                <a:solidFill>
                  <a:srgbClr val="EEEDEA">
                    <a:lumMod val="1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66293EF-11D9-4EB9-9B01-43D3419D5707}"/>
              </a:ext>
            </a:extLst>
          </p:cNvPr>
          <p:cNvGrpSpPr/>
          <p:nvPr/>
        </p:nvGrpSpPr>
        <p:grpSpPr>
          <a:xfrm>
            <a:off x="914400" y="5764801"/>
            <a:ext cx="7253895" cy="376220"/>
            <a:chOff x="511276" y="4685251"/>
            <a:chExt cx="7253895" cy="376220"/>
          </a:xfrm>
        </p:grpSpPr>
        <p:sp>
          <p:nvSpPr>
            <p:cNvPr id="53" name="Donut 16">
              <a:extLst>
                <a:ext uri="{FF2B5EF4-FFF2-40B4-BE49-F238E27FC236}">
                  <a16:creationId xmlns:a16="http://schemas.microsoft.com/office/drawing/2014/main" id="{4F612B74-7CE2-4D05-81F3-92F98640CE60}"/>
                </a:ext>
              </a:extLst>
            </p:cNvPr>
            <p:cNvSpPr/>
            <p:nvPr/>
          </p:nvSpPr>
          <p:spPr>
            <a:xfrm>
              <a:off x="511276" y="4685251"/>
              <a:ext cx="376185" cy="376220"/>
            </a:xfrm>
            <a:prstGeom prst="donut">
              <a:avLst>
                <a:gd name="adj" fmla="val 13380"/>
              </a:avLst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685800"/>
              <a:r>
                <a:rPr lang="en-US" sz="14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D4FEAC-B5E6-4873-AC37-FD914FDB5AFF}"/>
                </a:ext>
              </a:extLst>
            </p:cNvPr>
            <p:cNvSpPr/>
            <p:nvPr/>
          </p:nvSpPr>
          <p:spPr>
            <a:xfrm>
              <a:off x="971261" y="4765639"/>
              <a:ext cx="6793910" cy="215444"/>
            </a:xfrm>
            <a:prstGeom prst="rect">
              <a:avLst/>
            </a:prstGeom>
          </p:spPr>
          <p:txBody>
            <a:bodyPr wrap="square" tIns="0" rIns="0" bIns="0" anchor="ctr">
              <a:spAutoFit/>
            </a:bodyPr>
            <a:lstStyle/>
            <a:p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Automate your tests</a:t>
              </a:r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for reuse (short-term pain =&gt; long-term gain)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4ABC1-F9A9-48B8-91CE-8F173AC40A74}"/>
              </a:ext>
            </a:extLst>
          </p:cNvPr>
          <p:cNvGrpSpPr/>
          <p:nvPr/>
        </p:nvGrpSpPr>
        <p:grpSpPr>
          <a:xfrm>
            <a:off x="9388317" y="2176922"/>
            <a:ext cx="2019341" cy="719949"/>
            <a:chOff x="9388316" y="2350658"/>
            <a:chExt cx="2019341" cy="71994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66C20DE-D9FC-4B6A-AE93-88AAF250A0AF}"/>
                </a:ext>
              </a:extLst>
            </p:cNvPr>
            <p:cNvSpPr txBox="1"/>
            <p:nvPr/>
          </p:nvSpPr>
          <p:spPr>
            <a:xfrm>
              <a:off x="9388316" y="2885941"/>
              <a:ext cx="20193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1191" algn="ctr" defTabSz="685800" fontAlgn="base">
                <a:spcBef>
                  <a:spcPts val="15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EEEDEA">
                      <a:lumMod val="1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Languages / Frameworks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6876B3-B68C-412A-80DD-5C78E75676D9}"/>
                </a:ext>
              </a:extLst>
            </p:cNvPr>
            <p:cNvGrpSpPr/>
            <p:nvPr/>
          </p:nvGrpSpPr>
          <p:grpSpPr>
            <a:xfrm>
              <a:off x="9912139" y="2350658"/>
              <a:ext cx="971695" cy="486245"/>
              <a:chOff x="10219340" y="2350658"/>
              <a:chExt cx="971695" cy="486245"/>
            </a:xfrm>
          </p:grpSpPr>
          <p:pic>
            <p:nvPicPr>
              <p:cNvPr id="5" name="Picture 4" descr="Image result for python logo">
                <a:extLst>
                  <a:ext uri="{FF2B5EF4-FFF2-40B4-BE49-F238E27FC236}">
                    <a16:creationId xmlns:a16="http://schemas.microsoft.com/office/drawing/2014/main" id="{82B429EE-32B8-4485-995A-ACC98B924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9340" y="2430572"/>
                <a:ext cx="357293" cy="3572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Images and Logos — Dask 2.20.0+0.g1878a451.dirty documentation">
                <a:extLst>
                  <a:ext uri="{FF2B5EF4-FFF2-40B4-BE49-F238E27FC236}">
                    <a16:creationId xmlns:a16="http://schemas.microsoft.com/office/drawing/2014/main" id="{95230856-F4DB-4D4A-B29B-E596C5658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23900" y="2350658"/>
                <a:ext cx="467135" cy="486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88C49D-AEB2-41CC-B792-F70AFF7FDAD4}"/>
              </a:ext>
            </a:extLst>
          </p:cNvPr>
          <p:cNvGrpSpPr/>
          <p:nvPr/>
        </p:nvGrpSpPr>
        <p:grpSpPr>
          <a:xfrm>
            <a:off x="9480105" y="4370792"/>
            <a:ext cx="1835765" cy="713432"/>
            <a:chOff x="9484714" y="4664203"/>
            <a:chExt cx="1835765" cy="7134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E4A71B-C980-4568-B126-86FCEFC0F657}"/>
                </a:ext>
              </a:extLst>
            </p:cNvPr>
            <p:cNvSpPr txBox="1"/>
            <p:nvPr/>
          </p:nvSpPr>
          <p:spPr>
            <a:xfrm>
              <a:off x="9484714" y="5192969"/>
              <a:ext cx="1835765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1191" algn="ctr" defTabSz="685800" fontAlgn="base">
                <a:spcBef>
                  <a:spcPts val="15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EEEDEA">
                      <a:lumMod val="1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Collaboration Tech.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6A4A46-F324-4252-8958-81B21550CB96}"/>
                </a:ext>
              </a:extLst>
            </p:cNvPr>
            <p:cNvGrpSpPr/>
            <p:nvPr/>
          </p:nvGrpSpPr>
          <p:grpSpPr>
            <a:xfrm>
              <a:off x="9628290" y="4664203"/>
              <a:ext cx="1548613" cy="439195"/>
              <a:chOff x="9776475" y="4664203"/>
              <a:chExt cx="1548613" cy="439195"/>
            </a:xfrm>
          </p:grpSpPr>
          <p:pic>
            <p:nvPicPr>
              <p:cNvPr id="1040" name="Picture 16" descr="Image result for github logo">
                <a:extLst>
                  <a:ext uri="{FF2B5EF4-FFF2-40B4-BE49-F238E27FC236}">
                    <a16:creationId xmlns:a16="http://schemas.microsoft.com/office/drawing/2014/main" id="{9DECA2C3-88DC-4FC2-AE29-5A8E3F4E2E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2674" y="4732592"/>
                <a:ext cx="982414" cy="326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 descr="Project Jupyter - Wikipedia">
                <a:extLst>
                  <a:ext uri="{FF2B5EF4-FFF2-40B4-BE49-F238E27FC236}">
                    <a16:creationId xmlns:a16="http://schemas.microsoft.com/office/drawing/2014/main" id="{CBE7FB3C-0EF5-45C7-901A-B9A2CE7025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6475" y="4664203"/>
                <a:ext cx="378908" cy="4391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D8E418-796A-4633-844F-67872EE33D1B}"/>
              </a:ext>
            </a:extLst>
          </p:cNvPr>
          <p:cNvGrpSpPr/>
          <p:nvPr/>
        </p:nvGrpSpPr>
        <p:grpSpPr>
          <a:xfrm>
            <a:off x="9563549" y="5330702"/>
            <a:ext cx="1668877" cy="894271"/>
            <a:chOff x="9563549" y="5432302"/>
            <a:chExt cx="1668877" cy="89427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086BD30-5171-4761-BC43-BF50407B1832}"/>
                </a:ext>
              </a:extLst>
            </p:cNvPr>
            <p:cNvSpPr txBox="1"/>
            <p:nvPr/>
          </p:nvSpPr>
          <p:spPr>
            <a:xfrm>
              <a:off x="9563549" y="6173956"/>
              <a:ext cx="1668877" cy="15261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1191" algn="ctr" defTabSz="685800" fontAlgn="base">
                <a:spcBef>
                  <a:spcPts val="15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EEEDEA">
                      <a:lumMod val="1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Hosting Service</a:t>
              </a:r>
            </a:p>
          </p:txBody>
        </p:sp>
        <p:pic>
          <p:nvPicPr>
            <p:cNvPr id="3080" name="Picture 8" descr="Components of AWS EC2 - AWS and More - Medium">
              <a:extLst>
                <a:ext uri="{FF2B5EF4-FFF2-40B4-BE49-F238E27FC236}">
                  <a16:creationId xmlns:a16="http://schemas.microsoft.com/office/drawing/2014/main" id="{464371C4-1D74-4EA9-BC39-B4FB424F83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075367" y="5432302"/>
              <a:ext cx="645241" cy="70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065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CCC3-1CB7-4F95-A7D1-D15307F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WTF’s Per Minute: Guidelines from </a:t>
            </a:r>
            <a:r>
              <a:rPr lang="en-US" i="1" dirty="0"/>
              <a:t>Clean Code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C164-AAEA-41AF-8066-92C70AFF95CE}"/>
              </a:ext>
            </a:extLst>
          </p:cNvPr>
          <p:cNvSpPr/>
          <p:nvPr/>
        </p:nvSpPr>
        <p:spPr>
          <a:xfrm>
            <a:off x="511276" y="1719072"/>
            <a:ext cx="7679892" cy="4493144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object names should be descriptive and meaningful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Long names are fine if that’s what it takes to make them descriptive (can easily search for names using tab key)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Objects / vectors / tables should be lower-case nouns [e.g., </a:t>
            </a:r>
            <a:r>
              <a:rPr lang="en-US" sz="1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training_df</a:t>
            </a: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Methods / functions should start with verbs [e.g., </a:t>
            </a:r>
            <a:r>
              <a:rPr lang="en-US" sz="1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get_file_path</a:t>
            </a: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()]</a:t>
            </a:r>
            <a:b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Comments should only be included as a last resort when your code isn’t expressive enough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Comments are always failures; they suggest that you haven’t found a way to express yourself using code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 writing a comment, ask yourself: can I refactor my code or change variable / function names to clearly express what I’d want to convey in a comment?</a:t>
            </a:r>
            <a:b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Unused code is to be deleted, not commented out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you’re worried about losing a piece that you may need later, commit a new change in GitHub, delete the unwanted code, and then commit a new change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11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vast majority of data transformations should sit within expressively-named functions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Makes code easier to follow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Enables us to test each piece independently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Allows us to quickly locate and fix broken code in production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Avoids having interim tables take up valuable RAM</a:t>
            </a:r>
            <a:b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functions should do one and only one thing and contain no more than 3 parameters maximum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Functions should be as small as possible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you have a function longer than 5 lines, you probably should split it up until multiple functions</a:t>
            </a:r>
            <a:b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hardcoding, period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Anything hardcoded should be in the parameters table at the beginning of the script</a:t>
            </a:r>
            <a:b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Minimize the number of for() and while() loops used in each script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Spark internals are designed to simplify your code on the back-end as long as you avoid UDFs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minimizing wtfs per minute">
            <a:extLst>
              <a:ext uri="{FF2B5EF4-FFF2-40B4-BE49-F238E27FC236}">
                <a16:creationId xmlns:a16="http://schemas.microsoft.com/office/drawing/2014/main" id="{54A7EDE2-24F2-4859-9BE9-9DA4DD9A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168" y="2591181"/>
            <a:ext cx="3443372" cy="271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4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>
            <a:extLst>
              <a:ext uri="{FF2B5EF4-FFF2-40B4-BE49-F238E27FC236}">
                <a16:creationId xmlns:a16="http://schemas.microsoft.com/office/drawing/2014/main" id="{E16AC79F-7CE0-411D-BD66-6BDF2A14C38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43A42DA1-4BB1-4009-BB90-9CD596C9E1F8}"/>
              </a:ext>
            </a:extLst>
          </p:cNvPr>
          <p:cNvSpPr txBox="1">
            <a:spLocks/>
          </p:cNvSpPr>
          <p:nvPr/>
        </p:nvSpPr>
        <p:spPr>
          <a:xfrm>
            <a:off x="762000" y="5166360"/>
            <a:ext cx="6265333" cy="1691640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i="0" kern="1200" cap="none" spc="-75" baseline="0" dirty="0">
                <a:solidFill>
                  <a:sysClr val="windowText" lastClr="000000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</a:rPr>
              <a:t>Appendix:</a:t>
            </a:r>
            <a:br>
              <a:rPr kumimoji="0" lang="en-US" sz="3600" b="1" i="0" u="none" strike="noStrike" kern="120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</a:rPr>
            </a:br>
            <a:r>
              <a:rPr kumimoji="0" lang="en-US" sz="3600" b="0" i="0" u="none" strike="noStrike" kern="120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</a:rPr>
              <a:t>“Hacker Laws”</a:t>
            </a:r>
          </a:p>
        </p:txBody>
      </p:sp>
    </p:spTree>
    <p:extLst>
      <p:ext uri="{BB962C8B-B14F-4D97-AF65-F5344CB8AC3E}">
        <p14:creationId xmlns:p14="http://schemas.microsoft.com/office/powerpoint/2010/main" val="181040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CCC3-1CB7-4F95-A7D1-D15307F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en-US" sz="1100" u="sng" dirty="0">
                <a:latin typeface="+mn-lt"/>
                <a:hlinkClick r:id="rId2"/>
              </a:rPr>
              <a:t>(source</a:t>
            </a:r>
            <a:r>
              <a:rPr lang="en-US" sz="1100" u="sng" dirty="0">
                <a:latin typeface="+mn-lt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10EE6E-2627-4529-A3F8-21AC22BA480F}"/>
              </a:ext>
            </a:extLst>
          </p:cNvPr>
          <p:cNvSpPr txBox="1">
            <a:spLocks/>
          </p:cNvSpPr>
          <p:nvPr/>
        </p:nvSpPr>
        <p:spPr>
          <a:xfrm>
            <a:off x="663678" y="798184"/>
            <a:ext cx="11169444" cy="411961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r>
              <a:rPr lang="en-US" dirty="0"/>
              <a:t>“Hacker Laws” (1 of 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6E0FBF-B98C-4D57-8E8E-4EDE8D29B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69224"/>
              </p:ext>
            </p:extLst>
          </p:nvPr>
        </p:nvGraphicFramePr>
        <p:xfrm>
          <a:off x="838199" y="1645920"/>
          <a:ext cx="10439401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61">
                  <a:extLst>
                    <a:ext uri="{9D8B030D-6E8A-4147-A177-3AD203B41FA5}">
                      <a16:colId xmlns:a16="http://schemas.microsoft.com/office/drawing/2014/main" val="2483686361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2428128330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4263001516"/>
                    </a:ext>
                  </a:extLst>
                </a:gridCol>
              </a:tblGrid>
              <a:tr h="33995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Implications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017590"/>
                  </a:ext>
                </a:extLst>
              </a:tr>
              <a:tr h="396614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Amdahl's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Parallelization increases processing speed according to a hyperbolic tangent curve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There’s a drastic speed difference between something that’s 95% parallelized and something that’s only 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279298"/>
                  </a:ext>
                </a:extLst>
              </a:tr>
              <a:tr h="396614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The Broken Windows Theory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Visible signs of crime or lack of care increases the odd for future crime / disorderliness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Be intolerant of bad code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920458"/>
                  </a:ext>
                </a:extLst>
              </a:tr>
              <a:tr h="39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Brooks'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Adding human resources to a late development project makes it later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Staff the team right from the beginning. Focus on quality, not quantity, of DB practitioners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06030"/>
                  </a:ext>
                </a:extLst>
              </a:tr>
              <a:tr h="39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Conway's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Technical boundaries of a system will reflect the structure of the organization that built 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Use a client-server model for powering other use cases. Don’t bolt-on new applications.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274531"/>
                  </a:ext>
                </a:extLst>
              </a:tr>
              <a:tr h="39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Dunbar's Number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We can only keep so much in memory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Refactor early and often. Write simple systems. Ruthlessly cut deprecated code.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02412"/>
                  </a:ext>
                </a:extLst>
              </a:tr>
              <a:tr h="39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Gall's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Highly-complex systems are more likely to fail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Write clean, tight functions. </a:t>
                      </a:r>
                      <a:r>
                        <a:rPr lang="en-US" sz="1100" b="0" u="sng" dirty="0">
                          <a:solidFill>
                            <a:schemeClr val="tx1"/>
                          </a:solidFill>
                        </a:rPr>
                        <a:t>Limit dependency between modules.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92187"/>
                  </a:ext>
                </a:extLst>
              </a:tr>
              <a:tr h="39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Goodhart's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When a measure becomes a target, it ceases to be a good measure.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Be vigilant about overfitting.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11717"/>
                  </a:ext>
                </a:extLst>
              </a:tr>
              <a:tr h="39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Hofstadter's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It always takes longer than expected.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Be careful not to over scope engagements. Leave room to breathe so you can cover the team if disaster strikes.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156195"/>
                  </a:ext>
                </a:extLst>
              </a:tr>
              <a:tr h="5524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Hutber's</a:t>
                      </a: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Improvements to a system will lead to a deterioration in other parts of that same system.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Limit dependencies between modules. Ensure you’re constantly rerunning the pipeline during development to avoid upstream issues.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9916"/>
                  </a:ext>
                </a:extLst>
              </a:tr>
              <a:tr h="5524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The Hype Cycle &amp; Amara's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We overestimate tech. in the short-run and underestimate in the long-run.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Be purposeful when building your roadmap to describe exactly what the team will / will not do. Avoid scope creep caused by tech. hype.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217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22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CCC3-1CB7-4F95-A7D1-D15307F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en-US" sz="1100" u="sng" dirty="0">
                <a:latin typeface="+mn-lt"/>
                <a:hlinkClick r:id="rId2"/>
              </a:rPr>
              <a:t>(source</a:t>
            </a:r>
            <a:r>
              <a:rPr lang="en-US" sz="1100" u="sng" dirty="0">
                <a:latin typeface="+mn-lt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10EE6E-2627-4529-A3F8-21AC22BA480F}"/>
              </a:ext>
            </a:extLst>
          </p:cNvPr>
          <p:cNvSpPr txBox="1">
            <a:spLocks/>
          </p:cNvSpPr>
          <p:nvPr/>
        </p:nvSpPr>
        <p:spPr>
          <a:xfrm>
            <a:off x="663678" y="798184"/>
            <a:ext cx="11169444" cy="411961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r>
              <a:rPr lang="en-US" dirty="0"/>
              <a:t>“Hacker Laws” (2 of 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6E0FBF-B98C-4D57-8E8E-4EDE8D29B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11874"/>
              </p:ext>
            </p:extLst>
          </p:nvPr>
        </p:nvGraphicFramePr>
        <p:xfrm>
          <a:off x="838199" y="1645920"/>
          <a:ext cx="10439401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61">
                  <a:extLst>
                    <a:ext uri="{9D8B030D-6E8A-4147-A177-3AD203B41FA5}">
                      <a16:colId xmlns:a16="http://schemas.microsoft.com/office/drawing/2014/main" val="2483686361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2428128330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4263001516"/>
                    </a:ext>
                  </a:extLst>
                </a:gridCol>
              </a:tblGrid>
              <a:tr h="26111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Implications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017590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Hyrum's Law (The Law of Implicit Interfaces)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As your number of users scale, you should expect all attributes of your API to be used.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of your code.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616497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Kernighan's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Debugging is twice as hard as writing the code in the first place.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Write simple, not clever code. Make it as easy to read as possible.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62740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Murphy's Law / Sod's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Anything that can go wrong will go wrong.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Test 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all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of your code.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13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Occam's Razor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Prefer simple solutions.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Write simple code. If something feels complicated, ask yourself if there’s an easier way to think about 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839061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Parkinson's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Work expands so as to fill the time available for its completion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Timebox efforts to 3-5 hours per week. Work smarter, not harder.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87060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Premature Optimization Effect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Premature optimization is the root of all evil.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Get it to work and write the test before you worry about optimizing.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78136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Putt's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Management often necessarily doesn’t understand technical details.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Simplify your messaging. Partner with people who have different strengths than you do.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649289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Reed's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The utility of large networks scales exponentially with the size of the network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Build a big, diverse team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850026"/>
                  </a:ext>
                </a:extLst>
              </a:tr>
              <a:tr h="261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The Law of Conservation of Complexity (</a:t>
                      </a:r>
                      <a:r>
                        <a:rPr 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Tesler's</a:t>
                      </a: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 Law)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Some complexities cannot be reduced.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Don’t make the user journey more complex by making the code easier.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24190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The Law of Leaky Abstractions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All non-trivial abstractions introduce bugs.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Be sure your abstractions are necessary.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39079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The Law of Triviality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People tend to spend more time on trivial or cosmetic issues than on substantial ones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Be judicious with your time. Avoid unnecessary PMO like the plague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7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9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CCC3-1CB7-4F95-A7D1-D15307F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en-US" sz="1100" u="sng" dirty="0">
                <a:latin typeface="+mn-lt"/>
                <a:hlinkClick r:id="rId2"/>
              </a:rPr>
              <a:t>(source</a:t>
            </a:r>
            <a:r>
              <a:rPr lang="en-US" sz="1100" u="sng" dirty="0">
                <a:latin typeface="+mn-lt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10EE6E-2627-4529-A3F8-21AC22BA480F}"/>
              </a:ext>
            </a:extLst>
          </p:cNvPr>
          <p:cNvSpPr txBox="1">
            <a:spLocks/>
          </p:cNvSpPr>
          <p:nvPr/>
        </p:nvSpPr>
        <p:spPr>
          <a:xfrm>
            <a:off x="663678" y="798184"/>
            <a:ext cx="11169444" cy="411961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r>
              <a:rPr lang="en-US" dirty="0"/>
              <a:t>“Hacker Laws” (3 of 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6E0FBF-B98C-4D57-8E8E-4EDE8D29B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30061"/>
              </p:ext>
            </p:extLst>
          </p:nvPr>
        </p:nvGraphicFramePr>
        <p:xfrm>
          <a:off x="838199" y="1645920"/>
          <a:ext cx="10439401" cy="349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61">
                  <a:extLst>
                    <a:ext uri="{9D8B030D-6E8A-4147-A177-3AD203B41FA5}">
                      <a16:colId xmlns:a16="http://schemas.microsoft.com/office/drawing/2014/main" val="2483686361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2428128330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4263001516"/>
                    </a:ext>
                  </a:extLst>
                </a:gridCol>
              </a:tblGrid>
              <a:tr h="26111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Implications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017590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The Pareto Principle (The 80/20 Rule)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80% of value comes from 20%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Work with leadership to identify the 80% of value we should be going after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021978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The Robustness Principle (</a:t>
                      </a:r>
                      <a:r>
                        <a:rPr 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Postel's</a:t>
                      </a: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Law)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Be conservative in what you do, be liberal in what you accept from others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Avoid using rigid functions. Understand that most users will try to enter weird objects as inputs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477423"/>
                  </a:ext>
                </a:extLst>
              </a:tr>
              <a:tr h="306876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The Single Responsibility Principle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Every module should only do one thing.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Write simple code. Don’t try to do too much in one function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41982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The Open/Closed Principle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Interfaces should be open for extension but closed for modification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Write extensible functions (e.g., take other functions as parameters). Try not to be too prescriptive.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49047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The DRY Principle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Don’t repeat yourself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Don’t write the same code more than once. Use functions and variable effectively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24113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The KISS principle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Keep it simple.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Do everything you can to fight complexity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23781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YAGNI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Only build functionality your users are asking for.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Try to avoid pursuing ideas that aren’t explicitly being asked for by someone (either a PMD or a client)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77273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The Fallacies of Distributed Computing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Distributed computing offers many advantages but also some unforeseen consequences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Educate the team on Spark to help them solve known issues, particularly OOM failures and latency limitations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035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542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ZTfIG9eAETkB.MFFjN4w"/>
</p:tagLst>
</file>

<file path=ppt/theme/theme1.xml><?xml version="1.0" encoding="utf-8"?>
<a:theme xmlns:a="http://schemas.openxmlformats.org/drawingml/2006/main" name="DD Template Aug 2017 16x9">
  <a:themeElements>
    <a:clrScheme name="DD Rebrand Dec 2016">
      <a:dk1>
        <a:srgbClr val="000000"/>
      </a:dk1>
      <a:lt1>
        <a:srgbClr val="FFFFFF"/>
      </a:lt1>
      <a:dk2>
        <a:srgbClr val="000000"/>
      </a:dk2>
      <a:lt2>
        <a:srgbClr val="F7F5F3"/>
      </a:lt2>
      <a:accent1>
        <a:srgbClr val="86F200"/>
      </a:accent1>
      <a:accent2>
        <a:srgbClr val="34F0FF"/>
      </a:accent2>
      <a:accent3>
        <a:srgbClr val="FDD300"/>
      </a:accent3>
      <a:accent4>
        <a:srgbClr val="3EFAC5"/>
      </a:accent4>
      <a:accent5>
        <a:srgbClr val="787878"/>
      </a:accent5>
      <a:accent6>
        <a:srgbClr val="5A5A5A"/>
      </a:accent6>
      <a:hlink>
        <a:srgbClr val="3C3C3C"/>
      </a:hlink>
      <a:folHlink>
        <a:srgbClr val="1E1E1E"/>
      </a:folHlink>
    </a:clrScheme>
    <a:fontScheme name="DD Presentation Template Aug 2017">
      <a:majorFont>
        <a:latin typeface="Chronicle Display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 fontAlgn="base">
          <a:lnSpc>
            <a:spcPct val="120000"/>
          </a:lnSpc>
          <a:defRPr sz="1400" b="0" dirty="0" smtClean="0">
            <a:effectLst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D-PresentationTemplate_16x9.potx" id="{B4543C5C-A3F5-40EC-92E6-E0B5EFCAD0CA}" vid="{540D5DE9-AACF-4F06-9757-1B7754C15D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1654</Words>
  <Application>Microsoft Office PowerPoint</Application>
  <PresentationFormat>Widescreen</PresentationFormat>
  <Paragraphs>189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Century Gothic</vt:lpstr>
      <vt:lpstr>Chronicle Display Black</vt:lpstr>
      <vt:lpstr>Courier New</vt:lpstr>
      <vt:lpstr>Open Sans</vt:lpstr>
      <vt:lpstr>Wingdings</vt:lpstr>
      <vt:lpstr>DD Template Aug 2017 16x9</vt:lpstr>
      <vt:lpstr>think-cell Slide</vt:lpstr>
      <vt:lpstr>Microsoft Word Document</vt:lpstr>
      <vt:lpstr>Team Objectives</vt:lpstr>
      <vt:lpstr>Data Overview</vt:lpstr>
      <vt:lpstr>Team Expectations</vt:lpstr>
      <vt:lpstr>Guiding Principles &amp; Technology Stack</vt:lpstr>
      <vt:lpstr>Minimizing WTF’s Per Minute: Guidelines from Clean Code</vt:lpstr>
      <vt:lpstr>PowerPoint Presentation</vt:lpstr>
      <vt:lpstr>(source)</vt:lpstr>
      <vt:lpstr>(source)</vt:lpstr>
      <vt:lpstr>(source)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2020-07-06T21:23:14Z</dcterms:created>
  <dcterms:modified xsi:type="dcterms:W3CDTF">2020-07-06T21:23:36Z</dcterms:modified>
</cp:coreProperties>
</file>