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8-sampling-dist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Distributions</a:t>
            </a:r>
            <a:br/>
            <a:br/>
            <a:r>
              <a:rPr/>
              <a:t>Ed Harris / Megan Lewis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Gaussian assumption (important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Regression and ANOVA</a:t>
            </a:r>
          </a:p>
          <a:p>
            <a:pPr lvl="0"/>
            <a:r>
              <a:rPr/>
              <a:t>Gaussian is described by 2 quantities: the </a:t>
            </a:r>
            <a:r>
              <a:rPr b="1"/>
              <a:t>mean</a:t>
            </a:r>
            <a:r>
              <a:rPr/>
              <a:t> and the </a:t>
            </a:r>
            <a:r>
              <a:rPr b="1"/>
              <a:t>variance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Gaussian histograms - to R!</a:t>
            </a:r>
          </a:p>
        </p:txBody>
      </p:sp>
      <p:pic>
        <p:nvPicPr>
          <p:cNvPr descr="pics/gaussian_fu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Back to R!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Quartile-Quartile (Q-Q)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Might want a peek or even more formally test whether data are Gaussian</a:t>
            </a:r>
          </a:p>
          <a:p>
            <a:pPr lvl="0"/>
            <a:r>
              <a:rPr/>
              <a:t>I.e., Do the residuals of a linear model adhere to the assumption of a Gaussian distribution?</a:t>
            </a:r>
          </a:p>
          <a:p>
            <a:pPr lvl="0"/>
            <a:r>
              <a:rPr/>
              <a:t>Q-Q plots are a common diagnostic plot</a:t>
            </a:r>
          </a:p>
          <a:p>
            <a:pPr lvl="0" indent="0" marL="0">
              <a:buNone/>
            </a:pPr>
            <a:r>
              <a:rPr b="1"/>
              <a:t>To R for some examples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Count data of discrete events, objects, etc.</a:t>
            </a:r>
          </a:p>
          <a:p>
            <a:pPr lvl="0"/>
            <a:r>
              <a:rPr/>
              <a:t>Integers, for example the number of beetles caught each day in a pitfall trap</a:t>
            </a:r>
          </a:p>
          <a:p>
            <a:pPr lvl="0"/>
            <a:r>
              <a:rPr/>
              <a:t>Poisson data are typically skewed to the right</a:t>
            </a:r>
          </a:p>
          <a:p>
            <a:pPr lvl="0"/>
            <a:r>
              <a:rPr/>
              <a:t>Described by a single parameter, (lambda), which describes the mean and the variance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 Poisson data</a:t>
            </a:r>
          </a:p>
          <a:p>
            <a:pPr lvl="0"/>
            <a:r>
              <a:rPr/>
              <a:t>Density plot for different Poisson lambda values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Exactly 2 outcomes: 0 and 1, Yes and No, True and False, etc.</a:t>
            </a:r>
          </a:p>
          <a:p>
            <a:pPr lvl="0"/>
            <a:r>
              <a:rPr/>
              <a:t>Data are the count of “successes”” in (binary) outcomes of a series of independent events</a:t>
            </a:r>
          </a:p>
          <a:p>
            <a:pPr lvl="0"/>
            <a:r>
              <a:rPr/>
              <a:t>Data coding can be variable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do some coding!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Example: Nest boxes</a:t>
            </a:r>
          </a:p>
          <a:p>
            <a:pPr lvl="0"/>
            <a:r>
              <a:rPr/>
              <a:t>Example: Flipping a coin</a:t>
            </a:r>
          </a:p>
          <a:p>
            <a:pPr lvl="0"/>
            <a:r>
              <a:rPr/>
              <a:t>Density plot for different Binomial parameters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Good practice</a:t>
            </a:r>
            <a:r>
              <a:rPr/>
              <a:t> - a set of steps to adhere to when diagnosing a distribution.</a:t>
            </a:r>
          </a:p>
          <a:p>
            <a:pPr lvl="0" indent="-342900" marL="342900">
              <a:buAutoNum type="arabicPeriod"/>
            </a:pPr>
            <a:r>
              <a:rPr/>
              <a:t>Develop an expectation of the distribution, based on the type of data</a:t>
            </a:r>
          </a:p>
          <a:p>
            <a:pPr lvl="0" indent="-342900" marL="342900">
              <a:buAutoNum type="arabicPeriod"/>
            </a:pPr>
            <a:r>
              <a:rPr/>
              <a:t>Graph the data i.e., histograms and q-q plots</a:t>
            </a:r>
          </a:p>
          <a:p>
            <a:pPr lvl="0" indent="-342900" marL="342900">
              <a:buAutoNum type="arabicPeriod"/>
            </a:pPr>
            <a:r>
              <a:rPr/>
              <a:t>Compare q-q plots with different distributions for comparison if in doubt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</a:t>
            </a:r>
          </a:p>
        </p:txBody>
      </p:sp>
      <p:pic>
        <p:nvPicPr>
          <p:cNvPr descr="pics/unsplash-bu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08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Distributions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Can you guess the weight of this bull? What about you and 99 friends?”.</a:t>
            </a:r>
          </a:p>
          <a:p>
            <a:pPr lvl="0" indent="0" marL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of the histogram</a:t>
            </a:r>
          </a:p>
          <a:p>
            <a:pPr lvl="0"/>
            <a:r>
              <a:rPr/>
              <a:t>Gaussian: that ain’t normal!</a:t>
            </a:r>
          </a:p>
          <a:p>
            <a:pPr lvl="0"/>
            <a:r>
              <a:rPr/>
              <a:t>Poisson distribution</a:t>
            </a:r>
          </a:p>
          <a:p>
            <a:pPr lvl="0"/>
            <a:r>
              <a:rPr/>
              <a:t>Binomial distribution</a:t>
            </a:r>
          </a:p>
          <a:p>
            <a:pPr lvl="0"/>
            <a:r>
              <a:rPr/>
              <a:t>Diagnosing the distribution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the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Plots a numeric variable on the x axis</a:t>
            </a:r>
          </a:p>
          <a:p>
            <a:pPr lvl="0"/>
            <a:r>
              <a:rPr/>
              <a:t>Frequency of observations on the y axis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histogram for continuous variable</a:t>
            </a:r>
          </a:p>
        </p:txBody>
      </p:sp>
      <p:pic>
        <p:nvPicPr>
          <p:cNvPr descr="pics/histogram_c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Let’s go coding!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 the concept of population versus sample?</a:t>
            </a:r>
          </a:p>
          <a:p>
            <a:pPr lvl="0"/>
            <a:r>
              <a:rPr/>
              <a:t>Population of 10,000 cats versus a sample of 100 cats</a:t>
            </a:r>
          </a:p>
          <a:p>
            <a:pPr lvl="0"/>
            <a:r>
              <a:rPr/>
              <a:t>Expected variation in random sample means?</a:t>
            </a:r>
          </a:p>
          <a:p>
            <a:pPr lvl="0" indent="0" marL="0">
              <a:buNone/>
            </a:pPr>
            <a:r>
              <a:rPr b="1"/>
              <a:t>Coding examples!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Gaussian: That ain’t necessarily normal!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Classic “Bell curve” shaped distribution</a:t>
            </a:r>
          </a:p>
          <a:p>
            <a:pPr lvl="0"/>
            <a:r>
              <a:rPr/>
              <a:t>Continuous numeric variables that “measure” things (e.g., human height)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08</dc:title>
  <dc:creator>Ed Harris / Megan Lewis</dc:creator>
  <cp:keywords/>
  <dcterms:created xsi:type="dcterms:W3CDTF">2024-03-18T11:29:43Z</dcterms:created>
  <dcterms:modified xsi:type="dcterms:W3CDTF">2024-03-18T11:29:43Z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2023-03-20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Distributions</vt:lpwstr>
  </property>
  <property fmtid="{D5CDD505-2E9C-101B-9397-08002B2CF9AE}" pid="14" name="toc-title">
    <vt:lpwstr>Table of contents</vt:lpwstr>
  </property>
</Properties>
</file>