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79" r:id="rId11"/>
    <p:sldId id="277" r:id="rId12"/>
    <p:sldId id="273" r:id="rId13"/>
    <p:sldId id="274" r:id="rId14"/>
    <p:sldId id="275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 Lee" initials="ML" lastIdx="1" clrIdx="0">
    <p:extLst>
      <p:ext uri="{19B8F6BF-5375-455C-9EA6-DF929625EA0E}">
        <p15:presenceInfo xmlns:p15="http://schemas.microsoft.com/office/powerpoint/2012/main" userId="9a036394966f87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440"/>
    <p:restoredTop sz="94747"/>
  </p:normalViewPr>
  <p:slideViewPr>
    <p:cSldViewPr snapToGrid="0" snapToObjects="1">
      <p:cViewPr varScale="1">
        <p:scale>
          <a:sx n="29" d="100"/>
          <a:sy n="29" d="100"/>
        </p:scale>
        <p:origin x="232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7" Type="http://schemas.openxmlformats.org/officeDocument/2006/relationships/image" Target="../media/image12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03BC-958B-034A-8004-76D1872D9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8800" i="1" dirty="0" err="1">
                <a:solidFill>
                  <a:schemeClr val="accent5">
                    <a:lumMod val="75000"/>
                  </a:schemeClr>
                </a:solidFill>
              </a:rPr>
              <a:t>doctors_office</a:t>
            </a:r>
            <a:endParaRPr lang="en-US" sz="88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089B3-20BB-1A4A-9E09-8975577DE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68613"/>
          </a:xfrm>
        </p:spPr>
        <p:txBody>
          <a:bodyPr>
            <a:normAutofit fontScale="92500"/>
          </a:bodyPr>
          <a:lstStyle/>
          <a:p>
            <a:pPr algn="l"/>
            <a:r>
              <a:rPr lang="en-US" sz="3200" dirty="0"/>
              <a:t>IT 125</a:t>
            </a:r>
          </a:p>
          <a:p>
            <a:pPr algn="l"/>
            <a:r>
              <a:rPr lang="en-US" sz="3200" dirty="0"/>
              <a:t>Winter 2019</a:t>
            </a:r>
          </a:p>
          <a:p>
            <a:pPr algn="l"/>
            <a:r>
              <a:rPr lang="en-US" sz="3200" dirty="0"/>
              <a:t>Keith </a:t>
            </a:r>
            <a:r>
              <a:rPr lang="en-US" sz="3200" dirty="0" err="1"/>
              <a:t>Chirayus</a:t>
            </a:r>
            <a:r>
              <a:rPr lang="en-US" sz="3200" dirty="0"/>
              <a:t>, Megan Laine, &amp; Rita </a:t>
            </a:r>
            <a:r>
              <a:rPr lang="en-US" sz="3200" dirty="0" err="1"/>
              <a:t>Yatina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222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7DB7-129F-6E4A-B4AF-46230582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Example queries and 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3929C-3B13-CC47-9085-A3D6EE4842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8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B1A3-8D7C-484E-A3F2-599A8C8C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Get a list of patients who are minors; show their phone # and mailing address.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28692-2B18-774D-BA2D-5219C296D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330" y="1930400"/>
            <a:ext cx="10385619" cy="3880773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CREATE OR REPLACE VIEW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UnderagePatients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b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SELECT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pt_fname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' ',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pt_lname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pt_birthday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pt_phone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pt_address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pt_city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pt_state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pt_zip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TIMESTAMPDIFF( YEAR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pt_birthday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CURDATE()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&lt;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19D51-4022-7D4A-9A1F-1D43EA902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810737"/>
            <a:ext cx="7251700" cy="120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D925A4-EBD3-D643-820D-333B91F45D56}"/>
              </a:ext>
            </a:extLst>
          </p:cNvPr>
          <p:cNvSpPr txBox="1"/>
          <p:nvPr/>
        </p:nvSpPr>
        <p:spPr>
          <a:xfrm>
            <a:off x="11254154" y="6353906"/>
            <a:ext cx="93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Keith</a:t>
            </a:r>
          </a:p>
        </p:txBody>
      </p:sp>
    </p:spTree>
    <p:extLst>
      <p:ext uri="{BB962C8B-B14F-4D97-AF65-F5344CB8AC3E}">
        <p14:creationId xmlns:p14="http://schemas.microsoft.com/office/powerpoint/2010/main" val="57624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5830-CFD7-234B-BC28-B7A043CD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Get a list of the names and pager numbers for urgent care doctors: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F43D74-69FE-ED4B-A38F-7FBB708EE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lh4.googleusercontent.com/TzfPLVa7wdftYDfTVOtz_mgyxY8tit6GVhfYnf5DQz0DAc-2GBZLAipRoNlQIhgElpx43CT0depRECrKTfhCxSi4vWCPMcrL4bkAcmS3RdacLD1BwGEIn4d7E609j6aGs3gnkymqE30">
            <a:extLst>
              <a:ext uri="{FF2B5EF4-FFF2-40B4-BE49-F238E27FC236}">
                <a16:creationId xmlns:a16="http://schemas.microsoft.com/office/drawing/2014/main" id="{BB8D3EC5-543D-3E4D-9115-ADE270CC7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2160588"/>
            <a:ext cx="7342337" cy="408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241683-D3F4-A545-AF80-4FD6396C2F91}"/>
              </a:ext>
            </a:extLst>
          </p:cNvPr>
          <p:cNvSpPr txBox="1"/>
          <p:nvPr/>
        </p:nvSpPr>
        <p:spPr>
          <a:xfrm>
            <a:off x="11254154" y="6353906"/>
            <a:ext cx="93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Rita</a:t>
            </a:r>
          </a:p>
        </p:txBody>
      </p:sp>
    </p:spTree>
    <p:extLst>
      <p:ext uri="{BB962C8B-B14F-4D97-AF65-F5344CB8AC3E}">
        <p14:creationId xmlns:p14="http://schemas.microsoft.com/office/powerpoint/2010/main" val="2901136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5830-CFD7-234B-BC28-B7A043CD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Which doctor has seen the most patients?</a:t>
            </a:r>
            <a:endParaRPr lang="en-US" dirty="0">
              <a:solidFill>
                <a:srgbClr val="002060"/>
              </a:solidFill>
              <a:effectLst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F43D74-69FE-ED4B-A38F-7FBB708EE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lh3.googleusercontent.com/aLGwBMkqNWAeNE10C9yz2lglmTPe97VvGh8as0JEstDG_C2vw4-bMZV5EyIAEbjkwbiFey0xuiUYbGUdgkrP1yn6_faUc2tjKSMcWuSHeP223RaVdZFdj9Rd7PqHsjFgYx7Qy7mjC_g">
            <a:extLst>
              <a:ext uri="{FF2B5EF4-FFF2-40B4-BE49-F238E27FC236}">
                <a16:creationId xmlns:a16="http://schemas.microsoft.com/office/drawing/2014/main" id="{3466C365-49FF-2B4A-AF31-6FAD7E29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1947105"/>
            <a:ext cx="8772352" cy="461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A16A74-CA06-624B-A686-08E7CBFF458B}"/>
              </a:ext>
            </a:extLst>
          </p:cNvPr>
          <p:cNvSpPr txBox="1"/>
          <p:nvPr/>
        </p:nvSpPr>
        <p:spPr>
          <a:xfrm>
            <a:off x="11254154" y="6353906"/>
            <a:ext cx="93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Rita</a:t>
            </a:r>
          </a:p>
        </p:txBody>
      </p:sp>
    </p:spTree>
    <p:extLst>
      <p:ext uri="{BB962C8B-B14F-4D97-AF65-F5344CB8AC3E}">
        <p14:creationId xmlns:p14="http://schemas.microsoft.com/office/powerpoint/2010/main" val="349190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5830-CFD7-234B-BC28-B7A043CD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For each appointment type, how many of those appointments does the clinic have on record?</a:t>
            </a:r>
            <a:endParaRPr lang="en-US" dirty="0">
              <a:solidFill>
                <a:srgbClr val="002060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16A74-CA06-624B-A686-08E7CBFF458B}"/>
              </a:ext>
            </a:extLst>
          </p:cNvPr>
          <p:cNvSpPr txBox="1"/>
          <p:nvPr/>
        </p:nvSpPr>
        <p:spPr>
          <a:xfrm>
            <a:off x="11254154" y="6353906"/>
            <a:ext cx="93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Megan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E6E34-BDC1-7242-B401-34536F2B4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348" y="2499458"/>
            <a:ext cx="7000073" cy="1159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2F264B-C530-CA47-9555-2CAB9C09D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348" y="3821724"/>
            <a:ext cx="3046686" cy="280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52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5830-CFD7-234B-BC28-B7A043CD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solidFill>
                  <a:srgbClr val="002060"/>
                </a:solidFill>
              </a:rPr>
              <a:t>Lessons Learned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23B97-D5E5-9E4A-8D41-089C63E57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9846"/>
            <a:ext cx="8596668" cy="484163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Practical experience creating database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Retrieve data, manipulate database objects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Image/file storage: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en-US" sz="2800" dirty="0"/>
              <a:t> vs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2800" dirty="0"/>
              <a:t> (data path)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How to calculate how many years old/young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/>
              <a:t>Domain knowledge important for DB design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Don’t use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800" dirty="0"/>
              <a:t> data-type if business needs will change </a:t>
            </a:r>
            <a:r>
              <a:rPr lang="en-US" sz="2000" i="1" dirty="0"/>
              <a:t>(</a:t>
            </a:r>
            <a:r>
              <a:rPr lang="en-US" sz="2000" i="1" dirty="0" err="1"/>
              <a:t>ie</a:t>
            </a:r>
            <a:r>
              <a:rPr lang="en-US" sz="2000" i="1" dirty="0"/>
              <a:t> 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doctor_specialty</a:t>
            </a:r>
            <a:r>
              <a:rPr lang="en-US" sz="2000" i="1" dirty="0"/>
              <a:t>)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480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03BC-958B-034A-8004-76D1872D9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8800" i="1" dirty="0">
                <a:solidFill>
                  <a:schemeClr val="accent5">
                    <a:lumMod val="75000"/>
                  </a:schemeClr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089B3-20BB-1A4A-9E09-8975577DE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68613"/>
          </a:xfrm>
        </p:spPr>
        <p:txBody>
          <a:bodyPr>
            <a:normAutofit fontScale="92500"/>
          </a:bodyPr>
          <a:lstStyle/>
          <a:p>
            <a:pPr algn="l"/>
            <a:r>
              <a:rPr lang="en-US" sz="3200" dirty="0"/>
              <a:t>IT 125</a:t>
            </a:r>
          </a:p>
          <a:p>
            <a:pPr algn="l"/>
            <a:r>
              <a:rPr lang="en-US" sz="3200" dirty="0"/>
              <a:t>Winter 2019</a:t>
            </a:r>
          </a:p>
          <a:p>
            <a:pPr algn="l"/>
            <a:r>
              <a:rPr lang="en-US" sz="3200" dirty="0"/>
              <a:t>Keith </a:t>
            </a:r>
            <a:r>
              <a:rPr lang="en-US" sz="3200" dirty="0" err="1"/>
              <a:t>Chirayus</a:t>
            </a:r>
            <a:r>
              <a:rPr lang="en-US" sz="3200" dirty="0"/>
              <a:t>, Megan Laine, &amp; Rita </a:t>
            </a:r>
            <a:r>
              <a:rPr lang="en-US" sz="3200" dirty="0" err="1"/>
              <a:t>Yatina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545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5830-CFD7-234B-BC28-B7A043CD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>
                <a:solidFill>
                  <a:srgbClr val="002060"/>
                </a:solidFill>
              </a:rPr>
              <a:t>Concept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23B97-D5E5-9E4A-8D41-089C63E57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7077"/>
            <a:ext cx="8596668" cy="4224285"/>
          </a:xfrm>
        </p:spPr>
        <p:txBody>
          <a:bodyPr>
            <a:noAutofit/>
          </a:bodyPr>
          <a:lstStyle/>
          <a:p>
            <a:r>
              <a:rPr lang="en-US" sz="2400" dirty="0"/>
              <a:t>A small medical office</a:t>
            </a:r>
          </a:p>
          <a:p>
            <a:r>
              <a:rPr lang="en-US" sz="2400" dirty="0"/>
              <a:t>What are the demographics of an office’s patient base?</a:t>
            </a:r>
          </a:p>
          <a:p>
            <a:r>
              <a:rPr lang="en-US" sz="2400" dirty="0"/>
              <a:t>Send a 1 year appointment reminder</a:t>
            </a:r>
          </a:p>
          <a:p>
            <a:pPr lvl="1"/>
            <a:r>
              <a:rPr lang="en-US" sz="1800" dirty="0"/>
              <a:t>Sports physicals</a:t>
            </a:r>
          </a:p>
          <a:p>
            <a:pPr lvl="1"/>
            <a:r>
              <a:rPr lang="en-US" sz="1800" dirty="0"/>
              <a:t>Vaccinations</a:t>
            </a:r>
          </a:p>
          <a:p>
            <a:pPr lvl="1"/>
            <a:r>
              <a:rPr lang="en-US" sz="1800" dirty="0"/>
              <a:t>Screenings</a:t>
            </a:r>
          </a:p>
          <a:p>
            <a:r>
              <a:rPr lang="en-US" sz="2400" dirty="0"/>
              <a:t>Status of insurance payments due</a:t>
            </a:r>
          </a:p>
          <a:p>
            <a:r>
              <a:rPr lang="en-US" sz="2400" dirty="0"/>
              <a:t>Common diagnoses</a:t>
            </a:r>
          </a:p>
          <a:p>
            <a:r>
              <a:rPr lang="en-US" sz="2400" dirty="0"/>
              <a:t>Tracking appointment information and diagnoses</a:t>
            </a:r>
          </a:p>
        </p:txBody>
      </p:sp>
      <p:sp>
        <p:nvSpPr>
          <p:cNvPr id="4" name="Cloud Callout 3">
            <a:extLst>
              <a:ext uri="{FF2B5EF4-FFF2-40B4-BE49-F238E27FC236}">
                <a16:creationId xmlns:a16="http://schemas.microsoft.com/office/drawing/2014/main" id="{382D6F76-8E68-D049-A2FB-2DACC0D3C133}"/>
              </a:ext>
            </a:extLst>
          </p:cNvPr>
          <p:cNvSpPr/>
          <p:nvPr/>
        </p:nvSpPr>
        <p:spPr>
          <a:xfrm>
            <a:off x="8686799" y="3429000"/>
            <a:ext cx="3247293" cy="2037862"/>
          </a:xfrm>
          <a:prstGeom prst="cloudCallout">
            <a:avLst>
              <a:gd name="adj1" fmla="val -76763"/>
              <a:gd name="adj2" fmla="val 3774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0070C0"/>
                </a:solidFill>
              </a:rPr>
              <a:t>Did you know?</a:t>
            </a:r>
          </a:p>
          <a:p>
            <a:pPr algn="ctr"/>
            <a:r>
              <a:rPr lang="en-US" i="1" dirty="0">
                <a:solidFill>
                  <a:srgbClr val="0070C0"/>
                </a:solidFill>
              </a:rPr>
              <a:t>There are 68,000 to 87,000 unique diagnosis codes</a:t>
            </a:r>
          </a:p>
        </p:txBody>
      </p:sp>
    </p:spTree>
    <p:extLst>
      <p:ext uri="{BB962C8B-B14F-4D97-AF65-F5344CB8AC3E}">
        <p14:creationId xmlns:p14="http://schemas.microsoft.com/office/powerpoint/2010/main" val="113882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BAD24C-E9D0-CC49-B779-AEC529E40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117" y="331479"/>
            <a:ext cx="9639621" cy="6488585"/>
          </a:xfrm>
        </p:spPr>
      </p:pic>
    </p:spTree>
    <p:extLst>
      <p:ext uri="{BB962C8B-B14F-4D97-AF65-F5344CB8AC3E}">
        <p14:creationId xmlns:p14="http://schemas.microsoft.com/office/powerpoint/2010/main" val="255329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5830-CFD7-234B-BC28-B7A043CD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>
                <a:solidFill>
                  <a:srgbClr val="002060"/>
                </a:solidFill>
              </a:rPr>
              <a:t>How did we divide work?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41F587-2158-BD4D-81A1-BBFE9F479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717604"/>
              </p:ext>
            </p:extLst>
          </p:nvPr>
        </p:nvGraphicFramePr>
        <p:xfrm>
          <a:off x="356776" y="2057400"/>
          <a:ext cx="9237783" cy="382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938">
                  <a:extLst>
                    <a:ext uri="{9D8B030D-6E8A-4147-A177-3AD203B41FA5}">
                      <a16:colId xmlns:a16="http://schemas.microsoft.com/office/drawing/2014/main" val="2699680733"/>
                    </a:ext>
                  </a:extLst>
                </a:gridCol>
                <a:gridCol w="2604612">
                  <a:extLst>
                    <a:ext uri="{9D8B030D-6E8A-4147-A177-3AD203B41FA5}">
                      <a16:colId xmlns:a16="http://schemas.microsoft.com/office/drawing/2014/main" val="585389742"/>
                    </a:ext>
                  </a:extLst>
                </a:gridCol>
                <a:gridCol w="2709041">
                  <a:extLst>
                    <a:ext uri="{9D8B030D-6E8A-4147-A177-3AD203B41FA5}">
                      <a16:colId xmlns:a16="http://schemas.microsoft.com/office/drawing/2014/main" val="437016340"/>
                    </a:ext>
                  </a:extLst>
                </a:gridCol>
                <a:gridCol w="2482192">
                  <a:extLst>
                    <a:ext uri="{9D8B030D-6E8A-4147-A177-3AD203B41FA5}">
                      <a16:colId xmlns:a16="http://schemas.microsoft.com/office/drawing/2014/main" val="1346537922"/>
                    </a:ext>
                  </a:extLst>
                </a:gridCol>
              </a:tblGrid>
              <a:tr h="6740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Keith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Megan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Rita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8261"/>
                  </a:ext>
                </a:extLst>
              </a:tr>
              <a:tr h="15948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Phase 1</a:t>
                      </a:r>
                    </a:p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dirty="0"/>
                        <a:t>(stand-alone tables +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</a:t>
                      </a:r>
                    </a:p>
                    <a:p>
                      <a:r>
                        <a:rPr lang="en-US" dirty="0" err="1"/>
                        <a:t>patient_photo</a:t>
                      </a:r>
                      <a:endParaRPr 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emergency_contact</a:t>
                      </a:r>
                      <a:endParaRPr 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+ 3 queries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diagnosis</a:t>
                      </a:r>
                    </a:p>
                    <a:p>
                      <a:r>
                        <a:rPr lang="en-US" dirty="0"/>
                        <a:t>insurer</a:t>
                      </a:r>
                    </a:p>
                    <a:p>
                      <a:r>
                        <a:rPr lang="en-US" dirty="0" err="1"/>
                        <a:t>appointment_type</a:t>
                      </a:r>
                      <a:endParaRPr 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+ 3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doctor</a:t>
                      </a:r>
                    </a:p>
                    <a:p>
                      <a:r>
                        <a:rPr lang="en-US" dirty="0" err="1"/>
                        <a:t>doctor_photo</a:t>
                      </a:r>
                      <a:endParaRPr lang="en-US" dirty="0"/>
                    </a:p>
                    <a:p>
                      <a:r>
                        <a:rPr lang="en-US" dirty="0"/>
                        <a:t>+ 3 queries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14074"/>
                  </a:ext>
                </a:extLst>
              </a:tr>
              <a:tr h="15557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Phase 2</a:t>
                      </a:r>
                    </a:p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dirty="0"/>
                        <a:t>(linking tables +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reimbursement_rate</a:t>
                      </a:r>
                      <a:endParaRPr lang="en-US" dirty="0"/>
                    </a:p>
                    <a:p>
                      <a:r>
                        <a:rPr lang="en-US" dirty="0" err="1"/>
                        <a:t>pt_insurance</a:t>
                      </a:r>
                      <a:br>
                        <a:rPr lang="en-US" dirty="0"/>
                      </a:br>
                      <a:r>
                        <a:rPr lang="en-US" dirty="0"/>
                        <a:t>+ change 1 query to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appointment</a:t>
                      </a:r>
                    </a:p>
                    <a:p>
                      <a:r>
                        <a:rPr lang="en-US" dirty="0"/>
                        <a:t>+ change 1 query to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diagnosis_list</a:t>
                      </a:r>
                      <a:endParaRPr lang="en-US" dirty="0"/>
                    </a:p>
                    <a:p>
                      <a:r>
                        <a:rPr lang="en-US" dirty="0"/>
                        <a:t>+ change 1 query to 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543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87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5830-CFD7-234B-BC28-B7A043CD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rgbClr val="002060"/>
                </a:solidFill>
              </a:rPr>
              <a:t>Patient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1FDBD4F4-D430-CA46-828E-DE3444E69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7964" y="2160588"/>
            <a:ext cx="2245358" cy="13207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39A720-816A-574D-8FDD-2636F016E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160589"/>
            <a:ext cx="2587181" cy="38807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7BE2EEE-7C3D-A047-B1F9-CE50B98BA110}"/>
              </a:ext>
            </a:extLst>
          </p:cNvPr>
          <p:cNvSpPr txBox="1"/>
          <p:nvPr/>
        </p:nvSpPr>
        <p:spPr>
          <a:xfrm>
            <a:off x="7292537" y="4174235"/>
            <a:ext cx="1589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Spouse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Partner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Guardian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BCDC7-0BBD-6748-B9AE-955DA6A2A11B}"/>
              </a:ext>
            </a:extLst>
          </p:cNvPr>
          <p:cNvSpPr txBox="1"/>
          <p:nvPr/>
        </p:nvSpPr>
        <p:spPr>
          <a:xfrm>
            <a:off x="3547112" y="5579696"/>
            <a:ext cx="7019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'</a:t>
            </a:r>
            <a:r>
              <a:rPr lang="en-US" sz="2000" dirty="0" err="1">
                <a:solidFill>
                  <a:srgbClr val="002060"/>
                </a:solidFill>
              </a:rPr>
              <a:t>patient''s</a:t>
            </a:r>
            <a:r>
              <a:rPr lang="en-US" sz="2000" dirty="0">
                <a:solidFill>
                  <a:srgbClr val="002060"/>
                </a:solidFill>
              </a:rPr>
              <a:t> partner OMERO lives in a different state’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'listed phone </a:t>
            </a:r>
            <a:r>
              <a:rPr lang="en-US" sz="2000" dirty="0" err="1">
                <a:solidFill>
                  <a:srgbClr val="002060"/>
                </a:solidFill>
              </a:rPr>
              <a:t>num</a:t>
            </a:r>
            <a:r>
              <a:rPr lang="en-US" sz="2000" dirty="0">
                <a:solidFill>
                  <a:srgbClr val="002060"/>
                </a:solidFill>
              </a:rPr>
              <a:t> is cell; work phone = 5108417895’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'2nd emergency contact: brother John 2145263542'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FEDF1A6-8F06-D94D-9410-C92C96CD8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727" y="2160588"/>
            <a:ext cx="2707881" cy="2495818"/>
          </a:xfrm>
          <a:prstGeom prst="rect">
            <a:avLst/>
          </a:prstGeom>
        </p:spPr>
      </p:pic>
      <p:sp>
        <p:nvSpPr>
          <p:cNvPr id="26" name="Bent-Up Arrow 25">
            <a:extLst>
              <a:ext uri="{FF2B5EF4-FFF2-40B4-BE49-F238E27FC236}">
                <a16:creationId xmlns:a16="http://schemas.microsoft.com/office/drawing/2014/main" id="{6EAFCCE3-7B53-AA45-85AA-690CBCB2035C}"/>
              </a:ext>
            </a:extLst>
          </p:cNvPr>
          <p:cNvSpPr/>
          <p:nvPr/>
        </p:nvSpPr>
        <p:spPr>
          <a:xfrm flipV="1">
            <a:off x="6034518" y="3670053"/>
            <a:ext cx="1730848" cy="504181"/>
          </a:xfrm>
          <a:prstGeom prst="bentUpArrow">
            <a:avLst>
              <a:gd name="adj1" fmla="val 2221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ent Arrow 30">
            <a:extLst>
              <a:ext uri="{FF2B5EF4-FFF2-40B4-BE49-F238E27FC236}">
                <a16:creationId xmlns:a16="http://schemas.microsoft.com/office/drawing/2014/main" id="{44906B0D-9A66-8C46-A2EA-6809D0DB3F17}"/>
              </a:ext>
            </a:extLst>
          </p:cNvPr>
          <p:cNvSpPr/>
          <p:nvPr/>
        </p:nvSpPr>
        <p:spPr>
          <a:xfrm rot="2216324" flipV="1">
            <a:off x="3177281" y="4251800"/>
            <a:ext cx="739663" cy="1441688"/>
          </a:xfrm>
          <a:prstGeom prst="bentArrow">
            <a:avLst>
              <a:gd name="adj1" fmla="val 15244"/>
              <a:gd name="adj2" fmla="val 25000"/>
              <a:gd name="adj3" fmla="val 25000"/>
              <a:gd name="adj4" fmla="val 48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88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5830-CFD7-234B-BC28-B7A043CD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rgbClr val="002060"/>
                </a:solidFill>
              </a:rPr>
              <a:t>Doctor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61A337-68C6-A94D-8A3F-5DC4805BB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160588"/>
            <a:ext cx="2531712" cy="256615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BF2BF9-C60D-A248-94B6-96468FCF7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82197" y="2160588"/>
            <a:ext cx="2204484" cy="1567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1217DF-634F-4644-8985-BF98BDDFF67B}"/>
              </a:ext>
            </a:extLst>
          </p:cNvPr>
          <p:cNvSpPr txBox="1"/>
          <p:nvPr/>
        </p:nvSpPr>
        <p:spPr>
          <a:xfrm>
            <a:off x="3809454" y="4863552"/>
            <a:ext cx="22865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Primary Care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Pediatrics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Urgent Care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Gynecologist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Allergist</a:t>
            </a:r>
          </a:p>
        </p:txBody>
      </p:sp>
      <p:sp>
        <p:nvSpPr>
          <p:cNvPr id="11" name="Bent-Up Arrow 10">
            <a:extLst>
              <a:ext uri="{FF2B5EF4-FFF2-40B4-BE49-F238E27FC236}">
                <a16:creationId xmlns:a16="http://schemas.microsoft.com/office/drawing/2014/main" id="{77A264C9-6B0F-8D49-8F39-A181693A7FE4}"/>
              </a:ext>
            </a:extLst>
          </p:cNvPr>
          <p:cNvSpPr/>
          <p:nvPr/>
        </p:nvSpPr>
        <p:spPr>
          <a:xfrm flipV="1">
            <a:off x="2873430" y="3705934"/>
            <a:ext cx="1730848" cy="1157617"/>
          </a:xfrm>
          <a:prstGeom prst="bentUpArrow">
            <a:avLst>
              <a:gd name="adj1" fmla="val 8842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4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A5D753-B8CD-A241-B6FB-2E6EBCD52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177115"/>
            <a:ext cx="2925503" cy="18181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905830-CFD7-234B-BC28-B7A043CD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rgbClr val="002060"/>
                </a:solidFill>
              </a:rPr>
              <a:t>Insurance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B5FBC6-D1C3-FC45-8217-14EBABC54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586" y="2160585"/>
            <a:ext cx="2776748" cy="183463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033B23A-B3C6-FB40-86E1-80477FD113F5}"/>
              </a:ext>
            </a:extLst>
          </p:cNvPr>
          <p:cNvGrpSpPr/>
          <p:nvPr/>
        </p:nvGrpSpPr>
        <p:grpSpPr>
          <a:xfrm>
            <a:off x="7259834" y="2177115"/>
            <a:ext cx="3334790" cy="1818109"/>
            <a:chOff x="6634994" y="2177114"/>
            <a:chExt cx="3334790" cy="181810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EB69C1B-4042-C34F-B3E4-E2A37974A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0244" y="2177114"/>
              <a:ext cx="3239540" cy="181810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640AA9A-73B3-E44F-878C-06E1C770C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34994" y="2576927"/>
              <a:ext cx="190500" cy="635000"/>
            </a:xfrm>
            <a:prstGeom prst="rect">
              <a:avLst/>
            </a:prstGeom>
          </p:spPr>
        </p:pic>
      </p:grpSp>
      <p:sp>
        <p:nvSpPr>
          <p:cNvPr id="18" name="Bent-Up Arrow 17">
            <a:extLst>
              <a:ext uri="{FF2B5EF4-FFF2-40B4-BE49-F238E27FC236}">
                <a16:creationId xmlns:a16="http://schemas.microsoft.com/office/drawing/2014/main" id="{175A4876-AB45-C440-80A7-1548DD0A0980}"/>
              </a:ext>
            </a:extLst>
          </p:cNvPr>
          <p:cNvSpPr/>
          <p:nvPr/>
        </p:nvSpPr>
        <p:spPr>
          <a:xfrm flipV="1">
            <a:off x="10149669" y="2267743"/>
            <a:ext cx="1251945" cy="1957666"/>
          </a:xfrm>
          <a:prstGeom prst="bentUpArrow">
            <a:avLst>
              <a:gd name="adj1" fmla="val 8842"/>
              <a:gd name="adj2" fmla="val 25000"/>
              <a:gd name="adj3" fmla="val 2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ent-Up Arrow 21">
            <a:extLst>
              <a:ext uri="{FF2B5EF4-FFF2-40B4-BE49-F238E27FC236}">
                <a16:creationId xmlns:a16="http://schemas.microsoft.com/office/drawing/2014/main" id="{BB296927-60A8-9C46-8FE6-2EDD0F7DD650}"/>
              </a:ext>
            </a:extLst>
          </p:cNvPr>
          <p:cNvSpPr/>
          <p:nvPr/>
        </p:nvSpPr>
        <p:spPr>
          <a:xfrm flipH="1" flipV="1">
            <a:off x="3635495" y="2267743"/>
            <a:ext cx="604433" cy="1957666"/>
          </a:xfrm>
          <a:prstGeom prst="bentUpArrow">
            <a:avLst>
              <a:gd name="adj1" fmla="val 16406"/>
              <a:gd name="adj2" fmla="val 25000"/>
              <a:gd name="adj3" fmla="val 2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ADE03F-84E0-D443-857E-FFA428471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620" y="4290735"/>
            <a:ext cx="5414167" cy="19576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CF7C71-FEB9-1641-8FD7-F95A30E354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3651" y="4316036"/>
            <a:ext cx="1811223" cy="2456963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AD98D4-5CE4-A445-8489-8552279E2594}"/>
              </a:ext>
            </a:extLst>
          </p:cNvPr>
          <p:cNvCxnSpPr>
            <a:cxnSpLocks/>
          </p:cNvCxnSpPr>
          <p:nvPr/>
        </p:nvCxnSpPr>
        <p:spPr>
          <a:xfrm>
            <a:off x="5796939" y="4966447"/>
            <a:ext cx="3775078" cy="116769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C811D2-9447-9147-8FF3-5B4B6776426E}"/>
              </a:ext>
            </a:extLst>
          </p:cNvPr>
          <p:cNvCxnSpPr>
            <a:cxnSpLocks/>
          </p:cNvCxnSpPr>
          <p:nvPr/>
        </p:nvCxnSpPr>
        <p:spPr>
          <a:xfrm>
            <a:off x="5796939" y="4659377"/>
            <a:ext cx="377507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7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5830-CFD7-234B-BC28-B7A043CD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rgbClr val="002060"/>
                </a:solidFill>
              </a:rPr>
              <a:t>Appointment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452F1F-A0EC-9E44-A6D0-46B71634C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2160588"/>
            <a:ext cx="2196007" cy="2974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9E4338-F087-7449-8760-0E73D8ABF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057" y="2160588"/>
            <a:ext cx="3181616" cy="1936636"/>
          </a:xfrm>
          <a:prstGeom prst="rect">
            <a:avLst/>
          </a:prstGeom>
        </p:spPr>
      </p:pic>
      <p:sp>
        <p:nvSpPr>
          <p:cNvPr id="13" name="Bent-Up Arrow 12">
            <a:extLst>
              <a:ext uri="{FF2B5EF4-FFF2-40B4-BE49-F238E27FC236}">
                <a16:creationId xmlns:a16="http://schemas.microsoft.com/office/drawing/2014/main" id="{5517D9A5-AEEC-0A42-97CC-51FEA070BD5B}"/>
              </a:ext>
            </a:extLst>
          </p:cNvPr>
          <p:cNvSpPr/>
          <p:nvPr/>
        </p:nvSpPr>
        <p:spPr>
          <a:xfrm flipV="1">
            <a:off x="6596673" y="2271382"/>
            <a:ext cx="1282731" cy="2222796"/>
          </a:xfrm>
          <a:prstGeom prst="bentUpArrow">
            <a:avLst>
              <a:gd name="adj1" fmla="val 8842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9C5E72-D0C0-5E45-ADC8-B4BE2BA76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847" y="4604972"/>
            <a:ext cx="4680926" cy="171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5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5830-CFD7-234B-BC28-B7A043CD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rgbClr val="002060"/>
                </a:solidFill>
              </a:rPr>
              <a:t>Diagnosis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0330B9-64C4-4141-AB06-EA3D4DA54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84095"/>
            <a:ext cx="2799864" cy="17642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EB48F1-B2D8-AE40-B94C-A7F556B3E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505" y="1984095"/>
            <a:ext cx="2512207" cy="2128664"/>
          </a:xfrm>
          <a:prstGeom prst="rect">
            <a:avLst/>
          </a:prstGeom>
        </p:spPr>
      </p:pic>
      <p:sp>
        <p:nvSpPr>
          <p:cNvPr id="12" name="Bent-Up Arrow 11">
            <a:extLst>
              <a:ext uri="{FF2B5EF4-FFF2-40B4-BE49-F238E27FC236}">
                <a16:creationId xmlns:a16="http://schemas.microsoft.com/office/drawing/2014/main" id="{8C6F1CAE-E5F8-5D42-B8E2-E990C0C441F0}"/>
              </a:ext>
            </a:extLst>
          </p:cNvPr>
          <p:cNvSpPr/>
          <p:nvPr/>
        </p:nvSpPr>
        <p:spPr>
          <a:xfrm flipV="1">
            <a:off x="8243712" y="2210462"/>
            <a:ext cx="830999" cy="2178604"/>
          </a:xfrm>
          <a:prstGeom prst="bentUpArrow">
            <a:avLst>
              <a:gd name="adj1" fmla="val 16612"/>
              <a:gd name="adj2" fmla="val 25000"/>
              <a:gd name="adj3" fmla="val 2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7931B1-F7C2-DB47-B984-E1DA504F5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791" y="4389067"/>
            <a:ext cx="4394759" cy="22488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76D860-E36F-474D-B16A-FB4DC8A06513}"/>
              </a:ext>
            </a:extLst>
          </p:cNvPr>
          <p:cNvSpPr txBox="1"/>
          <p:nvPr/>
        </p:nvSpPr>
        <p:spPr>
          <a:xfrm>
            <a:off x="670603" y="4083346"/>
            <a:ext cx="48481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‘Z00’ Routine Health Maintenance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‘401’ Hypertension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‘T78’ Allergy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‘R05’ Cough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‘H66’ Acute otitis media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‘F33’ Depression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‘R51’ Headache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‘R69’ Illness unspecified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376B6A6B-1526-E443-83C6-4AB0302429D6}"/>
              </a:ext>
            </a:extLst>
          </p:cNvPr>
          <p:cNvSpPr/>
          <p:nvPr/>
        </p:nvSpPr>
        <p:spPr>
          <a:xfrm>
            <a:off x="5540028" y="5233482"/>
            <a:ext cx="3534683" cy="701806"/>
          </a:xfrm>
          <a:prstGeom prst="frame">
            <a:avLst>
              <a:gd name="adj1" fmla="val 2856"/>
            </a:avLst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C7AAE3-C67F-6240-B41C-02E52C9BA521}"/>
              </a:ext>
            </a:extLst>
          </p:cNvPr>
          <p:cNvCxnSpPr>
            <a:cxnSpLocks/>
          </p:cNvCxnSpPr>
          <p:nvPr/>
        </p:nvCxnSpPr>
        <p:spPr>
          <a:xfrm flipH="1" flipV="1">
            <a:off x="2671483" y="4927601"/>
            <a:ext cx="3621741" cy="46915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C83D1A-0433-3945-A661-B11A6C526EA4}"/>
              </a:ext>
            </a:extLst>
          </p:cNvPr>
          <p:cNvCxnSpPr>
            <a:cxnSpLocks/>
          </p:cNvCxnSpPr>
          <p:nvPr/>
        </p:nvCxnSpPr>
        <p:spPr>
          <a:xfrm flipH="1" flipV="1">
            <a:off x="2671483" y="5233481"/>
            <a:ext cx="3621742" cy="39784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7D7EB8-554F-2548-9965-F07B9E1BF5AE}"/>
              </a:ext>
            </a:extLst>
          </p:cNvPr>
          <p:cNvCxnSpPr>
            <a:cxnSpLocks/>
          </p:cNvCxnSpPr>
          <p:nvPr/>
        </p:nvCxnSpPr>
        <p:spPr>
          <a:xfrm flipH="1" flipV="1">
            <a:off x="3935054" y="5577208"/>
            <a:ext cx="2358171" cy="2789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F43FD771-1A13-064C-99B9-91E94DF8A59A}"/>
              </a:ext>
            </a:extLst>
          </p:cNvPr>
          <p:cNvSpPr/>
          <p:nvPr/>
        </p:nvSpPr>
        <p:spPr>
          <a:xfrm>
            <a:off x="8944707" y="19660"/>
            <a:ext cx="3247293" cy="2037862"/>
          </a:xfrm>
          <a:prstGeom prst="cloudCallout">
            <a:avLst>
              <a:gd name="adj1" fmla="val -59434"/>
              <a:gd name="adj2" fmla="val 4695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0070C0"/>
                </a:solidFill>
              </a:rPr>
              <a:t>Did you know?</a:t>
            </a:r>
          </a:p>
          <a:p>
            <a:pPr algn="ctr"/>
            <a:r>
              <a:rPr lang="en-US" i="1" dirty="0">
                <a:solidFill>
                  <a:srgbClr val="0070C0"/>
                </a:solidFill>
              </a:rPr>
              <a:t>You can include up to 12 diagnoses on a single insurance claim form</a:t>
            </a:r>
          </a:p>
        </p:txBody>
      </p:sp>
    </p:spTree>
    <p:extLst>
      <p:ext uri="{BB962C8B-B14F-4D97-AF65-F5344CB8AC3E}">
        <p14:creationId xmlns:p14="http://schemas.microsoft.com/office/powerpoint/2010/main" val="12071520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</TotalTime>
  <Words>373</Words>
  <Application>Microsoft Macintosh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Consolas</vt:lpstr>
      <vt:lpstr>Trebuchet MS</vt:lpstr>
      <vt:lpstr>Wingdings 3</vt:lpstr>
      <vt:lpstr>Facet</vt:lpstr>
      <vt:lpstr>doctors_office</vt:lpstr>
      <vt:lpstr>Concept</vt:lpstr>
      <vt:lpstr>PowerPoint Presentation</vt:lpstr>
      <vt:lpstr>How did we divide work?</vt:lpstr>
      <vt:lpstr>Patient</vt:lpstr>
      <vt:lpstr>Doctor</vt:lpstr>
      <vt:lpstr>Insurance</vt:lpstr>
      <vt:lpstr>Appointment</vt:lpstr>
      <vt:lpstr>Diagnosis</vt:lpstr>
      <vt:lpstr>Example queries and views</vt:lpstr>
      <vt:lpstr>Get a list of patients who are minors; show their phone # and mailing address.</vt:lpstr>
      <vt:lpstr>Get a list of the names and pager numbers for urgent care doctors:</vt:lpstr>
      <vt:lpstr>Which doctor has seen the most patients?</vt:lpstr>
      <vt:lpstr>For each appointment type, how many of those appointments does the clinic have on record?</vt:lpstr>
      <vt:lpstr>Lessons Learned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doctors_office</dc:title>
  <dc:creator>Megan Lee</dc:creator>
  <cp:lastModifiedBy>Megan Lee</cp:lastModifiedBy>
  <cp:revision>22</cp:revision>
  <dcterms:created xsi:type="dcterms:W3CDTF">2019-03-05T01:28:19Z</dcterms:created>
  <dcterms:modified xsi:type="dcterms:W3CDTF">2019-03-11T22:22:39Z</dcterms:modified>
</cp:coreProperties>
</file>