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0" r:id="rId1"/>
  </p:sldMasterIdLst>
  <p:notesMasterIdLst>
    <p:notesMasterId r:id="rId9"/>
  </p:notesMasterIdLst>
  <p:sldIdLst>
    <p:sldId id="256" r:id="rId2"/>
    <p:sldId id="266" r:id="rId3"/>
    <p:sldId id="258" r:id="rId4"/>
    <p:sldId id="264" r:id="rId5"/>
    <p:sldId id="260" r:id="rId6"/>
    <p:sldId id="267" r:id="rId7"/>
    <p:sldId id="268" r:id="rId8"/>
  </p:sldIdLst>
  <p:sldSz cx="9144000" cy="6858000" type="screen4x3"/>
  <p:notesSz cx="7010400" cy="92964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Merriweather" panose="00000500000000000000" pitchFamily="2" charset="0"/>
      <p:regular r:id="rId14"/>
      <p:bold r:id="rId15"/>
      <p:italic r:id="rId16"/>
      <p:boldItalic r:id="rId17"/>
    </p:embeddedFont>
    <p:embeddedFont>
      <p:font typeface="Source Sans Pro" panose="020B0503030403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4"/>
  </p:normalViewPr>
  <p:slideViewPr>
    <p:cSldViewPr snapToGrid="0"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2" y="6"/>
            <a:ext cx="3039219" cy="46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650" tIns="46325" rIns="92650" bIns="463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69602" y="6"/>
            <a:ext cx="3039219" cy="46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650" tIns="46325" rIns="92650" bIns="463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2688" y="696913"/>
            <a:ext cx="4645025" cy="3484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360" y="4416112"/>
            <a:ext cx="5607684" cy="4182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650" tIns="46325" rIns="92650" bIns="463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2" y="8829042"/>
            <a:ext cx="3039219" cy="46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650" tIns="46325" rIns="92650" bIns="463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69602" y="8829042"/>
            <a:ext cx="3039219" cy="46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650" tIns="46325" rIns="92650" bIns="46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719138"/>
            <a:ext cx="4645025" cy="3484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1:notes"/>
          <p:cNvSpPr txBox="1">
            <a:spLocks noGrp="1"/>
          </p:cNvSpPr>
          <p:nvPr>
            <p:ph type="sldNum" idx="12"/>
          </p:nvPr>
        </p:nvSpPr>
        <p:spPr>
          <a:xfrm>
            <a:off x="3969602" y="8829042"/>
            <a:ext cx="3039219" cy="46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650" tIns="46325" rIns="92650" bIns="46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701360" y="4416112"/>
            <a:ext cx="5607684" cy="4182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650" tIns="46325" rIns="92650" bIns="46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45025" cy="3484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2:notes"/>
          <p:cNvSpPr txBox="1">
            <a:spLocks noGrp="1"/>
          </p:cNvSpPr>
          <p:nvPr>
            <p:ph type="sldNum" idx="12"/>
          </p:nvPr>
        </p:nvSpPr>
        <p:spPr>
          <a:xfrm>
            <a:off x="3969602" y="8829042"/>
            <a:ext cx="3039219" cy="46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650" tIns="46325" rIns="92650" bIns="46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:notes"/>
          <p:cNvSpPr txBox="1">
            <a:spLocks noGrp="1"/>
          </p:cNvSpPr>
          <p:nvPr>
            <p:ph type="body" idx="1"/>
          </p:nvPr>
        </p:nvSpPr>
        <p:spPr>
          <a:xfrm>
            <a:off x="701360" y="4416112"/>
            <a:ext cx="5607684" cy="4182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650" tIns="46325" rIns="92650" bIns="46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418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45025" cy="3484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969602" y="8829042"/>
            <a:ext cx="3039219" cy="46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650" tIns="46325" rIns="92650" bIns="46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701360" y="4416112"/>
            <a:ext cx="5607684" cy="4182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650" tIns="46325" rIns="92650" bIns="46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45025" cy="3484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969602" y="8829042"/>
            <a:ext cx="3039219" cy="46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650" tIns="46325" rIns="92650" bIns="46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701360" y="4416112"/>
            <a:ext cx="5607684" cy="4182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650" tIns="46325" rIns="92650" bIns="46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1970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45025" cy="3484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5:notes"/>
          <p:cNvSpPr txBox="1">
            <a:spLocks noGrp="1"/>
          </p:cNvSpPr>
          <p:nvPr>
            <p:ph type="sldNum" idx="12"/>
          </p:nvPr>
        </p:nvSpPr>
        <p:spPr>
          <a:xfrm>
            <a:off x="3969602" y="8829042"/>
            <a:ext cx="3039219" cy="46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650" tIns="46325" rIns="92650" bIns="46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701360" y="4416112"/>
            <a:ext cx="5607684" cy="4182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650" tIns="46325" rIns="92650" bIns="46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45025" cy="3484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6:notes"/>
          <p:cNvSpPr txBox="1">
            <a:spLocks noGrp="1"/>
          </p:cNvSpPr>
          <p:nvPr>
            <p:ph type="sldNum" idx="12"/>
          </p:nvPr>
        </p:nvSpPr>
        <p:spPr>
          <a:xfrm>
            <a:off x="3969602" y="8829042"/>
            <a:ext cx="3039219" cy="46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650" tIns="46325" rIns="92650" bIns="46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5" name="Google Shape;155;p6:notes"/>
          <p:cNvSpPr txBox="1">
            <a:spLocks noGrp="1"/>
          </p:cNvSpPr>
          <p:nvPr>
            <p:ph type="body" idx="1"/>
          </p:nvPr>
        </p:nvSpPr>
        <p:spPr>
          <a:xfrm>
            <a:off x="701360" y="4416112"/>
            <a:ext cx="5607684" cy="4182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650" tIns="46325" rIns="92650" bIns="46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913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45025" cy="3484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6:notes"/>
          <p:cNvSpPr txBox="1">
            <a:spLocks noGrp="1"/>
          </p:cNvSpPr>
          <p:nvPr>
            <p:ph type="sldNum" idx="12"/>
          </p:nvPr>
        </p:nvSpPr>
        <p:spPr>
          <a:xfrm>
            <a:off x="3969602" y="8829042"/>
            <a:ext cx="3039219" cy="46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650" tIns="46325" rIns="92650" bIns="46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55" name="Google Shape;155;p6:notes"/>
          <p:cNvSpPr txBox="1">
            <a:spLocks noGrp="1"/>
          </p:cNvSpPr>
          <p:nvPr>
            <p:ph type="body" idx="1"/>
          </p:nvPr>
        </p:nvSpPr>
        <p:spPr>
          <a:xfrm>
            <a:off x="701360" y="4416112"/>
            <a:ext cx="5607684" cy="4182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650" tIns="46325" rIns="92650" bIns="46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4810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899357" y="3630258"/>
            <a:ext cx="1682044" cy="1017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840"/>
              <a:buFont typeface="Source Sans Pro"/>
              <a:buNone/>
              <a:defRPr sz="1050" b="1"/>
            </a:lvl1pPr>
            <a:lvl2pPr lvl="1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900"/>
              <a:buNone/>
              <a:defRPr sz="1125"/>
            </a:lvl2pPr>
            <a:lvl3pPr lvl="2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810"/>
              <a:buNone/>
              <a:defRPr sz="1013"/>
            </a:lvl3pPr>
            <a:lvl4pPr lvl="3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720"/>
              <a:buNone/>
              <a:defRPr sz="900"/>
            </a:lvl4pPr>
            <a:lvl5pPr lvl="4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720"/>
              <a:buNone/>
              <a:defRPr sz="900"/>
            </a:lvl5pPr>
            <a:lvl6pPr lvl="5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lvl="6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lvl="7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lvl="8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1600200" y="1371600"/>
            <a:ext cx="7886700" cy="117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erriweather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2"/>
          </p:nvPr>
        </p:nvSpPr>
        <p:spPr>
          <a:xfrm>
            <a:off x="1752600" y="2819400"/>
            <a:ext cx="65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SzPts val="1200"/>
              <a:buFont typeface="Source Sans Pro"/>
              <a:buNone/>
              <a:defRPr/>
            </a:lvl1pPr>
            <a:lvl2pPr marL="914400" lvl="1" indent="-32004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1440"/>
              <a:buChar char="▪"/>
              <a:defRPr/>
            </a:lvl2pPr>
            <a:lvl3pPr marL="1371600" lvl="2" indent="-320039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3"/>
          </p:nvPr>
        </p:nvSpPr>
        <p:spPr>
          <a:xfrm>
            <a:off x="4264380" y="3630616"/>
            <a:ext cx="1682044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840"/>
              <a:buFont typeface="Source Sans Pro"/>
              <a:buNone/>
              <a:defRPr sz="105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2004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1440"/>
              <a:buChar char="▪"/>
              <a:defRPr/>
            </a:lvl2pPr>
            <a:lvl3pPr marL="1371600" lvl="2" indent="-320039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4"/>
          </p:nvPr>
        </p:nvSpPr>
        <p:spPr>
          <a:xfrm>
            <a:off x="6629400" y="3657604"/>
            <a:ext cx="1676400" cy="101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840"/>
              <a:buFont typeface="Source Sans Pro"/>
              <a:buNone/>
              <a:defRPr sz="105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2004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1440"/>
              <a:buChar char="▪"/>
              <a:defRPr/>
            </a:lvl2pPr>
            <a:lvl3pPr marL="1371600" lvl="2" indent="-320039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0" y="1371997"/>
            <a:ext cx="1255989" cy="11727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" name="Google Shape;20;p2"/>
          <p:cNvSpPr>
            <a:spLocks noGrp="1"/>
          </p:cNvSpPr>
          <p:nvPr>
            <p:ph type="pic" idx="5"/>
          </p:nvPr>
        </p:nvSpPr>
        <p:spPr>
          <a:xfrm>
            <a:off x="156538" y="1468437"/>
            <a:ext cx="979488" cy="979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5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accent4"/>
              </a:buClr>
              <a:buSzPts val="108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Noto Sans Symbols"/>
              <a:buChar char="▪"/>
              <a:defRPr sz="1125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accent4"/>
              </a:buClr>
              <a:buSzPts val="81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accent4"/>
              </a:buClr>
              <a:buSzPts val="720"/>
              <a:buFont typeface="Noto Sans Symbols"/>
              <a:buChar char="▪"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 rot="5400000">
            <a:off x="5050631" y="2712244"/>
            <a:ext cx="4957764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body" idx="1"/>
          </p:nvPr>
        </p:nvSpPr>
        <p:spPr>
          <a:xfrm rot="5400000">
            <a:off x="1050133" y="797719"/>
            <a:ext cx="4957763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SzPts val="1440"/>
              <a:buNone/>
              <a:defRPr/>
            </a:lvl1pPr>
            <a:lvl2pPr marL="914400" lvl="1" indent="-32004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1440"/>
              <a:buChar char="▪"/>
              <a:defRPr/>
            </a:lvl2pPr>
            <a:lvl3pPr marL="1371600" lvl="2" indent="-320039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629456" y="6629400"/>
            <a:ext cx="223176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TITL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erriweather"/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SzPts val="1920"/>
              <a:buFont typeface="Source Sans Pro"/>
              <a:buNone/>
              <a:defRPr sz="2400"/>
            </a:lvl1pPr>
            <a:lvl2pPr lvl="1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16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144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128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128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86800" y="6629400"/>
            <a:ext cx="152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290648" y="228600"/>
            <a:ext cx="6224701" cy="396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28650" y="1103489"/>
            <a:ext cx="7886700" cy="5073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SzPts val="1440"/>
              <a:buNone/>
              <a:defRPr/>
            </a:lvl1pPr>
            <a:lvl2pPr marL="914400" lvl="1" indent="-32004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1440"/>
              <a:buChar char="▪"/>
              <a:defRPr/>
            </a:lvl2pPr>
            <a:lvl3pPr marL="1371600" lvl="2" indent="-320039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29456" y="6629400"/>
            <a:ext cx="223176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buNone/>
              <a:defRPr sz="9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>
              <a:spcBef>
                <a:spcPts val="0"/>
              </a:spcBef>
              <a:buNone/>
              <a:defRPr sz="9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>
              <a:spcBef>
                <a:spcPts val="0"/>
              </a:spcBef>
              <a:buNone/>
              <a:defRPr sz="9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>
              <a:spcBef>
                <a:spcPts val="0"/>
              </a:spcBef>
              <a:buNone/>
              <a:defRPr sz="9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>
              <a:spcBef>
                <a:spcPts val="0"/>
              </a:spcBef>
              <a:buNone/>
              <a:defRPr sz="9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>
              <a:spcBef>
                <a:spcPts val="0"/>
              </a:spcBef>
              <a:buNone/>
              <a:defRPr sz="9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>
              <a:spcBef>
                <a:spcPts val="0"/>
              </a:spcBef>
              <a:buNone/>
              <a:defRPr sz="9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>
              <a:spcBef>
                <a:spcPts val="0"/>
              </a:spcBef>
              <a:buNone/>
              <a:defRPr sz="9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>
              <a:spcBef>
                <a:spcPts val="0"/>
              </a:spcBef>
              <a:buNone/>
              <a:defRPr sz="9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2209800" y="304800"/>
            <a:ext cx="6591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SzPts val="1080"/>
              <a:buFont typeface="Source Sans Pro"/>
              <a:buNone/>
              <a:defRPr sz="1350">
                <a:solidFill>
                  <a:srgbClr val="888B9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900"/>
              <a:buNone/>
              <a:defRPr sz="1125">
                <a:solidFill>
                  <a:srgbClr val="888B9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810"/>
              <a:buNone/>
              <a:defRPr sz="1013">
                <a:solidFill>
                  <a:srgbClr val="888B9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720"/>
              <a:buNone/>
              <a:defRPr sz="900">
                <a:solidFill>
                  <a:srgbClr val="888B9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720"/>
              <a:buNone/>
              <a:defRPr sz="900">
                <a:solidFill>
                  <a:srgbClr val="888B9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B91"/>
              </a:buClr>
              <a:buSzPts val="900"/>
              <a:buNone/>
              <a:defRPr sz="900">
                <a:solidFill>
                  <a:srgbClr val="888B9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B91"/>
              </a:buClr>
              <a:buSzPts val="900"/>
              <a:buNone/>
              <a:defRPr sz="900">
                <a:solidFill>
                  <a:srgbClr val="888B9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B91"/>
              </a:buClr>
              <a:buSzPts val="900"/>
              <a:buNone/>
              <a:defRPr sz="900">
                <a:solidFill>
                  <a:srgbClr val="888B9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B91"/>
              </a:buClr>
              <a:buSzPts val="900"/>
              <a:buNone/>
              <a:defRPr sz="900">
                <a:solidFill>
                  <a:srgbClr val="888B9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29456" y="6629400"/>
            <a:ext cx="223176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2171700" y="304804"/>
            <a:ext cx="7886700" cy="48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628650" y="1097848"/>
            <a:ext cx="3886200" cy="5079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SzPts val="1440"/>
              <a:buNone/>
              <a:defRPr/>
            </a:lvl1pPr>
            <a:lvl2pPr marL="914400" lvl="1" indent="-32004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1440"/>
              <a:buChar char="▪"/>
              <a:defRPr/>
            </a:lvl2pPr>
            <a:lvl3pPr marL="1371600" lvl="2" indent="-320039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629150" y="1097848"/>
            <a:ext cx="3886200" cy="5079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SzPts val="1440"/>
              <a:buNone/>
              <a:defRPr/>
            </a:lvl1pPr>
            <a:lvl2pPr marL="914400" lvl="1" indent="-32004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1440"/>
              <a:buChar char="▪"/>
              <a:defRPr/>
            </a:lvl2pPr>
            <a:lvl3pPr marL="1371600" lvl="2" indent="-320039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29456" y="6629400"/>
            <a:ext cx="223176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2290648" y="228600"/>
            <a:ext cx="6224701" cy="396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erriweather"/>
              <a:buNone/>
              <a:defRPr sz="1500" b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29456" y="6629400"/>
            <a:ext cx="223176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629456" y="6629400"/>
            <a:ext cx="223176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057402" y="304804"/>
            <a:ext cx="5181601" cy="466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rriweather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3887391" y="987430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SzPts val="1440"/>
              <a:buFont typeface="Source Sans Pro"/>
              <a:buNone/>
              <a:defRPr sz="1800"/>
            </a:lvl1pPr>
            <a:lvl2pPr marL="914400" lvl="1" indent="-30861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1260"/>
              <a:buChar char="▪"/>
              <a:defRPr sz="1575"/>
            </a:lvl2pPr>
            <a:lvl3pPr marL="1371600" lvl="2" indent="-29718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1080"/>
              <a:buChar char="▪"/>
              <a:defRPr sz="1350"/>
            </a:lvl3pPr>
            <a:lvl4pPr marL="1828800" lvl="3" indent="-2857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900"/>
              <a:buChar char="▪"/>
              <a:defRPr sz="1125"/>
            </a:lvl4pPr>
            <a:lvl5pPr marL="2286000" lvl="4" indent="-28575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900"/>
              <a:buChar char="▪"/>
              <a:defRPr sz="1125"/>
            </a:lvl5pPr>
            <a:lvl6pPr marL="2743200" lvl="5" indent="-300037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6pPr>
            <a:lvl7pPr marL="3200400" lvl="6" indent="-300037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7pPr>
            <a:lvl8pPr marL="3657600" lvl="7" indent="-300037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8pPr>
            <a:lvl9pPr marL="4114800" lvl="8" indent="-300037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629841" y="987426"/>
            <a:ext cx="2949178" cy="4881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SzPts val="720"/>
              <a:buFont typeface="Source Sans Pro"/>
              <a:buNone/>
              <a:defRPr sz="900"/>
            </a:lvl1pPr>
            <a:lvl2pPr marL="914400" lvl="1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630"/>
              <a:buNone/>
              <a:defRPr sz="788"/>
            </a:lvl2pPr>
            <a:lvl3pPr marL="1371600" lvl="2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540"/>
              <a:buNone/>
              <a:defRPr sz="675"/>
            </a:lvl3pPr>
            <a:lvl4pPr marL="1828800" lvl="3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450"/>
              <a:buNone/>
              <a:defRPr sz="563"/>
            </a:lvl4pPr>
            <a:lvl5pPr marL="2286000" lvl="4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450"/>
              <a:buNone/>
              <a:defRPr sz="563"/>
            </a:lvl5pPr>
            <a:lvl6pPr marL="2743200" lvl="5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6pPr>
            <a:lvl7pPr marL="3200400" lvl="6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7pPr>
            <a:lvl8pPr marL="3657600" lvl="7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8pPr>
            <a:lvl9pPr marL="4114800" lvl="8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629456" y="6629400"/>
            <a:ext cx="223176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2209802" y="304800"/>
            <a:ext cx="584715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rriweather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>
            <a:spLocks noGrp="1"/>
          </p:cNvSpPr>
          <p:nvPr>
            <p:ph type="pic" idx="2"/>
          </p:nvPr>
        </p:nvSpPr>
        <p:spPr>
          <a:xfrm>
            <a:off x="3887391" y="1290640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440"/>
              <a:buFont typeface="Source Sans Pro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accent4"/>
              </a:buClr>
              <a:buSzPts val="1260"/>
              <a:buFont typeface="Noto Sans Symbols"/>
              <a:buNone/>
              <a:defRPr sz="1575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accent4"/>
              </a:buClr>
              <a:buSzPts val="1080"/>
              <a:buFont typeface="Noto Sans Symbols"/>
              <a:buNone/>
              <a:defRPr sz="135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Noto Sans Symbols"/>
              <a:buNone/>
              <a:defRPr sz="1125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Noto Sans Symbols"/>
              <a:buNone/>
              <a:defRPr sz="1125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629841" y="1290638"/>
            <a:ext cx="2949178" cy="4881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SzPts val="720"/>
              <a:buFont typeface="Source Sans Pro"/>
              <a:buNone/>
              <a:defRPr sz="900"/>
            </a:lvl1pPr>
            <a:lvl2pPr marL="914400" lvl="1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630"/>
              <a:buNone/>
              <a:defRPr sz="788"/>
            </a:lvl2pPr>
            <a:lvl3pPr marL="1371600" lvl="2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540"/>
              <a:buNone/>
              <a:defRPr sz="675"/>
            </a:lvl3pPr>
            <a:lvl4pPr marL="1828800" lvl="3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450"/>
              <a:buNone/>
              <a:defRPr sz="563"/>
            </a:lvl4pPr>
            <a:lvl5pPr marL="2286000" lvl="4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450"/>
              <a:buNone/>
              <a:defRPr sz="563"/>
            </a:lvl5pPr>
            <a:lvl6pPr marL="2743200" lvl="5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6pPr>
            <a:lvl7pPr marL="3200400" lvl="6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7pPr>
            <a:lvl8pPr marL="3657600" lvl="7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8pPr>
            <a:lvl9pPr marL="4114800" lvl="8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563"/>
              <a:buNone/>
              <a:defRPr sz="563"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29456" y="6629400"/>
            <a:ext cx="223176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2057400" y="365127"/>
            <a:ext cx="6457950" cy="396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rriweather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SzPts val="1440"/>
              <a:buNone/>
              <a:defRPr/>
            </a:lvl1pPr>
            <a:lvl2pPr marL="914400" lvl="1" indent="-32004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1440"/>
              <a:buChar char="▪"/>
              <a:defRPr/>
            </a:lvl2pPr>
            <a:lvl3pPr marL="1371600" lvl="2" indent="-320039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1440"/>
              <a:buChar char="▪"/>
              <a:defRPr/>
            </a:lvl3pPr>
            <a:lvl4pPr marL="1828800" lvl="3" indent="-320039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1440"/>
              <a:buChar char="▪"/>
              <a:defRPr/>
            </a:lvl4pPr>
            <a:lvl5pPr marL="2286000" lvl="4" indent="-320039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SzPts val="144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629456" y="6629400"/>
            <a:ext cx="223176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2290648" y="228600"/>
            <a:ext cx="6224701" cy="396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rriweather"/>
              <a:buNone/>
              <a:defRPr sz="18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Sans Pro"/>
              <a:buNone/>
              <a:defRPr sz="15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97180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accent4"/>
              </a:buClr>
              <a:buSzPts val="108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85750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Noto Sans Symbols"/>
              <a:buChar char="▪"/>
              <a:defRPr sz="1125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80060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accent4"/>
              </a:buClr>
              <a:buSzPts val="810"/>
              <a:buFont typeface="Noto Sans Symbols"/>
              <a:buChar char="▪"/>
              <a:defRPr sz="1013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74320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accent4"/>
              </a:buClr>
              <a:buSzPts val="720"/>
              <a:buFont typeface="Noto Sans Symbols"/>
              <a:buChar char="▪"/>
              <a:defRPr sz="9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92925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92925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92925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92925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13"/>
              <a:buFont typeface="Arial"/>
              <a:buChar char="•"/>
              <a:defRPr sz="1013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629456" y="6629400"/>
            <a:ext cx="223176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9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spcBef>
                <a:spcPts val="0"/>
              </a:spcBef>
              <a:buNone/>
              <a:defRPr sz="9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spcBef>
                <a:spcPts val="0"/>
              </a:spcBef>
              <a:buNone/>
              <a:defRPr sz="9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spcBef>
                <a:spcPts val="0"/>
              </a:spcBef>
              <a:buNone/>
              <a:defRPr sz="9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spcBef>
                <a:spcPts val="0"/>
              </a:spcBef>
              <a:buNone/>
              <a:defRPr sz="9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spcBef>
                <a:spcPts val="0"/>
              </a:spcBef>
              <a:buNone/>
              <a:defRPr sz="9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spcBef>
                <a:spcPts val="0"/>
              </a:spcBef>
              <a:buNone/>
              <a:defRPr sz="9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spcBef>
                <a:spcPts val="0"/>
              </a:spcBef>
              <a:buNone/>
              <a:defRPr sz="9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spcBef>
                <a:spcPts val="0"/>
              </a:spcBef>
              <a:buNone/>
              <a:defRPr sz="9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0" y="1371997"/>
            <a:ext cx="1255989" cy="117276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2"/>
          </p:nvPr>
        </p:nvSpPr>
        <p:spPr>
          <a:xfrm>
            <a:off x="1752600" y="2819400"/>
            <a:ext cx="65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ource Sans Pro"/>
              <a:buNone/>
            </a:pPr>
            <a:r>
              <a:rPr lang="en-US" sz="2000" b="1"/>
              <a:t>High Impact Service Provider Annual CX Action Plan</a:t>
            </a:r>
            <a:endParaRPr sz="2000" b="1"/>
          </a:p>
        </p:txBody>
      </p:sp>
      <p:pic>
        <p:nvPicPr>
          <p:cNvPr id="75" name="Google Shape;75;p14"/>
          <p:cNvPicPr preferRelativeResize="0">
            <a:picLocks noGrp="1"/>
          </p:cNvPicPr>
          <p:nvPr>
            <p:ph type="pic" idx="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6538" y="1468437"/>
            <a:ext cx="979488" cy="979488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1630462" y="1468239"/>
            <a:ext cx="6370538" cy="94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erriweather"/>
              <a:buNone/>
            </a:pPr>
            <a:r>
              <a:rPr lang="en-US" sz="2100" b="1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Improving Customer Experience with Federal Services</a:t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1752599" y="3429000"/>
            <a:ext cx="7304609" cy="2766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Source Sans Pro"/>
              <a:buNone/>
            </a:pPr>
            <a:r>
              <a:rPr lang="en-US" sz="2400" b="1" i="0" u="none" strike="noStrike" cap="none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&lt;INSERT HISP NAME&gt;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Source Sans Pro"/>
              <a:buNone/>
            </a:pPr>
            <a:r>
              <a:rPr lang="en-US" sz="1800" b="1" i="1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June 2019</a:t>
            </a:r>
            <a:endParaRPr sz="1800" b="1" i="1" u="none" strike="noStrike" cap="non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2291691" y="228600"/>
            <a:ext cx="6223658" cy="396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rriweather"/>
              <a:buNone/>
            </a:pPr>
            <a:r>
              <a:rPr lang="en-US" sz="1800"/>
              <a:t>Timeline Overview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626190" y="1279003"/>
            <a:ext cx="8230594" cy="508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B264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703345" y="1295400"/>
            <a:ext cx="7924800" cy="347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 YEAR Timeline for A-11 Section 280</a:t>
            </a:r>
            <a:endParaRPr sz="1500" b="0" i="0" u="none" strike="noStrike" cap="non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260"/>
              </a:spcBef>
              <a:spcAft>
                <a:spcPts val="0"/>
              </a:spcAft>
              <a:buClr>
                <a:srgbClr val="888B91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69863" marR="0" lvl="0" indent="-87313" algn="l" rtl="0">
              <a:spcBef>
                <a:spcPts val="260"/>
              </a:spcBef>
              <a:spcAft>
                <a:spcPts val="0"/>
              </a:spcAft>
              <a:buClr>
                <a:srgbClr val="888B91"/>
              </a:buClr>
              <a:buSzPts val="1300"/>
              <a:buFont typeface="Noto Sans Symbols"/>
              <a:buNone/>
            </a:pPr>
            <a:endParaRPr sz="13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" name="Google Shape;88;p15"/>
          <p:cNvSpPr txBox="1">
            <a:spLocks noGrp="1"/>
          </p:cNvSpPr>
          <p:nvPr>
            <p:ph type="sldNum" idx="12"/>
          </p:nvPr>
        </p:nvSpPr>
        <p:spPr>
          <a:xfrm>
            <a:off x="8629456" y="6629400"/>
            <a:ext cx="223176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838200" y="2242747"/>
            <a:ext cx="1259541" cy="211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NOV 18</a:t>
            </a:r>
            <a:endParaRPr dirty="0"/>
          </a:p>
          <a:p>
            <a:pPr marL="0" marR="0" lvl="0" indent="0" algn="ctr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Self-Assessments Conducted reflecting on FY18</a:t>
            </a:r>
            <a:endParaRPr sz="1200" b="0" i="0" u="none" strike="noStrike" cap="non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" name="Google Shape;90;p15"/>
          <p:cNvCxnSpPr/>
          <p:nvPr/>
        </p:nvCxnSpPr>
        <p:spPr>
          <a:xfrm>
            <a:off x="838200" y="2107427"/>
            <a:ext cx="7560449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91" name="Google Shape;91;p15"/>
          <p:cNvSpPr txBox="1"/>
          <p:nvPr/>
        </p:nvSpPr>
        <p:spPr>
          <a:xfrm>
            <a:off x="2061507" y="2242747"/>
            <a:ext cx="1259541" cy="211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 18</a:t>
            </a:r>
            <a:endParaRPr dirty="0"/>
          </a:p>
          <a:p>
            <a:pPr marL="0" marR="0" lvl="0" indent="0" algn="ctr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Deep Dives with OMB</a:t>
            </a:r>
            <a:endParaRPr sz="1200" b="0" i="0" u="none" strike="noStrike" cap="non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6028014" y="2242747"/>
            <a:ext cx="1259541" cy="211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JUNE 19</a:t>
            </a:r>
            <a:endParaRPr dirty="0"/>
          </a:p>
          <a:p>
            <a:pPr marL="0" marR="0" lvl="0" indent="0" algn="ctr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Action Plans through FY20 Submitted to OMB / Second Quarterly Data Submission</a:t>
            </a:r>
            <a:endParaRPr sz="1200" b="0" i="0" u="none" strike="noStrike" cap="non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7251321" y="2242747"/>
            <a:ext cx="1259541" cy="211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JULY 19</a:t>
            </a:r>
            <a:endParaRPr dirty="0"/>
          </a:p>
          <a:p>
            <a:pPr marL="0" marR="0" lvl="0" indent="0" algn="ctr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Action Plans Published Online</a:t>
            </a:r>
            <a:endParaRPr sz="1200" b="0" i="0" u="none" strike="noStrike" cap="non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703345" y="1629217"/>
            <a:ext cx="3442477" cy="342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FY19</a:t>
            </a:r>
            <a:endParaRPr sz="15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260"/>
              </a:spcBef>
              <a:spcAft>
                <a:spcPts val="0"/>
              </a:spcAft>
              <a:buClr>
                <a:srgbClr val="888B91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69863" marR="0" lvl="0" indent="-87313" algn="l" rtl="0">
              <a:spcBef>
                <a:spcPts val="260"/>
              </a:spcBef>
              <a:spcAft>
                <a:spcPts val="0"/>
              </a:spcAft>
              <a:buClr>
                <a:srgbClr val="888B91"/>
              </a:buClr>
              <a:buSzPts val="1300"/>
              <a:buFont typeface="Noto Sans Symbols"/>
              <a:buNone/>
            </a:pPr>
            <a:endParaRPr sz="13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703345" y="3723069"/>
            <a:ext cx="7924800" cy="347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</a:pPr>
            <a:r>
              <a:rPr lang="en-US" sz="1500" b="1" i="0" u="none" strike="noStrike" cap="none" dirty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ONGOING Timeline for A-11 Section 280</a:t>
            </a:r>
            <a:endParaRPr sz="1500" b="0" i="0" u="none" strike="noStrike" cap="none" dirty="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260"/>
              </a:spcBef>
              <a:spcAft>
                <a:spcPts val="0"/>
              </a:spcAft>
              <a:buClr>
                <a:srgbClr val="888B91"/>
              </a:buClr>
              <a:buSzPts val="1300"/>
              <a:buFont typeface="Arial"/>
              <a:buNone/>
            </a:pPr>
            <a:endParaRPr sz="1300" b="0" i="0" u="none" strike="noStrike" cap="non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69863" marR="0" lvl="0" indent="-87313" algn="l" rtl="0">
              <a:spcBef>
                <a:spcPts val="260"/>
              </a:spcBef>
              <a:spcAft>
                <a:spcPts val="0"/>
              </a:spcAft>
              <a:buClr>
                <a:srgbClr val="888B91"/>
              </a:buClr>
              <a:buSzPts val="1300"/>
              <a:buFont typeface="Noto Sans Symbols"/>
              <a:buNone/>
            </a:pPr>
            <a:endParaRPr sz="1300" b="0" i="0" u="none" strike="noStrike" cap="non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3179845" y="4737091"/>
            <a:ext cx="1259541" cy="211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JAN 20</a:t>
            </a:r>
            <a:endParaRPr dirty="0"/>
          </a:p>
          <a:p>
            <a:pPr marL="0" marR="0" lvl="0" indent="0" algn="ctr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Self-Assessments Conducted reflecting on FY19</a:t>
            </a:r>
            <a:endParaRPr sz="1200" b="0" i="0" u="none" strike="noStrike" cap="non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7" name="Google Shape;97;p15"/>
          <p:cNvCxnSpPr/>
          <p:nvPr/>
        </p:nvCxnSpPr>
        <p:spPr>
          <a:xfrm>
            <a:off x="703345" y="4601771"/>
            <a:ext cx="7560449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98" name="Google Shape;98;p15"/>
          <p:cNvSpPr txBox="1"/>
          <p:nvPr/>
        </p:nvSpPr>
        <p:spPr>
          <a:xfrm>
            <a:off x="4403152" y="4737091"/>
            <a:ext cx="1259541" cy="211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FEB 20</a:t>
            </a:r>
            <a:endParaRPr dirty="0"/>
          </a:p>
          <a:p>
            <a:pPr marL="0" marR="0" lvl="0" indent="0" algn="ctr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Deep Dives with OMB</a:t>
            </a:r>
            <a:endParaRPr sz="1200" b="0" i="0" u="none" strike="noStrike" cap="non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5626459" y="4737091"/>
            <a:ext cx="1259541" cy="211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 20</a:t>
            </a:r>
            <a:endParaRPr dirty="0"/>
          </a:p>
          <a:p>
            <a:pPr marL="0" marR="0" lvl="0" indent="0" algn="ctr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Action Plans through FY21 Submitted to OMB</a:t>
            </a:r>
            <a:endParaRPr sz="1200" b="0" i="0" u="none" strike="noStrike" cap="non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6849766" y="4737091"/>
            <a:ext cx="1259541" cy="211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APRIL 20</a:t>
            </a:r>
            <a:endParaRPr dirty="0"/>
          </a:p>
          <a:p>
            <a:pPr marL="0" marR="0" lvl="0" indent="0" algn="ctr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FY21 Action Plans Published Online</a:t>
            </a:r>
            <a:endParaRPr sz="1200" b="0" i="0" u="none" strike="noStrike" cap="non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703345" y="4123561"/>
            <a:ext cx="3442477" cy="342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FY20</a:t>
            </a:r>
            <a:endParaRPr sz="15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260"/>
              </a:spcBef>
              <a:spcAft>
                <a:spcPts val="0"/>
              </a:spcAft>
              <a:buClr>
                <a:srgbClr val="888B91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69863" marR="0" lvl="0" indent="-87313" algn="l" rtl="0">
              <a:spcBef>
                <a:spcPts val="260"/>
              </a:spcBef>
              <a:spcAft>
                <a:spcPts val="0"/>
              </a:spcAft>
              <a:buClr>
                <a:srgbClr val="888B91"/>
              </a:buClr>
              <a:buSzPts val="1300"/>
              <a:buFont typeface="Noto Sans Symbols"/>
              <a:buNone/>
            </a:pPr>
            <a:endParaRPr sz="13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" name="Google Shape;91;p15"/>
          <p:cNvSpPr txBox="1"/>
          <p:nvPr/>
        </p:nvSpPr>
        <p:spPr>
          <a:xfrm>
            <a:off x="4035974" y="2242747"/>
            <a:ext cx="1259541" cy="211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 19</a:t>
            </a:r>
            <a:endParaRPr dirty="0"/>
          </a:p>
          <a:p>
            <a:pPr marL="0" marR="0" lvl="0" indent="0" algn="ctr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 Quarterly CX Feedback Data Submission</a:t>
            </a:r>
            <a:endParaRPr sz="1200" b="0" i="0" u="none" strike="noStrike" cap="non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" name="Google Shape;96;p15"/>
          <p:cNvSpPr txBox="1"/>
          <p:nvPr/>
        </p:nvSpPr>
        <p:spPr>
          <a:xfrm>
            <a:off x="1802597" y="4737091"/>
            <a:ext cx="1259541" cy="211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 19</a:t>
            </a:r>
            <a:endParaRPr dirty="0"/>
          </a:p>
          <a:p>
            <a:pPr marL="0" marR="0" lvl="0" indent="0" algn="ctr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Q1 CX Feedback Submission (Ongoing Quarterly)</a:t>
            </a:r>
            <a:endParaRPr sz="1200" b="0" i="0" u="none" strike="noStrike" cap="non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039462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5E4B8FC-0B27-9743-B3E3-D88BF2583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251930"/>
              </p:ext>
            </p:extLst>
          </p:nvPr>
        </p:nvGraphicFramePr>
        <p:xfrm>
          <a:off x="4712140" y="1610417"/>
          <a:ext cx="4192784" cy="421935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4192784">
                  <a:extLst>
                    <a:ext uri="{9D8B030D-6E8A-4147-A177-3AD203B41FA5}">
                      <a16:colId xmlns:a16="http://schemas.microsoft.com/office/drawing/2014/main" val="9498307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229742"/>
                  </a:ext>
                </a:extLst>
              </a:tr>
              <a:tr h="170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Please give a 2-3 sentence summary of your efforts: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2768776"/>
                  </a:ext>
                </a:extLst>
              </a:tr>
              <a:tr h="4717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532177"/>
                  </a:ext>
                </a:extLst>
              </a:tr>
              <a:tr h="2716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What are you most proud of?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7250543"/>
                  </a:ext>
                </a:extLst>
              </a:tr>
              <a:tr h="5140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9357342"/>
                  </a:ext>
                </a:extLst>
              </a:tr>
              <a:tr h="2716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What nascent / ongoing activities do you hope to grow?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405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/>
                    </a:p>
                    <a:p>
                      <a:endParaRPr lang="en-US" sz="1000" dirty="0"/>
                    </a:p>
                    <a:p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2107170"/>
                  </a:ext>
                </a:extLst>
              </a:tr>
              <a:tr h="271617">
                <a:tc>
                  <a:txBody>
                    <a:bodyPr/>
                    <a:lstStyle/>
                    <a:p>
                      <a:r>
                        <a:rPr lang="en-US" sz="1000" dirty="0"/>
                        <a:t>What’s blocking you from initiating / making / fully implementing changes?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700451"/>
                  </a:ext>
                </a:extLst>
              </a:tr>
              <a:tr h="49934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0231082"/>
                  </a:ext>
                </a:extLst>
              </a:tr>
              <a:tr h="204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What else would you like to share?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1830400"/>
                  </a:ext>
                </a:extLst>
              </a:tr>
              <a:tr h="4993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0499562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7D6F747-D50A-0441-9CED-5880FCB99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504487"/>
              </p:ext>
            </p:extLst>
          </p:nvPr>
        </p:nvGraphicFramePr>
        <p:xfrm>
          <a:off x="315273" y="1608146"/>
          <a:ext cx="4192784" cy="421935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4192784">
                  <a:extLst>
                    <a:ext uri="{9D8B030D-6E8A-4147-A177-3AD203B41FA5}">
                      <a16:colId xmlns:a16="http://schemas.microsoft.com/office/drawing/2014/main" val="9498307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229742"/>
                  </a:ext>
                </a:extLst>
              </a:tr>
              <a:tr h="170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Please give a 2-3 sentence summary of your efforts: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2768776"/>
                  </a:ext>
                </a:extLst>
              </a:tr>
              <a:tr h="4717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532177"/>
                  </a:ext>
                </a:extLst>
              </a:tr>
              <a:tr h="2716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What are you most proud of?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7250543"/>
                  </a:ext>
                </a:extLst>
              </a:tr>
              <a:tr h="5140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9357342"/>
                  </a:ext>
                </a:extLst>
              </a:tr>
              <a:tr h="2716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What nascent / ongoing activities do you hope to grow?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405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/>
                    </a:p>
                    <a:p>
                      <a:endParaRPr lang="en-US" sz="1000" dirty="0"/>
                    </a:p>
                    <a:p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2107170"/>
                  </a:ext>
                </a:extLst>
              </a:tr>
              <a:tr h="271617">
                <a:tc>
                  <a:txBody>
                    <a:bodyPr/>
                    <a:lstStyle/>
                    <a:p>
                      <a:r>
                        <a:rPr lang="en-US" sz="1000" dirty="0"/>
                        <a:t>What’s blocking you from initiating / making / fully implementing changes?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700451"/>
                  </a:ext>
                </a:extLst>
              </a:tr>
              <a:tr h="49934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0231082"/>
                  </a:ext>
                </a:extLst>
              </a:tr>
              <a:tr h="204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What else would you like to share?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1830400"/>
                  </a:ext>
                </a:extLst>
              </a:tr>
              <a:tr h="4993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0499562"/>
                  </a:ext>
                </a:extLst>
              </a:tr>
            </a:tbl>
          </a:graphicData>
        </a:graphic>
      </p:graphicFrame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2291691" y="228600"/>
            <a:ext cx="6223658" cy="396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rriweather"/>
              <a:buNone/>
            </a:pPr>
            <a:r>
              <a:rPr lang="en-US" sz="1800"/>
              <a:t>2019 HISP Self-Assessment Summary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245658" y="875496"/>
            <a:ext cx="8789161" cy="550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</a:pPr>
            <a:r>
              <a:rPr lang="en-US" sz="1500" b="1" i="0" u="none" strike="noStrike" cap="none" dirty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HISP Annual Maturity Self-Assessment Summary</a:t>
            </a:r>
            <a:endParaRPr sz="1500" b="0" i="0" u="none" strike="noStrike" cap="none" dirty="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260"/>
              </a:spcBef>
              <a:buClr>
                <a:schemeClr val="dk1"/>
              </a:buClr>
              <a:buSzPts val="1300"/>
            </a:pPr>
            <a:r>
              <a:rPr lang="en-US" sz="1300" b="0" i="0" u="none" strike="noStrike" cap="none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 200 words or less </a:t>
            </a:r>
            <a:r>
              <a:rPr lang="en-US" sz="13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total</a:t>
            </a:r>
            <a:r>
              <a:rPr lang="en-US" sz="1300" b="0" i="0" u="none" strike="noStrike" cap="none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sz="13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tell us about</a:t>
            </a:r>
            <a:r>
              <a:rPr lang="en-US" sz="12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your efforts around each core CX function by responding to the following prompts that apply.</a:t>
            </a:r>
            <a:r>
              <a:rPr lang="en-US" sz="13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dirty="0"/>
          </a:p>
          <a:p>
            <a:pPr marL="0" marR="0" lvl="0" indent="0" algn="l" rtl="0">
              <a:spcBef>
                <a:spcPts val="260"/>
              </a:spcBef>
              <a:spcAft>
                <a:spcPts val="0"/>
              </a:spcAft>
              <a:buClr>
                <a:srgbClr val="888B91"/>
              </a:buClr>
              <a:buSzPts val="1300"/>
              <a:buFont typeface="Arial"/>
              <a:buNone/>
            </a:pPr>
            <a:endParaRPr sz="1300" b="0" i="0" u="none" strike="noStrike" cap="non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69863" marR="0" lvl="0" indent="-87313" algn="l" rtl="0">
              <a:spcBef>
                <a:spcPts val="260"/>
              </a:spcBef>
              <a:spcAft>
                <a:spcPts val="0"/>
              </a:spcAft>
              <a:buClr>
                <a:srgbClr val="888B91"/>
              </a:buClr>
              <a:buSzPts val="1300"/>
              <a:buFont typeface="Noto Sans Symbols"/>
              <a:buNone/>
            </a:pPr>
            <a:endParaRPr sz="1300" b="0" i="0" u="none" strike="noStrike" cap="non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291374" y="1550164"/>
            <a:ext cx="3194775" cy="337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b="1" u="none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Measurement: </a:t>
            </a:r>
            <a:r>
              <a:rPr lang="en-US" sz="1500" b="1" dirty="0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lang="en-US" sz="1500" b="1" u="none" dirty="0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nsert score</a:t>
            </a:r>
            <a:r>
              <a:rPr lang="en-US" sz="1500" b="1" u="none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/ 6</a:t>
            </a:r>
            <a:endParaRPr sz="1300" b="0" u="non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4744257" y="1566830"/>
            <a:ext cx="2110895" cy="321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b="1" u="none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Governance: </a:t>
            </a:r>
            <a:r>
              <a:rPr lang="en-US" sz="1500" b="1" u="none" dirty="0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-US" sz="1500" b="1" u="none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/ 6</a:t>
            </a:r>
            <a:endParaRPr sz="1300" b="0" u="non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Google Shape;159;p19"/>
          <p:cNvSpPr txBox="1">
            <a:spLocks/>
          </p:cNvSpPr>
          <p:nvPr/>
        </p:nvSpPr>
        <p:spPr>
          <a:xfrm>
            <a:off x="8629456" y="6629400"/>
            <a:ext cx="223176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dirty="0"/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2291691" y="228600"/>
            <a:ext cx="6223658" cy="396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rriweather"/>
              <a:buNone/>
            </a:pPr>
            <a:r>
              <a:rPr lang="en-US" sz="1800"/>
              <a:t>2019 HISP Self-Assessment Summary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" name="Google Shape;128;p17">
            <a:extLst>
              <a:ext uri="{FF2B5EF4-FFF2-40B4-BE49-F238E27FC236}">
                <a16:creationId xmlns:a16="http://schemas.microsoft.com/office/drawing/2014/main" id="{6504216E-EF6D-D842-9FC9-C742C8BECC74}"/>
              </a:ext>
            </a:extLst>
          </p:cNvPr>
          <p:cNvSpPr txBox="1"/>
          <p:nvPr/>
        </p:nvSpPr>
        <p:spPr>
          <a:xfrm>
            <a:off x="333230" y="1556910"/>
            <a:ext cx="3429000" cy="321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Organization &amp; Culture: </a:t>
            </a:r>
            <a:r>
              <a:rPr lang="en-US" sz="1500" b="1" dirty="0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-US" sz="15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/ 6</a:t>
            </a:r>
            <a:endParaRPr sz="13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Google Shape;129;p17">
            <a:extLst>
              <a:ext uri="{FF2B5EF4-FFF2-40B4-BE49-F238E27FC236}">
                <a16:creationId xmlns:a16="http://schemas.microsoft.com/office/drawing/2014/main" id="{F0134AF5-3B62-8045-A299-62266F077EBD}"/>
              </a:ext>
            </a:extLst>
          </p:cNvPr>
          <p:cNvSpPr txBox="1"/>
          <p:nvPr/>
        </p:nvSpPr>
        <p:spPr>
          <a:xfrm>
            <a:off x="4730608" y="1576010"/>
            <a:ext cx="2618292" cy="321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 Research: </a:t>
            </a:r>
            <a:r>
              <a:rPr lang="en-US" sz="1500" b="1" dirty="0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-US" sz="15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/ 6</a:t>
            </a:r>
            <a:endParaRPr sz="13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" name="Google Shape;159;p19"/>
          <p:cNvSpPr txBox="1">
            <a:spLocks noGrp="1"/>
          </p:cNvSpPr>
          <p:nvPr>
            <p:ph type="sldNum" idx="12"/>
          </p:nvPr>
        </p:nvSpPr>
        <p:spPr>
          <a:xfrm>
            <a:off x="8629456" y="6629400"/>
            <a:ext cx="223176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</a:t>
            </a:r>
            <a:endParaRPr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5E4B8FC-0B27-9743-B3E3-D88BF2583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479714"/>
              </p:ext>
            </p:extLst>
          </p:nvPr>
        </p:nvGraphicFramePr>
        <p:xfrm>
          <a:off x="4712140" y="1610417"/>
          <a:ext cx="4192784" cy="421935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4192784">
                  <a:extLst>
                    <a:ext uri="{9D8B030D-6E8A-4147-A177-3AD203B41FA5}">
                      <a16:colId xmlns:a16="http://schemas.microsoft.com/office/drawing/2014/main" val="9498307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229742"/>
                  </a:ext>
                </a:extLst>
              </a:tr>
              <a:tr h="170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Please give a 2-3 sentence summary of your efforts: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2768776"/>
                  </a:ext>
                </a:extLst>
              </a:tr>
              <a:tr h="4717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532177"/>
                  </a:ext>
                </a:extLst>
              </a:tr>
              <a:tr h="2716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What are you most proud of?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7250543"/>
                  </a:ext>
                </a:extLst>
              </a:tr>
              <a:tr h="5140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9357342"/>
                  </a:ext>
                </a:extLst>
              </a:tr>
              <a:tr h="2716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What nascent / ongoing activities do you hope to grow?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405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/>
                    </a:p>
                    <a:p>
                      <a:endParaRPr lang="en-US" sz="1000" dirty="0"/>
                    </a:p>
                    <a:p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2107170"/>
                  </a:ext>
                </a:extLst>
              </a:tr>
              <a:tr h="271617">
                <a:tc>
                  <a:txBody>
                    <a:bodyPr/>
                    <a:lstStyle/>
                    <a:p>
                      <a:r>
                        <a:rPr lang="en-US" sz="1000" dirty="0"/>
                        <a:t>What’s blocking you from initiating / making / fully implementing changes?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700451"/>
                  </a:ext>
                </a:extLst>
              </a:tr>
              <a:tr h="49934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0231082"/>
                  </a:ext>
                </a:extLst>
              </a:tr>
              <a:tr h="204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What else would you like to share?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1830400"/>
                  </a:ext>
                </a:extLst>
              </a:tr>
              <a:tr h="4993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049956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7D6F747-D50A-0441-9CED-5880FCB99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616591"/>
              </p:ext>
            </p:extLst>
          </p:nvPr>
        </p:nvGraphicFramePr>
        <p:xfrm>
          <a:off x="315273" y="1608146"/>
          <a:ext cx="4192784" cy="421935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4192784">
                  <a:extLst>
                    <a:ext uri="{9D8B030D-6E8A-4147-A177-3AD203B41FA5}">
                      <a16:colId xmlns:a16="http://schemas.microsoft.com/office/drawing/2014/main" val="9498307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229742"/>
                  </a:ext>
                </a:extLst>
              </a:tr>
              <a:tr h="170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Please give a 2-3 sentence summary of your efforts: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2768776"/>
                  </a:ext>
                </a:extLst>
              </a:tr>
              <a:tr h="4717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532177"/>
                  </a:ext>
                </a:extLst>
              </a:tr>
              <a:tr h="2716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What are you most proud of?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7250543"/>
                  </a:ext>
                </a:extLst>
              </a:tr>
              <a:tr h="5140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9357342"/>
                  </a:ext>
                </a:extLst>
              </a:tr>
              <a:tr h="2716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What nascent / ongoing activities do you hope to grow?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405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/>
                    </a:p>
                    <a:p>
                      <a:endParaRPr lang="en-US" sz="1000" dirty="0"/>
                    </a:p>
                    <a:p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2107170"/>
                  </a:ext>
                </a:extLst>
              </a:tr>
              <a:tr h="271617">
                <a:tc>
                  <a:txBody>
                    <a:bodyPr/>
                    <a:lstStyle/>
                    <a:p>
                      <a:r>
                        <a:rPr lang="en-US" sz="1000" dirty="0"/>
                        <a:t>What’s blocking you from initiating / making / fully implementing changes?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700451"/>
                  </a:ext>
                </a:extLst>
              </a:tr>
              <a:tr h="49934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0231082"/>
                  </a:ext>
                </a:extLst>
              </a:tr>
              <a:tr h="204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What else would you like to share?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1830400"/>
                  </a:ext>
                </a:extLst>
              </a:tr>
              <a:tr h="4993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0499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15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2291691" y="228600"/>
            <a:ext cx="6223658" cy="396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rriweather"/>
              <a:buNone/>
            </a:pPr>
            <a:r>
              <a:rPr lang="en-US" sz="1800"/>
              <a:t>2019 HISP Self-Assessment Summary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626190" y="1197115"/>
            <a:ext cx="8230594" cy="508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B264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311159" y="1573062"/>
            <a:ext cx="3429000" cy="321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Service Design: </a:t>
            </a:r>
            <a:r>
              <a:rPr lang="en-US" sz="1500" b="1" dirty="0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r>
              <a:rPr lang="en-US" sz="15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/ 6</a:t>
            </a:r>
            <a:endParaRPr sz="13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4919515" y="1550163"/>
            <a:ext cx="3595834" cy="402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</a:pPr>
            <a:r>
              <a:rPr lang="en-US" sz="1500" b="1" dirty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Areas of Focus</a:t>
            </a:r>
            <a:endParaRPr sz="1500" dirty="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3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Reflecting upon our 2019 CX Maturity Self-Assessment, our HISP has decided to focus on raising our maturity in the following areas in FY19/FY20:</a:t>
            </a:r>
            <a:endParaRPr sz="13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69863" marR="0" lvl="0" indent="-87313" algn="l" rtl="0">
              <a:spcBef>
                <a:spcPts val="260"/>
              </a:spcBef>
              <a:spcAft>
                <a:spcPts val="0"/>
              </a:spcAft>
              <a:buClr>
                <a:srgbClr val="888B91"/>
              </a:buClr>
              <a:buSzPts val="1300"/>
              <a:buFont typeface="Noto Sans Symbols"/>
              <a:buNone/>
            </a:pPr>
            <a:endParaRPr sz="13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5024250" y="2808068"/>
            <a:ext cx="306259" cy="30625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5024249" y="3231725"/>
            <a:ext cx="306259" cy="30625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5032976" y="3655382"/>
            <a:ext cx="306259" cy="30625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5032976" y="4079039"/>
            <a:ext cx="306259" cy="30625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5032976" y="4502696"/>
            <a:ext cx="306259" cy="30625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5339235" y="2808068"/>
            <a:ext cx="3595834" cy="306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</a:pPr>
            <a:r>
              <a:rPr lang="en-US" sz="1500" b="1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Measurement</a:t>
            </a:r>
            <a:endParaRPr sz="1500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260"/>
              </a:spcBef>
              <a:spcAft>
                <a:spcPts val="0"/>
              </a:spcAft>
              <a:buClr>
                <a:srgbClr val="888B91"/>
              </a:buClr>
              <a:buSzPts val="1300"/>
              <a:buFont typeface="Arial"/>
              <a:buNone/>
            </a:pPr>
            <a:endParaRPr sz="1300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69863" marR="0" lvl="0" indent="-87313" algn="l" rtl="0">
              <a:spcBef>
                <a:spcPts val="260"/>
              </a:spcBef>
              <a:spcAft>
                <a:spcPts val="0"/>
              </a:spcAft>
              <a:buClr>
                <a:srgbClr val="888B91"/>
              </a:buClr>
              <a:buSzPts val="1300"/>
              <a:buFont typeface="Noto Sans Symbols"/>
              <a:buNone/>
            </a:pPr>
            <a:endParaRPr sz="1300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5339235" y="3231725"/>
            <a:ext cx="3595834" cy="306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</a:pPr>
            <a:r>
              <a:rPr lang="en-US" sz="1500" b="1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Governance</a:t>
            </a:r>
            <a:endParaRPr sz="1500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260"/>
              </a:spcBef>
              <a:spcAft>
                <a:spcPts val="0"/>
              </a:spcAft>
              <a:buClr>
                <a:srgbClr val="888B91"/>
              </a:buClr>
              <a:buSzPts val="1300"/>
              <a:buFont typeface="Arial"/>
              <a:buNone/>
            </a:pPr>
            <a:endParaRPr sz="1300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69863" marR="0" lvl="0" indent="-87313" algn="l" rtl="0">
              <a:spcBef>
                <a:spcPts val="260"/>
              </a:spcBef>
              <a:spcAft>
                <a:spcPts val="0"/>
              </a:spcAft>
              <a:buClr>
                <a:srgbClr val="888B91"/>
              </a:buClr>
              <a:buSzPts val="1300"/>
              <a:buFont typeface="Noto Sans Symbols"/>
              <a:buNone/>
            </a:pPr>
            <a:endParaRPr sz="1300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5339235" y="3655382"/>
            <a:ext cx="3595834" cy="306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</a:pPr>
            <a:r>
              <a:rPr lang="en-US" sz="1500" b="1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Organization &amp; Culture</a:t>
            </a:r>
            <a:endParaRPr sz="1500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260"/>
              </a:spcBef>
              <a:spcAft>
                <a:spcPts val="0"/>
              </a:spcAft>
              <a:buClr>
                <a:srgbClr val="888B91"/>
              </a:buClr>
              <a:buSzPts val="1300"/>
              <a:buFont typeface="Arial"/>
              <a:buNone/>
            </a:pPr>
            <a:endParaRPr sz="1300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69863" marR="0" lvl="0" indent="-87313" algn="l" rtl="0">
              <a:spcBef>
                <a:spcPts val="260"/>
              </a:spcBef>
              <a:spcAft>
                <a:spcPts val="0"/>
              </a:spcAft>
              <a:buClr>
                <a:srgbClr val="888B91"/>
              </a:buClr>
              <a:buSzPts val="1300"/>
              <a:buFont typeface="Noto Sans Symbols"/>
              <a:buNone/>
            </a:pPr>
            <a:endParaRPr sz="1300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5339235" y="4082310"/>
            <a:ext cx="3595834" cy="306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</a:pPr>
            <a:r>
              <a:rPr lang="en-US" sz="1500" b="1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 Research</a:t>
            </a:r>
            <a:endParaRPr sz="1500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260"/>
              </a:spcBef>
              <a:spcAft>
                <a:spcPts val="0"/>
              </a:spcAft>
              <a:buClr>
                <a:srgbClr val="888B91"/>
              </a:buClr>
              <a:buSzPts val="1300"/>
              <a:buFont typeface="Arial"/>
              <a:buNone/>
            </a:pPr>
            <a:endParaRPr sz="1300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69863" marR="0" lvl="0" indent="-87313" algn="l" rtl="0">
              <a:spcBef>
                <a:spcPts val="260"/>
              </a:spcBef>
              <a:spcAft>
                <a:spcPts val="0"/>
              </a:spcAft>
              <a:buClr>
                <a:srgbClr val="888B91"/>
              </a:buClr>
              <a:buSzPts val="1300"/>
              <a:buFont typeface="Noto Sans Symbols"/>
              <a:buNone/>
            </a:pPr>
            <a:endParaRPr sz="1300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5339235" y="4510493"/>
            <a:ext cx="3595834" cy="306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None/>
            </a:pPr>
            <a:r>
              <a:rPr lang="en-US" sz="1500" b="1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Service Design</a:t>
            </a:r>
            <a:endParaRPr sz="1500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260"/>
              </a:spcBef>
              <a:spcAft>
                <a:spcPts val="0"/>
              </a:spcAft>
              <a:buClr>
                <a:srgbClr val="888B91"/>
              </a:buClr>
              <a:buSzPts val="1300"/>
              <a:buFont typeface="Arial"/>
              <a:buNone/>
            </a:pPr>
            <a:endParaRPr sz="1300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69863" marR="0" lvl="0" indent="-87313" algn="l" rtl="0">
              <a:spcBef>
                <a:spcPts val="260"/>
              </a:spcBef>
              <a:spcAft>
                <a:spcPts val="0"/>
              </a:spcAft>
              <a:buClr>
                <a:srgbClr val="888B91"/>
              </a:buClr>
              <a:buSzPts val="1300"/>
              <a:buFont typeface="Noto Sans Symbols"/>
              <a:buNone/>
            </a:pPr>
            <a:endParaRPr sz="1300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" name="Google Shape;159;p19"/>
          <p:cNvSpPr txBox="1">
            <a:spLocks noGrp="1"/>
          </p:cNvSpPr>
          <p:nvPr>
            <p:ph type="sldNum" idx="12"/>
          </p:nvPr>
        </p:nvSpPr>
        <p:spPr>
          <a:xfrm>
            <a:off x="8629456" y="6629400"/>
            <a:ext cx="223176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</a:t>
            </a:r>
            <a:endParaRPr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7D6F747-D50A-0441-9CED-5880FCB99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438899"/>
              </p:ext>
            </p:extLst>
          </p:nvPr>
        </p:nvGraphicFramePr>
        <p:xfrm>
          <a:off x="315273" y="1608146"/>
          <a:ext cx="4192784" cy="421935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4192784">
                  <a:extLst>
                    <a:ext uri="{9D8B030D-6E8A-4147-A177-3AD203B41FA5}">
                      <a16:colId xmlns:a16="http://schemas.microsoft.com/office/drawing/2014/main" val="9498307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229742"/>
                  </a:ext>
                </a:extLst>
              </a:tr>
              <a:tr h="1701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Please give a 2-3 sentence summary of your efforts: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2768776"/>
                  </a:ext>
                </a:extLst>
              </a:tr>
              <a:tr h="4717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532177"/>
                  </a:ext>
                </a:extLst>
              </a:tr>
              <a:tr h="2716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What are you most proud of?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7250543"/>
                  </a:ext>
                </a:extLst>
              </a:tr>
              <a:tr h="51408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9357342"/>
                  </a:ext>
                </a:extLst>
              </a:tr>
              <a:tr h="2716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What nascent / ongoing activities do you hope to grow?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405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0" dirty="0"/>
                    </a:p>
                    <a:p>
                      <a:endParaRPr lang="en-US" sz="1000" dirty="0"/>
                    </a:p>
                    <a:p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2107170"/>
                  </a:ext>
                </a:extLst>
              </a:tr>
              <a:tr h="271617">
                <a:tc>
                  <a:txBody>
                    <a:bodyPr/>
                    <a:lstStyle/>
                    <a:p>
                      <a:r>
                        <a:rPr lang="en-US" sz="1000" dirty="0"/>
                        <a:t>What’s blocking you from initiating / making / fully implementing changes?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8700451"/>
                  </a:ext>
                </a:extLst>
              </a:tr>
              <a:tr h="49934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0231082"/>
                  </a:ext>
                </a:extLst>
              </a:tr>
              <a:tr h="204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/>
                        <a:t>What else would you like to share?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1830400"/>
                  </a:ext>
                </a:extLst>
              </a:tr>
              <a:tr h="4993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049956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09;p16"/>
          <p:cNvSpPr txBox="1"/>
          <p:nvPr/>
        </p:nvSpPr>
        <p:spPr>
          <a:xfrm>
            <a:off x="245658" y="875496"/>
            <a:ext cx="8789161" cy="550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</a:pPr>
            <a:r>
              <a:rPr lang="en-US" sz="1500" b="1" i="0" u="none" strike="noStrike" cap="none" dirty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FY 2019 / 2020 CX Improvement Actions</a:t>
            </a:r>
            <a:endParaRPr sz="1500" b="0" i="0" u="none" strike="noStrike" cap="none" dirty="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260"/>
              </a:spcBef>
              <a:buClr>
                <a:schemeClr val="dk1"/>
              </a:buClr>
              <a:buSzPts val="1300"/>
            </a:pPr>
            <a:r>
              <a:rPr lang="en-US" sz="13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Describe a use case where a typical customer of your program faced challenge(s) during a service experience. This case should relate to one of your organization’s Focus Areas for the remainder of FY19 and through FY20.</a:t>
            </a:r>
          </a:p>
          <a:p>
            <a:pPr lvl="0">
              <a:spcBef>
                <a:spcPts val="260"/>
              </a:spcBef>
              <a:buClr>
                <a:schemeClr val="dk1"/>
              </a:buClr>
              <a:buSzPts val="1300"/>
            </a:pPr>
            <a:endParaRPr dirty="0"/>
          </a:p>
          <a:p>
            <a:pPr marL="0" marR="0" lvl="0" indent="0" algn="l" rtl="0">
              <a:spcBef>
                <a:spcPts val="260"/>
              </a:spcBef>
              <a:spcAft>
                <a:spcPts val="0"/>
              </a:spcAft>
              <a:buClr>
                <a:srgbClr val="888B91"/>
              </a:buClr>
              <a:buSzPts val="1300"/>
              <a:buFont typeface="Arial"/>
              <a:buNone/>
            </a:pPr>
            <a:endParaRPr sz="1300" b="0" i="0" u="none" strike="noStrike" cap="non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69863" marR="0" lvl="0" indent="-87313" algn="l" rtl="0">
              <a:spcBef>
                <a:spcPts val="260"/>
              </a:spcBef>
              <a:spcAft>
                <a:spcPts val="0"/>
              </a:spcAft>
              <a:buClr>
                <a:srgbClr val="888B91"/>
              </a:buClr>
              <a:buSzPts val="1300"/>
              <a:buFont typeface="Noto Sans Symbols"/>
              <a:buNone/>
            </a:pPr>
            <a:endParaRPr sz="1300" b="0" i="0" u="none" strike="noStrike" cap="non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7" name="Google Shape;157;p19"/>
          <p:cNvSpPr txBox="1">
            <a:spLocks noGrp="1"/>
          </p:cNvSpPr>
          <p:nvPr>
            <p:ph type="title"/>
          </p:nvPr>
        </p:nvSpPr>
        <p:spPr>
          <a:xfrm>
            <a:off x="2290648" y="228600"/>
            <a:ext cx="6224701" cy="396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DFDFD"/>
              </a:buClr>
              <a:buSzPts val="1800"/>
              <a:buFont typeface="Merriweather"/>
              <a:buNone/>
            </a:pPr>
            <a:r>
              <a:rPr lang="en-US" sz="1800" dirty="0">
                <a:solidFill>
                  <a:srgbClr val="FDFDFD"/>
                </a:solidFill>
              </a:rPr>
              <a:t>FY 2019 / 2020 HISP CX Actions</a:t>
            </a:r>
            <a:endParaRPr sz="1800" dirty="0"/>
          </a:p>
        </p:txBody>
      </p:sp>
      <p:sp>
        <p:nvSpPr>
          <p:cNvPr id="159" name="Google Shape;159;p19"/>
          <p:cNvSpPr txBox="1">
            <a:spLocks noGrp="1"/>
          </p:cNvSpPr>
          <p:nvPr>
            <p:ph type="sldNum" idx="12"/>
          </p:nvPr>
        </p:nvSpPr>
        <p:spPr>
          <a:xfrm>
            <a:off x="8629456" y="6629400"/>
            <a:ext cx="223176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  <p:sp>
        <p:nvSpPr>
          <p:cNvPr id="161" name="Google Shape;161;p19"/>
          <p:cNvSpPr/>
          <p:nvPr/>
        </p:nvSpPr>
        <p:spPr>
          <a:xfrm>
            <a:off x="5624727" y="2333624"/>
            <a:ext cx="3410091" cy="4200525"/>
          </a:xfrm>
          <a:prstGeom prst="rect">
            <a:avLst/>
          </a:prstGeom>
          <a:solidFill>
            <a:srgbClr val="CCA22C">
              <a:alpha val="32156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00206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Goal to be accomplished by September 30</a:t>
            </a:r>
            <a:r>
              <a:rPr lang="en-US" sz="1000" b="1" baseline="30000" dirty="0">
                <a:solidFill>
                  <a:srgbClr val="00206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</a:t>
            </a:r>
            <a:r>
              <a:rPr lang="en-US" sz="1000" b="1" dirty="0">
                <a:solidFill>
                  <a:srgbClr val="00206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2021:</a:t>
            </a:r>
            <a:endParaRPr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206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text</a:t>
            </a:r>
            <a:endParaRPr sz="1000" dirty="0">
              <a:solidFill>
                <a:srgbClr val="00206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00206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00206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00206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00206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00206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00206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00206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Critical Activities and Milestones:</a:t>
            </a:r>
            <a:endParaRPr sz="1000" b="1" dirty="0">
              <a:solidFill>
                <a:srgbClr val="00206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206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Text</a:t>
            </a:r>
            <a:endParaRPr sz="1000" dirty="0">
              <a:solidFill>
                <a:srgbClr val="00206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00206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00206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00206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00206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00206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00206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Other Notes: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206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Text</a:t>
            </a:r>
            <a:endParaRPr sz="1000" dirty="0">
              <a:solidFill>
                <a:srgbClr val="00206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9471266" y="2160748"/>
            <a:ext cx="2948189" cy="321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3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382135" y="1866659"/>
            <a:ext cx="5236950" cy="446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200" b="1" u="sng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Typical HISP Customer Profile</a:t>
            </a:r>
          </a:p>
          <a:p>
            <a:r>
              <a:rPr lang="en-US" sz="1000" i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Who is one of the primary customer served by your HISP? What goal(s) is this customer trying to accomplish by interacting with your service? </a:t>
            </a:r>
            <a:endParaRPr sz="12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r>
              <a:rPr lang="en-US" sz="1200" b="1" u="sng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 Needs + Frustrations</a:t>
            </a:r>
          </a:p>
          <a:p>
            <a:pPr lvl="0"/>
            <a:r>
              <a:rPr lang="en-US" sz="1000" i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makes the difference for this customer when they’re interacting with your service (ex. clear guidance upfront, knowledgeable employee to help them pull together an application, a fast processing time)? What common blockers might they face when interacting with your service?</a:t>
            </a:r>
            <a:endParaRPr sz="12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u="sng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HISP Implementation Challenge(s)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can make it difficult for your HISP to meet this need? Is it an internal IT system, process, or unclear guidance?</a:t>
            </a:r>
          </a:p>
          <a:p>
            <a:pPr lvl="0"/>
            <a:endParaRPr lang="en-US" sz="1200" b="1" u="sng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/>
            <a:endParaRPr lang="en-US" sz="1200" b="1" u="sng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/>
            <a:endParaRPr lang="en-US" sz="1200" b="1" u="sng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/>
            <a:r>
              <a:rPr lang="en-US" sz="1200" b="1" u="sng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Stats </a:t>
            </a:r>
          </a:p>
          <a:p>
            <a:pPr lvl="0"/>
            <a:r>
              <a:rPr lang="en-US" sz="1000" i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data do you have that documents this experience/service? Could be something like “Less than 1/3 of our customers are connected to internet or smartphones,” or “Employee engagement scores on FEVS dropped two points last year”</a:t>
            </a:r>
            <a:endParaRPr lang="en-US" sz="1000" i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" name="Google Shape;141;p18"/>
          <p:cNvSpPr txBox="1"/>
          <p:nvPr/>
        </p:nvSpPr>
        <p:spPr>
          <a:xfrm>
            <a:off x="5548166" y="1816001"/>
            <a:ext cx="3595834" cy="34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  <a:buSzPts val="1500"/>
            </a:pPr>
            <a:r>
              <a:rPr lang="en-US" sz="1500" b="1" dirty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Action 1 </a:t>
            </a:r>
          </a:p>
          <a:p>
            <a:pPr>
              <a:buClr>
                <a:schemeClr val="accent1"/>
              </a:buClr>
              <a:buSzPts val="1500"/>
            </a:pPr>
            <a:r>
              <a:rPr lang="en-US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Focus Area: </a:t>
            </a:r>
            <a:r>
              <a:rPr lang="en-US" b="1" dirty="0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Category</a:t>
            </a:r>
            <a:endParaRPr lang="en-US" sz="12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</a:pPr>
            <a:endParaRPr sz="13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935549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09;p16"/>
          <p:cNvSpPr txBox="1"/>
          <p:nvPr/>
        </p:nvSpPr>
        <p:spPr>
          <a:xfrm>
            <a:off x="245658" y="875496"/>
            <a:ext cx="8789161" cy="550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</a:pPr>
            <a:r>
              <a:rPr lang="en-US" sz="1500" b="1" i="0" u="none" strike="noStrike" cap="none" dirty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FY 2019 / 2020 CX Improvement Actions</a:t>
            </a:r>
            <a:endParaRPr sz="1500" b="0" i="0" u="none" strike="noStrike" cap="none" dirty="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>
              <a:spcBef>
                <a:spcPts val="260"/>
              </a:spcBef>
              <a:buClr>
                <a:schemeClr val="dk1"/>
              </a:buClr>
              <a:buSzPts val="1300"/>
            </a:pPr>
            <a:r>
              <a:rPr lang="en-US" sz="13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Describe a use case where a typical customer of your program faced challenge(s) during a service experience. This case should relate to one of your organization’s Focus Areas for the remainder of FY19 and through FY20.</a:t>
            </a:r>
          </a:p>
          <a:p>
            <a:pPr lvl="0">
              <a:spcBef>
                <a:spcPts val="260"/>
              </a:spcBef>
              <a:buClr>
                <a:schemeClr val="dk1"/>
              </a:buClr>
              <a:buSzPts val="1300"/>
            </a:pPr>
            <a:endParaRPr dirty="0"/>
          </a:p>
          <a:p>
            <a:pPr marL="0" marR="0" lvl="0" indent="0" algn="l" rtl="0">
              <a:spcBef>
                <a:spcPts val="260"/>
              </a:spcBef>
              <a:spcAft>
                <a:spcPts val="0"/>
              </a:spcAft>
              <a:buClr>
                <a:srgbClr val="888B91"/>
              </a:buClr>
              <a:buSzPts val="1300"/>
              <a:buFont typeface="Arial"/>
              <a:buNone/>
            </a:pPr>
            <a:endParaRPr sz="1300" b="0" i="0" u="none" strike="noStrike" cap="non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169863" marR="0" lvl="0" indent="-87313" algn="l" rtl="0">
              <a:spcBef>
                <a:spcPts val="260"/>
              </a:spcBef>
              <a:spcAft>
                <a:spcPts val="0"/>
              </a:spcAft>
              <a:buClr>
                <a:srgbClr val="888B91"/>
              </a:buClr>
              <a:buSzPts val="1300"/>
              <a:buFont typeface="Noto Sans Symbols"/>
              <a:buNone/>
            </a:pPr>
            <a:endParaRPr sz="1300" b="0" i="0" u="none" strike="noStrike" cap="none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7" name="Google Shape;157;p19"/>
          <p:cNvSpPr txBox="1">
            <a:spLocks noGrp="1"/>
          </p:cNvSpPr>
          <p:nvPr>
            <p:ph type="title"/>
          </p:nvPr>
        </p:nvSpPr>
        <p:spPr>
          <a:xfrm>
            <a:off x="2290648" y="228600"/>
            <a:ext cx="6224701" cy="396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DFDFD"/>
              </a:buClr>
              <a:buSzPts val="1800"/>
              <a:buFont typeface="Merriweather"/>
              <a:buNone/>
            </a:pPr>
            <a:r>
              <a:rPr lang="en-US" sz="1800" dirty="0">
                <a:solidFill>
                  <a:srgbClr val="FDFDFD"/>
                </a:solidFill>
              </a:rPr>
              <a:t>FY 2019 / 2020 HISP CX Actions</a:t>
            </a:r>
            <a:endParaRPr sz="1800" dirty="0"/>
          </a:p>
        </p:txBody>
      </p:sp>
      <p:sp>
        <p:nvSpPr>
          <p:cNvPr id="159" name="Google Shape;159;p19"/>
          <p:cNvSpPr txBox="1">
            <a:spLocks noGrp="1"/>
          </p:cNvSpPr>
          <p:nvPr>
            <p:ph type="sldNum" idx="12"/>
          </p:nvPr>
        </p:nvSpPr>
        <p:spPr>
          <a:xfrm>
            <a:off x="8629456" y="6629400"/>
            <a:ext cx="223176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  <p:sp>
        <p:nvSpPr>
          <p:cNvPr id="161" name="Google Shape;161;p19"/>
          <p:cNvSpPr/>
          <p:nvPr/>
        </p:nvSpPr>
        <p:spPr>
          <a:xfrm>
            <a:off x="5624727" y="2333624"/>
            <a:ext cx="3410091" cy="4200525"/>
          </a:xfrm>
          <a:prstGeom prst="rect">
            <a:avLst/>
          </a:prstGeom>
          <a:solidFill>
            <a:srgbClr val="CCA22C">
              <a:alpha val="32156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00206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Goal to be accomplished by September 30</a:t>
            </a:r>
            <a:r>
              <a:rPr lang="en-US" sz="1000" b="1" baseline="30000" dirty="0">
                <a:solidFill>
                  <a:srgbClr val="00206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</a:t>
            </a:r>
            <a:r>
              <a:rPr lang="en-US" sz="1000" b="1" dirty="0">
                <a:solidFill>
                  <a:srgbClr val="00206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2021:</a:t>
            </a:r>
            <a:endParaRPr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206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text</a:t>
            </a:r>
            <a:endParaRPr sz="1000" dirty="0">
              <a:solidFill>
                <a:srgbClr val="00206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00206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00206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00206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00206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00206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00206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/>
            <a:r>
              <a:rPr lang="en-US" sz="1000" b="1" dirty="0">
                <a:solidFill>
                  <a:srgbClr val="00206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Critical Activities and Milestones: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206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Text</a:t>
            </a:r>
            <a:endParaRPr sz="1000" dirty="0">
              <a:solidFill>
                <a:srgbClr val="00206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00206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00206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00206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00206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00206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00206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Other Notes: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206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Text</a:t>
            </a:r>
            <a:endParaRPr sz="1000" dirty="0">
              <a:solidFill>
                <a:srgbClr val="00206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9471266" y="2160748"/>
            <a:ext cx="2948189" cy="321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3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382135" y="1866659"/>
            <a:ext cx="5236950" cy="446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200" b="1" u="sng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Typical HISP Customer Profile</a:t>
            </a:r>
          </a:p>
          <a:p>
            <a:r>
              <a:rPr lang="en-US" sz="1000" i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Who is one of the primary customer served by your HISP? What goal(s) is this customer trying to accomplish by interacting with your service? </a:t>
            </a:r>
            <a:endParaRPr sz="12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r>
              <a:rPr lang="en-US" sz="1200" b="1" u="sng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 Needs + Frustrations</a:t>
            </a:r>
          </a:p>
          <a:p>
            <a:pPr lvl="0"/>
            <a:r>
              <a:rPr lang="en-US" sz="1000" i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makes the difference for this customer when they’re interacting with your service (ex. clear guidance upfront, knowledgeable employee to help them pull together an application, a fast processing time)? What common blockers might they face when interacting with your service?</a:t>
            </a:r>
            <a:endParaRPr sz="12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u="sng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HISP Implementation Challenge(s)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can make it difficult for your HISP to meet this need? Is it an internal IT system, process, or unclear guidance?</a:t>
            </a:r>
          </a:p>
          <a:p>
            <a:pPr lvl="0"/>
            <a:endParaRPr lang="en-US" sz="1200" b="1" u="sng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/>
            <a:endParaRPr lang="en-US" sz="1200" b="1" u="sng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/>
            <a:endParaRPr lang="en-US" sz="1200" b="1" u="sng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/>
            <a:r>
              <a:rPr lang="en-US" sz="1200" b="1" u="sng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Stats </a:t>
            </a:r>
          </a:p>
          <a:p>
            <a:pPr lvl="0"/>
            <a:r>
              <a:rPr lang="en-US" sz="1000" i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data do you have that documents this experience/service? Could be something like “Less than 1/3 of our customers are connected to internet or smartphones,” or “Employee engagement scores on FEVS dropped two points last year”</a:t>
            </a:r>
            <a:endParaRPr lang="en-US" sz="1000" i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" name="Google Shape;141;p18"/>
          <p:cNvSpPr txBox="1"/>
          <p:nvPr/>
        </p:nvSpPr>
        <p:spPr>
          <a:xfrm>
            <a:off x="5548166" y="1816001"/>
            <a:ext cx="3595834" cy="34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accent1"/>
              </a:buClr>
              <a:buSzPts val="1500"/>
            </a:pPr>
            <a:r>
              <a:rPr lang="en-US" sz="1500" b="1" dirty="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Action 2 </a:t>
            </a:r>
          </a:p>
          <a:p>
            <a:pPr>
              <a:buClr>
                <a:schemeClr val="accent1"/>
              </a:buClr>
              <a:buSzPts val="1500"/>
            </a:pPr>
            <a:r>
              <a:rPr lang="en-US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Focus Area: </a:t>
            </a:r>
            <a:r>
              <a:rPr lang="en-US" b="1" dirty="0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Category</a:t>
            </a:r>
            <a:endParaRPr lang="en-US" sz="12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</a:pPr>
            <a:endParaRPr sz="13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943302513"/>
      </p:ext>
    </p:extLst>
  </p:cSld>
  <p:clrMapOvr>
    <a:masterClrMapping/>
  </p:clrMapOvr>
</p:sld>
</file>

<file path=ppt/theme/theme1.xml><?xml version="1.0" encoding="utf-8"?>
<a:theme xmlns:a="http://schemas.openxmlformats.org/drawingml/2006/main" name="CAP Goal Theme">
  <a:themeElements>
    <a:clrScheme name="CAP Goals Colors">
      <a:dk1>
        <a:srgbClr val="0B2644"/>
      </a:dk1>
      <a:lt1>
        <a:srgbClr val="F7F8F8"/>
      </a:lt1>
      <a:dk2>
        <a:srgbClr val="333B46"/>
      </a:dk2>
      <a:lt2>
        <a:srgbClr val="57626E"/>
      </a:lt2>
      <a:accent1>
        <a:srgbClr val="72A8DB"/>
      </a:accent1>
      <a:accent2>
        <a:srgbClr val="BCE3F8"/>
      </a:accent2>
      <a:accent3>
        <a:srgbClr val="DD1F2C"/>
      </a:accent3>
      <a:accent4>
        <a:srgbClr val="CCA22C"/>
      </a:accent4>
      <a:accent5>
        <a:srgbClr val="EBE8EC"/>
      </a:accent5>
      <a:accent6>
        <a:srgbClr val="77C14A"/>
      </a:accent6>
      <a:hlink>
        <a:srgbClr val="33689A"/>
      </a:hlink>
      <a:folHlink>
        <a:srgbClr val="4E121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975</Words>
  <Application>Microsoft Office PowerPoint</Application>
  <PresentationFormat>On-screen Show (4:3)</PresentationFormat>
  <Paragraphs>167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Source Sans Pro</vt:lpstr>
      <vt:lpstr>Noto Sans Symbols</vt:lpstr>
      <vt:lpstr>Arial</vt:lpstr>
      <vt:lpstr>Calibri</vt:lpstr>
      <vt:lpstr>Merriweather</vt:lpstr>
      <vt:lpstr>CAP Goal Theme</vt:lpstr>
      <vt:lpstr>PowerPoint Presentation</vt:lpstr>
      <vt:lpstr>Timeline Overview</vt:lpstr>
      <vt:lpstr>2019 HISP Self-Assessment Summary</vt:lpstr>
      <vt:lpstr>2019 HISP Self-Assessment Summary</vt:lpstr>
      <vt:lpstr>2019 HISP Self-Assessment Summary</vt:lpstr>
      <vt:lpstr>FY 2019 / 2020 HISP CX Actions</vt:lpstr>
      <vt:lpstr>FY 2019 / 2020 HISP CX Actions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Boland, Amira C. EOP/OMB</dc:creator>
  <cp:lastModifiedBy>Looff, Megan</cp:lastModifiedBy>
  <cp:revision>16</cp:revision>
  <cp:lastPrinted>2019-02-21T20:59:02Z</cp:lastPrinted>
  <dcterms:modified xsi:type="dcterms:W3CDTF">2019-03-11T21:04:06Z</dcterms:modified>
</cp:coreProperties>
</file>